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Default Extension="wav" ContentType="audio/wav"/>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handoutMasterIdLst>
    <p:handoutMasterId r:id="rId66"/>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Lst>
  <p:sldSz cx="9144000" cy="6858000" type="screen4x3"/>
  <p:notesSz cx="6815138" cy="9947275"/>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2750" cy="4968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60800" y="0"/>
            <a:ext cx="2952750" cy="496888"/>
          </a:xfrm>
          <a:prstGeom prst="rect">
            <a:avLst/>
          </a:prstGeom>
        </p:spPr>
        <p:txBody>
          <a:bodyPr vert="horz" lIns="91440" tIns="45720" rIns="91440" bIns="45720" rtlCol="0"/>
          <a:lstStyle>
            <a:lvl1pPr algn="r">
              <a:defRPr sz="1200"/>
            </a:lvl1pPr>
          </a:lstStyle>
          <a:p>
            <a:fld id="{9FD92E98-2486-4E2D-A6C0-F608F976EF50}" type="datetimeFigureOut">
              <a:rPr lang="id-ID" smtClean="0"/>
              <a:pPr/>
              <a:t>24/10/2012</a:t>
            </a:fld>
            <a:endParaRPr lang="id-ID"/>
          </a:p>
        </p:txBody>
      </p:sp>
      <p:sp>
        <p:nvSpPr>
          <p:cNvPr id="4" name="Footer Placeholder 3"/>
          <p:cNvSpPr>
            <a:spLocks noGrp="1"/>
          </p:cNvSpPr>
          <p:nvPr>
            <p:ph type="ftr" sz="quarter" idx="2"/>
          </p:nvPr>
        </p:nvSpPr>
        <p:spPr>
          <a:xfrm>
            <a:off x="0" y="9448800"/>
            <a:ext cx="2952750" cy="496888"/>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60800" y="9448800"/>
            <a:ext cx="2952750" cy="496888"/>
          </a:xfrm>
          <a:prstGeom prst="rect">
            <a:avLst/>
          </a:prstGeom>
        </p:spPr>
        <p:txBody>
          <a:bodyPr vert="horz" lIns="91440" tIns="45720" rIns="91440" bIns="45720" rtlCol="0" anchor="b"/>
          <a:lstStyle>
            <a:lvl1pPr algn="r">
              <a:defRPr sz="1200"/>
            </a:lvl1pPr>
          </a:lstStyle>
          <a:p>
            <a:fld id="{417E1A1B-B5FD-4E90-A778-65259B5E78A0}" type="slidenum">
              <a:rPr lang="id-ID" smtClean="0"/>
              <a:pPr/>
              <a:t>‹#›</a:t>
            </a:fld>
            <a:endParaRPr lang="id-ID"/>
          </a:p>
        </p:txBody>
      </p:sp>
    </p:spTree>
    <p:extLst>
      <p:ext uri="{BB962C8B-B14F-4D97-AF65-F5344CB8AC3E}">
        <p14:creationId xmlns:p14="http://schemas.microsoft.com/office/powerpoint/2010/main" xmlns="" val="3820749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3226" cy="497364"/>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60335" y="0"/>
            <a:ext cx="2953226" cy="497364"/>
          </a:xfrm>
          <a:prstGeom prst="rect">
            <a:avLst/>
          </a:prstGeom>
        </p:spPr>
        <p:txBody>
          <a:bodyPr vert="horz" lIns="91440" tIns="45720" rIns="91440" bIns="45720" rtlCol="0"/>
          <a:lstStyle>
            <a:lvl1pPr algn="r">
              <a:defRPr sz="1200"/>
            </a:lvl1pPr>
          </a:lstStyle>
          <a:p>
            <a:fld id="{6BF3B52B-5C72-40BA-93F5-DCDB9B8F6F74}" type="datetimeFigureOut">
              <a:rPr lang="id-ID" smtClean="0"/>
              <a:pPr/>
              <a:t>24/10/2012</a:t>
            </a:fld>
            <a:endParaRPr lang="id-ID"/>
          </a:p>
        </p:txBody>
      </p:sp>
      <p:sp>
        <p:nvSpPr>
          <p:cNvPr id="4" name="Slide Image Placeholder 3"/>
          <p:cNvSpPr>
            <a:spLocks noGrp="1" noRot="1" noChangeAspect="1"/>
          </p:cNvSpPr>
          <p:nvPr>
            <p:ph type="sldImg" idx="2"/>
          </p:nvPr>
        </p:nvSpPr>
        <p:spPr>
          <a:xfrm>
            <a:off x="922338" y="746125"/>
            <a:ext cx="4972050" cy="3730625"/>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1514" y="4724956"/>
            <a:ext cx="5452110" cy="447627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9448185"/>
            <a:ext cx="2953226" cy="497364"/>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60335" y="9448185"/>
            <a:ext cx="2953226" cy="497364"/>
          </a:xfrm>
          <a:prstGeom prst="rect">
            <a:avLst/>
          </a:prstGeom>
        </p:spPr>
        <p:txBody>
          <a:bodyPr vert="horz" lIns="91440" tIns="45720" rIns="91440" bIns="45720" rtlCol="0" anchor="b"/>
          <a:lstStyle>
            <a:lvl1pPr algn="r">
              <a:defRPr sz="1200"/>
            </a:lvl1pPr>
          </a:lstStyle>
          <a:p>
            <a:fld id="{F6BA10F6-256D-4E6A-BFBE-8B57A54EE5E5}" type="slidenum">
              <a:rPr lang="id-ID" smtClean="0"/>
              <a:pPr/>
              <a:t>‹#›</a:t>
            </a:fld>
            <a:endParaRPr lang="id-ID"/>
          </a:p>
        </p:txBody>
      </p:sp>
    </p:spTree>
    <p:extLst>
      <p:ext uri="{BB962C8B-B14F-4D97-AF65-F5344CB8AC3E}">
        <p14:creationId xmlns:p14="http://schemas.microsoft.com/office/powerpoint/2010/main" xmlns="" val="349722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13F658-A38D-4857-8C73-ADB8E8EB5F3A}" type="slidenum">
              <a:rPr lang="en-US">
                <a:solidFill>
                  <a:prstClr val="black"/>
                </a:solidFill>
              </a:rPr>
              <a:pPr/>
              <a:t>1</a:t>
            </a:fld>
            <a:endParaRPr lang="en-US">
              <a:solidFill>
                <a:prstClr val="black"/>
              </a:solidFill>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id-ID"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72042E-EDFE-4FA5-AEBD-9D30CA0C0F99}" type="slidenum">
              <a:rPr lang="en-US">
                <a:solidFill>
                  <a:prstClr val="black"/>
                </a:solidFill>
              </a:rPr>
              <a:pPr/>
              <a:t>10</a:t>
            </a:fld>
            <a:endParaRPr lang="en-US">
              <a:solidFill>
                <a:prstClr val="black"/>
              </a:solidFill>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id-ID"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2196D-AA20-4ECA-8C87-74C5FE27C900}" type="slidenum">
              <a:rPr lang="en-US">
                <a:solidFill>
                  <a:prstClr val="black"/>
                </a:solidFill>
              </a:rPr>
              <a:pPr/>
              <a:t>11</a:t>
            </a:fld>
            <a:endParaRPr lang="en-US">
              <a:solidFill>
                <a:prstClr val="black"/>
              </a:solidFill>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AA65EA-3F4A-4610-AF96-53CC3CB87100}" type="slidenum">
              <a:rPr lang="en-US">
                <a:solidFill>
                  <a:prstClr val="black"/>
                </a:solidFill>
              </a:rPr>
              <a:pPr/>
              <a:t>12</a:t>
            </a:fld>
            <a:endParaRPr lang="en-US">
              <a:solidFill>
                <a:prstClr val="black"/>
              </a:solidFill>
            </a:endParaRP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1EF88-D1E4-4C22-B716-C7D39F086F43}" type="slidenum">
              <a:rPr lang="en-US">
                <a:solidFill>
                  <a:prstClr val="black"/>
                </a:solidFill>
              </a:rPr>
              <a:pPr/>
              <a:t>13</a:t>
            </a:fld>
            <a:endParaRPr lang="en-US">
              <a:solidFill>
                <a:prstClr val="black"/>
              </a:solidFill>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535808-3B8F-408F-A4AB-70B3FB3A2DE7}" type="slidenum">
              <a:rPr lang="en-US">
                <a:solidFill>
                  <a:prstClr val="black"/>
                </a:solidFill>
              </a:rPr>
              <a:pPr/>
              <a:t>14</a:t>
            </a:fld>
            <a:endParaRPr lang="en-US">
              <a:solidFill>
                <a:prstClr val="black"/>
              </a:solidFill>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111426-09F5-4AC0-A6A1-E684215AC30A}" type="slidenum">
              <a:rPr lang="en-US">
                <a:solidFill>
                  <a:prstClr val="black"/>
                </a:solidFill>
              </a:rPr>
              <a:pPr/>
              <a:t>15</a:t>
            </a:fld>
            <a:endParaRPr lang="en-US">
              <a:solidFill>
                <a:prstClr val="black"/>
              </a:solidFill>
            </a:endParaRP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3E6810-283B-4774-8CB2-131FC65DABCC}" type="slidenum">
              <a:rPr lang="en-US">
                <a:solidFill>
                  <a:prstClr val="black"/>
                </a:solidFill>
              </a:rPr>
              <a:pPr/>
              <a:t>16</a:t>
            </a:fld>
            <a:endParaRPr lang="en-US">
              <a:solidFill>
                <a:prstClr val="black"/>
              </a:solidFill>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14CDAA-0A97-4A80-ACF9-495EB119531C}" type="slidenum">
              <a:rPr lang="en-US">
                <a:solidFill>
                  <a:prstClr val="black"/>
                </a:solidFill>
              </a:rPr>
              <a:pPr/>
              <a:t>17</a:t>
            </a:fld>
            <a:endParaRPr lang="en-US">
              <a:solidFill>
                <a:prstClr val="black"/>
              </a:solidFill>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3FEAB8-0D6E-4014-9E26-F6A4F5301A3D}" type="slidenum">
              <a:rPr lang="en-US">
                <a:solidFill>
                  <a:prstClr val="black"/>
                </a:solidFill>
              </a:rPr>
              <a:pPr/>
              <a:t>18</a:t>
            </a:fld>
            <a:endParaRPr lang="en-US">
              <a:solidFill>
                <a:prstClr val="black"/>
              </a:solidFill>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06F74-0F06-4F53-9CA2-D16BB9960ABC}" type="slidenum">
              <a:rPr lang="en-US">
                <a:solidFill>
                  <a:prstClr val="black"/>
                </a:solidFill>
              </a:rPr>
              <a:pPr/>
              <a:t>19</a:t>
            </a:fld>
            <a:endParaRPr lang="en-US">
              <a:solidFill>
                <a:prstClr val="black"/>
              </a:solidFill>
            </a:endParaRPr>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F74D9-2EE5-421D-9DFA-4C25C076E154}" type="slidenum">
              <a:rPr lang="en-US">
                <a:solidFill>
                  <a:prstClr val="black"/>
                </a:solidFill>
              </a:rPr>
              <a:pPr/>
              <a:t>2</a:t>
            </a:fld>
            <a:endParaRPr lang="en-US">
              <a:solidFill>
                <a:prstClr val="black"/>
              </a:solidFill>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2108D5-1BC8-40A1-B2EA-8EB78910125E}" type="slidenum">
              <a:rPr lang="en-US">
                <a:solidFill>
                  <a:prstClr val="black"/>
                </a:solidFill>
              </a:rPr>
              <a:pPr/>
              <a:t>20</a:t>
            </a:fld>
            <a:endParaRPr lang="en-US">
              <a:solidFill>
                <a:prstClr val="black"/>
              </a:solidFill>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1D64A9-D785-426B-A979-645D527BBD17}" type="slidenum">
              <a:rPr lang="en-US">
                <a:solidFill>
                  <a:prstClr val="black"/>
                </a:solidFill>
              </a:rPr>
              <a:pPr/>
              <a:t>21</a:t>
            </a:fld>
            <a:endParaRPr lang="en-US">
              <a:solidFill>
                <a:prstClr val="black"/>
              </a:solidFill>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BECDD-9068-41E4-92D4-8A78A55595CC}" type="slidenum">
              <a:rPr lang="en-US">
                <a:solidFill>
                  <a:prstClr val="black"/>
                </a:solidFill>
              </a:rPr>
              <a:pPr/>
              <a:t>22</a:t>
            </a:fld>
            <a:endParaRPr lang="en-US">
              <a:solidFill>
                <a:prstClr val="black"/>
              </a:solidFill>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C8DBA-D878-402A-AE8E-AAC1FC566DAA}" type="slidenum">
              <a:rPr lang="en-US">
                <a:solidFill>
                  <a:prstClr val="black"/>
                </a:solidFill>
              </a:rPr>
              <a:pPr/>
              <a:t>23</a:t>
            </a:fld>
            <a:endParaRPr lang="en-US">
              <a:solidFill>
                <a:prstClr val="black"/>
              </a:solidFill>
            </a:endParaRP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E1BEF2-8752-4AE2-A43E-49FB65C1A838}" type="slidenum">
              <a:rPr lang="en-US">
                <a:solidFill>
                  <a:prstClr val="black"/>
                </a:solidFill>
              </a:rPr>
              <a:pPr/>
              <a:t>24</a:t>
            </a:fld>
            <a:endParaRPr lang="en-US">
              <a:solidFill>
                <a:prstClr val="black"/>
              </a:solidFill>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B3C047-E4D1-4D85-B34E-ABA1EFBA09DB}" type="slidenum">
              <a:rPr lang="en-US">
                <a:solidFill>
                  <a:prstClr val="black"/>
                </a:solidFill>
              </a:rPr>
              <a:pPr/>
              <a:t>25</a:t>
            </a:fld>
            <a:endParaRPr lang="en-US">
              <a:solidFill>
                <a:prstClr val="black"/>
              </a:solidFill>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29E3C1-CBC9-4C1C-B629-8EB40E475761}" type="slidenum">
              <a:rPr lang="en-US">
                <a:solidFill>
                  <a:prstClr val="black"/>
                </a:solidFill>
              </a:rPr>
              <a:pPr/>
              <a:t>26</a:t>
            </a:fld>
            <a:endParaRPr lang="en-US">
              <a:solidFill>
                <a:prstClr val="black"/>
              </a:solidFill>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88F70C-6A7A-4186-BA69-A1779E8E0105}" type="slidenum">
              <a:rPr lang="en-US">
                <a:solidFill>
                  <a:prstClr val="black"/>
                </a:solidFill>
              </a:rPr>
              <a:pPr/>
              <a:t>27</a:t>
            </a:fld>
            <a:endParaRPr lang="en-US">
              <a:solidFill>
                <a:prstClr val="black"/>
              </a:solidFill>
            </a:endParaRP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B8B34C-B8D2-4A4B-B680-DD84517F4339}" type="slidenum">
              <a:rPr lang="en-US">
                <a:solidFill>
                  <a:prstClr val="black"/>
                </a:solidFill>
              </a:rPr>
              <a:pPr/>
              <a:t>28</a:t>
            </a:fld>
            <a:endParaRPr lang="en-US">
              <a:solidFill>
                <a:prstClr val="black"/>
              </a:solidFill>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2D91D9-3047-428C-9A43-8551F0228934}" type="slidenum">
              <a:rPr lang="en-US">
                <a:solidFill>
                  <a:prstClr val="black"/>
                </a:solidFill>
              </a:rPr>
              <a:pPr/>
              <a:t>29</a:t>
            </a:fld>
            <a:endParaRPr lang="en-US">
              <a:solidFill>
                <a:prstClr val="black"/>
              </a:solidFill>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2C4C4-D9B0-433C-BD5D-D20D952BCDAE}" type="slidenum">
              <a:rPr lang="en-US">
                <a:solidFill>
                  <a:prstClr val="black"/>
                </a:solidFill>
              </a:rPr>
              <a:pPr/>
              <a:t>3</a:t>
            </a:fld>
            <a:endParaRPr lang="en-US">
              <a:solidFill>
                <a:prstClr val="black"/>
              </a:solidFill>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BAB5B6-8642-4C29-95B0-33A2F3917D1C}" type="slidenum">
              <a:rPr lang="en-US">
                <a:solidFill>
                  <a:prstClr val="black"/>
                </a:solidFill>
              </a:rPr>
              <a:pPr/>
              <a:t>30</a:t>
            </a:fld>
            <a:endParaRPr lang="en-US">
              <a:solidFill>
                <a:prstClr val="black"/>
              </a:solidFill>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5D0BB1-4021-4317-9827-E40EFC04F2D2}" type="slidenum">
              <a:rPr lang="en-US">
                <a:solidFill>
                  <a:prstClr val="black"/>
                </a:solidFill>
              </a:rPr>
              <a:pPr/>
              <a:t>31</a:t>
            </a:fld>
            <a:endParaRPr lang="en-US">
              <a:solidFill>
                <a:prstClr val="black"/>
              </a:solidFill>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D09F78-B0AA-466E-A25E-8AD8C3F87677}" type="slidenum">
              <a:rPr lang="en-US">
                <a:solidFill>
                  <a:prstClr val="black"/>
                </a:solidFill>
              </a:rPr>
              <a:pPr/>
              <a:t>32</a:t>
            </a:fld>
            <a:endParaRPr lang="en-US">
              <a:solidFill>
                <a:prstClr val="black"/>
              </a:solidFill>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96A779-3F73-4691-A99F-3989D7C76EEB}" type="slidenum">
              <a:rPr lang="en-US">
                <a:solidFill>
                  <a:prstClr val="black"/>
                </a:solidFill>
              </a:rPr>
              <a:pPr/>
              <a:t>33</a:t>
            </a:fld>
            <a:endParaRPr lang="en-US">
              <a:solidFill>
                <a:prstClr val="black"/>
              </a:solidFill>
            </a:endParaRPr>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7C0730-5CA4-4471-97CF-CC351F5F6A67}" type="slidenum">
              <a:rPr lang="en-US">
                <a:solidFill>
                  <a:prstClr val="black"/>
                </a:solidFill>
              </a:rPr>
              <a:pPr/>
              <a:t>34</a:t>
            </a:fld>
            <a:endParaRPr lang="en-US">
              <a:solidFill>
                <a:prstClr val="black"/>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243B21-AAA6-4687-89AE-4286B6076556}" type="slidenum">
              <a:rPr lang="en-US">
                <a:solidFill>
                  <a:prstClr val="black"/>
                </a:solidFill>
              </a:rPr>
              <a:pPr/>
              <a:t>35</a:t>
            </a:fld>
            <a:endParaRPr lang="en-US">
              <a:solidFill>
                <a:prstClr val="black"/>
              </a:solidFill>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0BF39B-7972-451C-8030-41112060E73B}" type="slidenum">
              <a:rPr lang="en-US">
                <a:solidFill>
                  <a:prstClr val="black"/>
                </a:solidFill>
              </a:rPr>
              <a:pPr/>
              <a:t>36</a:t>
            </a:fld>
            <a:endParaRPr lang="en-US">
              <a:solidFill>
                <a:prstClr val="black"/>
              </a:solidFill>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4F9B78-3ADE-4FE0-AFBD-94CA200D6D8D}" type="slidenum">
              <a:rPr lang="en-US">
                <a:solidFill>
                  <a:prstClr val="black"/>
                </a:solidFill>
              </a:rPr>
              <a:pPr/>
              <a:t>37</a:t>
            </a:fld>
            <a:endParaRPr lang="en-US">
              <a:solidFill>
                <a:prstClr val="black"/>
              </a:solidFill>
            </a:endParaRP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1F265-25D5-4077-8DD6-3CEF7EF96C7C}" type="slidenum">
              <a:rPr lang="en-US">
                <a:solidFill>
                  <a:prstClr val="black"/>
                </a:solidFill>
              </a:rPr>
              <a:pPr/>
              <a:t>38</a:t>
            </a:fld>
            <a:endParaRPr lang="en-US">
              <a:solidFill>
                <a:prstClr val="black"/>
              </a:solidFill>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47DF1-E445-4C8B-80D2-D3205D5796AF}" type="slidenum">
              <a:rPr lang="en-US">
                <a:solidFill>
                  <a:prstClr val="black"/>
                </a:solidFill>
              </a:rPr>
              <a:pPr/>
              <a:t>39</a:t>
            </a:fld>
            <a:endParaRPr lang="en-US">
              <a:solidFill>
                <a:prstClr val="black"/>
              </a:solidFill>
            </a:endParaRP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6E157C-7348-4DB0-BA49-492DF477991E}" type="slidenum">
              <a:rPr lang="en-US">
                <a:solidFill>
                  <a:prstClr val="black"/>
                </a:solidFill>
              </a:rPr>
              <a:pPr/>
              <a:t>4</a:t>
            </a:fld>
            <a:endParaRPr lang="en-US">
              <a:solidFill>
                <a:prstClr val="black"/>
              </a:solidFill>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1AC011-9786-4DDC-9708-CCCBA5774A6A}" type="slidenum">
              <a:rPr lang="en-US">
                <a:solidFill>
                  <a:prstClr val="black"/>
                </a:solidFill>
              </a:rPr>
              <a:pPr/>
              <a:t>40</a:t>
            </a:fld>
            <a:endParaRPr lang="en-US">
              <a:solidFill>
                <a:prstClr val="black"/>
              </a:solidFill>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151D36-EA0A-4470-BE58-077E5E57C361}" type="slidenum">
              <a:rPr lang="en-US">
                <a:solidFill>
                  <a:prstClr val="black"/>
                </a:solidFill>
              </a:rPr>
              <a:pPr/>
              <a:t>41</a:t>
            </a:fld>
            <a:endParaRPr lang="en-US">
              <a:solidFill>
                <a:prstClr val="black"/>
              </a:solidFill>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52868-F311-4457-9106-DAD488B68E22}" type="slidenum">
              <a:rPr lang="en-US">
                <a:solidFill>
                  <a:prstClr val="black"/>
                </a:solidFill>
              </a:rPr>
              <a:pPr/>
              <a:t>42</a:t>
            </a:fld>
            <a:endParaRPr lang="en-US">
              <a:solidFill>
                <a:prstClr val="black"/>
              </a:solidFill>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B6FEA-1590-487A-9B71-4138236B429F}" type="slidenum">
              <a:rPr lang="en-US">
                <a:solidFill>
                  <a:prstClr val="black"/>
                </a:solidFill>
              </a:rPr>
              <a:pPr/>
              <a:t>43</a:t>
            </a:fld>
            <a:endParaRPr lang="en-US">
              <a:solidFill>
                <a:prstClr val="black"/>
              </a:solidFill>
            </a:endParaRP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1ACA67-959D-4BA4-B26F-8B250FF0C098}" type="slidenum">
              <a:rPr lang="en-US">
                <a:solidFill>
                  <a:prstClr val="black"/>
                </a:solidFill>
              </a:rPr>
              <a:pPr/>
              <a:t>44</a:t>
            </a:fld>
            <a:endParaRPr lang="en-US">
              <a:solidFill>
                <a:prstClr val="black"/>
              </a:solidFill>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38FE9-57AA-4DC0-9C51-7CD08C15A45C}" type="slidenum">
              <a:rPr lang="en-US">
                <a:solidFill>
                  <a:prstClr val="black"/>
                </a:solidFill>
              </a:rPr>
              <a:pPr/>
              <a:t>45</a:t>
            </a:fld>
            <a:endParaRPr lang="en-US">
              <a:solidFill>
                <a:prstClr val="black"/>
              </a:solidFill>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361A9A-B0DF-4A96-934E-10135F1E5A58}" type="slidenum">
              <a:rPr lang="en-US">
                <a:solidFill>
                  <a:prstClr val="black"/>
                </a:solidFill>
              </a:rPr>
              <a:pPr/>
              <a:t>46</a:t>
            </a:fld>
            <a:endParaRPr lang="en-US">
              <a:solidFill>
                <a:prstClr val="black"/>
              </a:solidFill>
            </a:endParaRP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7AE9F0-3BA2-4D3F-971B-670325AE60FA}" type="slidenum">
              <a:rPr lang="en-US">
                <a:solidFill>
                  <a:prstClr val="black"/>
                </a:solidFill>
              </a:rPr>
              <a:pPr/>
              <a:t>47</a:t>
            </a:fld>
            <a:endParaRPr lang="en-US">
              <a:solidFill>
                <a:prstClr val="black"/>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C7B37-05D7-43D1-A0AC-B41502C5D126}" type="slidenum">
              <a:rPr lang="en-US">
                <a:solidFill>
                  <a:prstClr val="black"/>
                </a:solidFill>
              </a:rPr>
              <a:pPr/>
              <a:t>48</a:t>
            </a:fld>
            <a:endParaRPr lang="en-US">
              <a:solidFill>
                <a:prstClr val="black"/>
              </a:solidFill>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39CE74-166D-4B84-8419-DB29CA854283}" type="slidenum">
              <a:rPr lang="en-US">
                <a:solidFill>
                  <a:prstClr val="black"/>
                </a:solidFill>
              </a:rPr>
              <a:pPr/>
              <a:t>49</a:t>
            </a:fld>
            <a:endParaRPr lang="en-US">
              <a:solidFill>
                <a:prstClr val="black"/>
              </a:solidFill>
            </a:endParaRP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A45E2B-F639-4738-B6B7-1B4ECD8B59DB}" type="slidenum">
              <a:rPr lang="en-US">
                <a:solidFill>
                  <a:prstClr val="black"/>
                </a:solidFill>
              </a:rPr>
              <a:pPr/>
              <a:t>5</a:t>
            </a:fld>
            <a:endParaRPr lang="en-US">
              <a:solidFill>
                <a:prstClr val="black"/>
              </a:solidFill>
            </a:endParaRP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16B08-144D-4444-B92C-F3EC2806C089}" type="slidenum">
              <a:rPr lang="en-US">
                <a:solidFill>
                  <a:prstClr val="black"/>
                </a:solidFill>
              </a:rPr>
              <a:pPr/>
              <a:t>50</a:t>
            </a:fld>
            <a:endParaRPr lang="en-US">
              <a:solidFill>
                <a:prstClr val="black"/>
              </a:solidFill>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F9732-476E-49D7-9A03-6797B70FBDBA}" type="slidenum">
              <a:rPr lang="en-US">
                <a:solidFill>
                  <a:prstClr val="black"/>
                </a:solidFill>
              </a:rPr>
              <a:pPr/>
              <a:t>51</a:t>
            </a:fld>
            <a:endParaRPr lang="en-US">
              <a:solidFill>
                <a:prstClr val="black"/>
              </a:solidFill>
            </a:endParaRP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3970DD-6BD6-4376-9370-7119DAFB9998}" type="slidenum">
              <a:rPr lang="en-US">
                <a:solidFill>
                  <a:prstClr val="black"/>
                </a:solidFill>
              </a:rPr>
              <a:pPr/>
              <a:t>52</a:t>
            </a:fld>
            <a:endParaRPr lang="en-US">
              <a:solidFill>
                <a:prstClr val="black"/>
              </a:solidFill>
            </a:endParaRP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58D4B8-E47C-45FA-AE13-C8C62510362E}" type="slidenum">
              <a:rPr lang="en-US">
                <a:solidFill>
                  <a:prstClr val="black"/>
                </a:solidFill>
              </a:rPr>
              <a:pPr/>
              <a:t>53</a:t>
            </a:fld>
            <a:endParaRPr lang="en-US">
              <a:solidFill>
                <a:prstClr val="black"/>
              </a:solidFill>
            </a:endParaRP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9417A8-3739-4397-A266-55D0F3B32750}" type="slidenum">
              <a:rPr lang="en-US">
                <a:solidFill>
                  <a:prstClr val="black"/>
                </a:solidFill>
              </a:rPr>
              <a:pPr/>
              <a:t>54</a:t>
            </a:fld>
            <a:endParaRPr lang="en-US">
              <a:solidFill>
                <a:prstClr val="black"/>
              </a:solidFill>
            </a:endParaRPr>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DC0E46-987D-40BD-81EA-DC469CAAFB39}" type="slidenum">
              <a:rPr lang="en-US">
                <a:solidFill>
                  <a:prstClr val="black"/>
                </a:solidFill>
              </a:rPr>
              <a:pPr/>
              <a:t>55</a:t>
            </a:fld>
            <a:endParaRPr lang="en-US">
              <a:solidFill>
                <a:prstClr val="black"/>
              </a:solidFill>
            </a:endParaRP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36023-C90C-4A5E-9CC1-289052097CF4}" type="slidenum">
              <a:rPr lang="en-US">
                <a:solidFill>
                  <a:prstClr val="black"/>
                </a:solidFill>
              </a:rPr>
              <a:pPr/>
              <a:t>56</a:t>
            </a:fld>
            <a:endParaRPr lang="en-US">
              <a:solidFill>
                <a:prstClr val="black"/>
              </a:solidFill>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62220A-3ECA-4B7A-8691-BF0FE565014F}" type="slidenum">
              <a:rPr lang="en-US">
                <a:solidFill>
                  <a:prstClr val="black"/>
                </a:solidFill>
              </a:rPr>
              <a:pPr/>
              <a:t>57</a:t>
            </a:fld>
            <a:endParaRPr lang="en-US">
              <a:solidFill>
                <a:prstClr val="black"/>
              </a:solidFill>
            </a:endParaRPr>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DE239F-B57D-4961-9D87-58D0CD119261}" type="slidenum">
              <a:rPr lang="en-US">
                <a:solidFill>
                  <a:prstClr val="black"/>
                </a:solidFill>
              </a:rPr>
              <a:pPr/>
              <a:t>58</a:t>
            </a:fld>
            <a:endParaRPr lang="en-US">
              <a:solidFill>
                <a:prstClr val="black"/>
              </a:solidFill>
            </a:endParaRP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E633E1-C774-4122-95F0-4C35F3141376}" type="slidenum">
              <a:rPr lang="en-US">
                <a:solidFill>
                  <a:prstClr val="black"/>
                </a:solidFill>
              </a:rPr>
              <a:pPr/>
              <a:t>59</a:t>
            </a:fld>
            <a:endParaRPr lang="en-US">
              <a:solidFill>
                <a:prstClr val="black"/>
              </a:solidFill>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C041D-BB38-499B-9F6A-8CC31ACA0F41}" type="slidenum">
              <a:rPr lang="en-US">
                <a:solidFill>
                  <a:prstClr val="black"/>
                </a:solidFill>
              </a:rPr>
              <a:pPr/>
              <a:t>6</a:t>
            </a:fld>
            <a:endParaRPr lang="en-US">
              <a:solidFill>
                <a:prstClr val="black"/>
              </a:solidFill>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id-ID"/>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5DC025-12E3-441E-B312-A848B8BCD5F1}" type="slidenum">
              <a:rPr lang="en-US">
                <a:solidFill>
                  <a:prstClr val="black"/>
                </a:solidFill>
              </a:rPr>
              <a:pPr/>
              <a:t>60</a:t>
            </a:fld>
            <a:endParaRPr lang="en-US">
              <a:solidFill>
                <a:prstClr val="black"/>
              </a:solidFill>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94440D-B7E5-414B-96CC-4E80EF571A36}" type="slidenum">
              <a:rPr lang="en-US">
                <a:solidFill>
                  <a:prstClr val="black"/>
                </a:solidFill>
              </a:rPr>
              <a:pPr/>
              <a:t>61</a:t>
            </a:fld>
            <a:endParaRPr lang="en-US">
              <a:solidFill>
                <a:prstClr val="black"/>
              </a:solidFill>
            </a:endParaRP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909859-6988-490F-B1C4-50E0B97974BB}" type="slidenum">
              <a:rPr lang="en-US">
                <a:solidFill>
                  <a:prstClr val="black"/>
                </a:solidFill>
              </a:rPr>
              <a:pPr/>
              <a:t>62</a:t>
            </a:fld>
            <a:endParaRPr lang="en-US">
              <a:solidFill>
                <a:prstClr val="black"/>
              </a:solidFill>
            </a:endParaRPr>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89922B-7F5A-4C61-A42F-9203BB8289DD}" type="slidenum">
              <a:rPr lang="en-US">
                <a:solidFill>
                  <a:prstClr val="black"/>
                </a:solidFill>
              </a:rPr>
              <a:pPr/>
              <a:t>63</a:t>
            </a:fld>
            <a:endParaRPr lang="en-US">
              <a:solidFill>
                <a:prstClr val="black"/>
              </a:solidFill>
            </a:endParaRPr>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0BCDF-900E-4CF1-9BE8-C9BA1575DBE0}" type="slidenum">
              <a:rPr lang="en-US">
                <a:solidFill>
                  <a:prstClr val="black"/>
                </a:solidFill>
              </a:rPr>
              <a:pPr/>
              <a:t>7</a:t>
            </a:fld>
            <a:endParaRPr lang="en-US">
              <a:solidFill>
                <a:prstClr val="black"/>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AE648-8B9E-402F-ADFA-1615FA7BA1E9}" type="slidenum">
              <a:rPr lang="en-US">
                <a:solidFill>
                  <a:prstClr val="black"/>
                </a:solidFill>
              </a:rPr>
              <a:pPr/>
              <a:t>8</a:t>
            </a:fld>
            <a:endParaRPr lang="en-US">
              <a:solidFill>
                <a:prstClr val="black"/>
              </a:solidFill>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94375E-BA8B-4867-9F2A-B567912BE3E9}" type="slidenum">
              <a:rPr lang="en-US">
                <a:solidFill>
                  <a:prstClr val="black"/>
                </a:solidFill>
              </a:rPr>
              <a:pPr/>
              <a:t>9</a:t>
            </a:fld>
            <a:endParaRPr lang="en-US">
              <a:solidFill>
                <a:prstClr val="black"/>
              </a:solidFill>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Soemarno, 2007</a:t>
            </a:r>
          </a:p>
        </p:txBody>
      </p:sp>
      <p:sp>
        <p:nvSpPr>
          <p:cNvPr id="6" name="Slide Number Placeholder 5"/>
          <p:cNvSpPr>
            <a:spLocks noGrp="1"/>
          </p:cNvSpPr>
          <p:nvPr>
            <p:ph type="sldNum" sz="quarter" idx="12"/>
          </p:nvPr>
        </p:nvSpPr>
        <p:spPr/>
        <p:txBody>
          <a:bodyPr/>
          <a:lstStyle>
            <a:lvl1pPr>
              <a:defRPr/>
            </a:lvl1pPr>
          </a:lstStyle>
          <a:p>
            <a:fld id="{12074FF0-AD05-4EA6-B0E1-E2FA22A54DF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Soemarno, 2007</a:t>
            </a:r>
          </a:p>
        </p:txBody>
      </p:sp>
      <p:sp>
        <p:nvSpPr>
          <p:cNvPr id="6" name="Slide Number Placeholder 5"/>
          <p:cNvSpPr>
            <a:spLocks noGrp="1"/>
          </p:cNvSpPr>
          <p:nvPr>
            <p:ph type="sldNum" sz="quarter" idx="12"/>
          </p:nvPr>
        </p:nvSpPr>
        <p:spPr/>
        <p:txBody>
          <a:bodyPr/>
          <a:lstStyle>
            <a:lvl1pPr>
              <a:defRPr/>
            </a:lvl1pPr>
          </a:lstStyle>
          <a:p>
            <a:fld id="{E0FA3D37-A229-4D16-A314-7DE2F5F72E7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Soemarno, 2007</a:t>
            </a:r>
          </a:p>
        </p:txBody>
      </p:sp>
      <p:sp>
        <p:nvSpPr>
          <p:cNvPr id="6" name="Slide Number Placeholder 5"/>
          <p:cNvSpPr>
            <a:spLocks noGrp="1"/>
          </p:cNvSpPr>
          <p:nvPr>
            <p:ph type="sldNum" sz="quarter" idx="12"/>
          </p:nvPr>
        </p:nvSpPr>
        <p:spPr/>
        <p:txBody>
          <a:bodyPr/>
          <a:lstStyle>
            <a:lvl1pPr>
              <a:defRPr/>
            </a:lvl1pPr>
          </a:lstStyle>
          <a:p>
            <a:fld id="{EDD6E2D9-9401-4363-85A2-554B1C23FB0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id-ID"/>
          </a:p>
        </p:txBody>
      </p:sp>
      <p:sp>
        <p:nvSpPr>
          <p:cNvPr id="3" name="ClipArt Placeholder 2"/>
          <p:cNvSpPr>
            <a:spLocks noGrp="1"/>
          </p:cNvSpPr>
          <p:nvPr>
            <p:ph type="clipArt" sz="half" idx="1"/>
          </p:nvPr>
        </p:nvSpPr>
        <p:spPr>
          <a:xfrm>
            <a:off x="685800" y="1981200"/>
            <a:ext cx="3810000" cy="4114800"/>
          </a:xfrm>
        </p:spPr>
        <p:txBody>
          <a:bodyPr/>
          <a:lstStyle/>
          <a:p>
            <a:endParaRPr lang="id-ID"/>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solidFill>
                  <a:srgbClr val="000000"/>
                </a:solidFill>
              </a:rPr>
              <a:t>Soemarno, 2007</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B1743C2-92DF-4EC6-A4D7-B488FCCD191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r>
              <a:rPr lang="en-US">
                <a:solidFill>
                  <a:srgbClr val="000000"/>
                </a:solidFill>
              </a:rPr>
              <a:t>Soemarno, 2007</a:t>
            </a: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EEC04EB3-4FC3-4678-9FFA-5BE4CBF77CD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Soemarno, 2007</a:t>
            </a:r>
          </a:p>
        </p:txBody>
      </p:sp>
      <p:sp>
        <p:nvSpPr>
          <p:cNvPr id="6" name="Slide Number Placeholder 5"/>
          <p:cNvSpPr>
            <a:spLocks noGrp="1"/>
          </p:cNvSpPr>
          <p:nvPr>
            <p:ph type="sldNum" sz="quarter" idx="12"/>
          </p:nvPr>
        </p:nvSpPr>
        <p:spPr/>
        <p:txBody>
          <a:bodyPr/>
          <a:lstStyle>
            <a:lvl1pPr>
              <a:defRPr/>
            </a:lvl1pPr>
          </a:lstStyle>
          <a:p>
            <a:fld id="{E74CB875-0300-4EA9-9663-2483A5BC165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Soemarno, 2007</a:t>
            </a:r>
          </a:p>
        </p:txBody>
      </p:sp>
      <p:sp>
        <p:nvSpPr>
          <p:cNvPr id="6" name="Slide Number Placeholder 5"/>
          <p:cNvSpPr>
            <a:spLocks noGrp="1"/>
          </p:cNvSpPr>
          <p:nvPr>
            <p:ph type="sldNum" sz="quarter" idx="12"/>
          </p:nvPr>
        </p:nvSpPr>
        <p:spPr/>
        <p:txBody>
          <a:bodyPr/>
          <a:lstStyle>
            <a:lvl1pPr>
              <a:defRPr/>
            </a:lvl1pPr>
          </a:lstStyle>
          <a:p>
            <a:fld id="{79580018-8883-4AA7-A4F0-77D39829615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Soemarno, 2007</a:t>
            </a:r>
          </a:p>
        </p:txBody>
      </p:sp>
      <p:sp>
        <p:nvSpPr>
          <p:cNvPr id="7" name="Slide Number Placeholder 6"/>
          <p:cNvSpPr>
            <a:spLocks noGrp="1"/>
          </p:cNvSpPr>
          <p:nvPr>
            <p:ph type="sldNum" sz="quarter" idx="12"/>
          </p:nvPr>
        </p:nvSpPr>
        <p:spPr/>
        <p:txBody>
          <a:bodyPr/>
          <a:lstStyle>
            <a:lvl1pPr>
              <a:defRPr/>
            </a:lvl1pPr>
          </a:lstStyle>
          <a:p>
            <a:fld id="{6C1262E6-8E49-400B-BEF8-D624CD5E216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000000"/>
                </a:solidFill>
              </a:rPr>
              <a:t>Soemarno, 2007</a:t>
            </a:r>
          </a:p>
        </p:txBody>
      </p:sp>
      <p:sp>
        <p:nvSpPr>
          <p:cNvPr id="9" name="Slide Number Placeholder 8"/>
          <p:cNvSpPr>
            <a:spLocks noGrp="1"/>
          </p:cNvSpPr>
          <p:nvPr>
            <p:ph type="sldNum" sz="quarter" idx="12"/>
          </p:nvPr>
        </p:nvSpPr>
        <p:spPr/>
        <p:txBody>
          <a:bodyPr/>
          <a:lstStyle>
            <a:lvl1pPr>
              <a:defRPr/>
            </a:lvl1pPr>
          </a:lstStyle>
          <a:p>
            <a:fld id="{2035EF82-4285-4849-AA84-0E7A95DF19D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Soemarno, 2007</a:t>
            </a:r>
          </a:p>
        </p:txBody>
      </p:sp>
      <p:sp>
        <p:nvSpPr>
          <p:cNvPr id="5" name="Slide Number Placeholder 4"/>
          <p:cNvSpPr>
            <a:spLocks noGrp="1"/>
          </p:cNvSpPr>
          <p:nvPr>
            <p:ph type="sldNum" sz="quarter" idx="12"/>
          </p:nvPr>
        </p:nvSpPr>
        <p:spPr/>
        <p:txBody>
          <a:bodyPr/>
          <a:lstStyle>
            <a:lvl1pPr>
              <a:defRPr/>
            </a:lvl1pPr>
          </a:lstStyle>
          <a:p>
            <a:fld id="{11024F46-6AB2-4BEE-845D-52A7E08D197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000000"/>
                </a:solidFill>
              </a:rPr>
              <a:t>Soemarno, 2007</a:t>
            </a:r>
          </a:p>
        </p:txBody>
      </p:sp>
      <p:sp>
        <p:nvSpPr>
          <p:cNvPr id="4" name="Slide Number Placeholder 3"/>
          <p:cNvSpPr>
            <a:spLocks noGrp="1"/>
          </p:cNvSpPr>
          <p:nvPr>
            <p:ph type="sldNum" sz="quarter" idx="12"/>
          </p:nvPr>
        </p:nvSpPr>
        <p:spPr/>
        <p:txBody>
          <a:bodyPr/>
          <a:lstStyle>
            <a:lvl1pPr>
              <a:defRPr/>
            </a:lvl1pPr>
          </a:lstStyle>
          <a:p>
            <a:fld id="{5E52C26B-EDE8-4915-97E8-66CC9AF2FE7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Soemarno, 2007</a:t>
            </a:r>
          </a:p>
        </p:txBody>
      </p:sp>
      <p:sp>
        <p:nvSpPr>
          <p:cNvPr id="7" name="Slide Number Placeholder 6"/>
          <p:cNvSpPr>
            <a:spLocks noGrp="1"/>
          </p:cNvSpPr>
          <p:nvPr>
            <p:ph type="sldNum" sz="quarter" idx="12"/>
          </p:nvPr>
        </p:nvSpPr>
        <p:spPr/>
        <p:txBody>
          <a:bodyPr/>
          <a:lstStyle>
            <a:lvl1pPr>
              <a:defRPr/>
            </a:lvl1pPr>
          </a:lstStyle>
          <a:p>
            <a:fld id="{2BF13F41-FE6F-41C7-B507-6FDCF85F0F6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000000"/>
                </a:solidFill>
              </a:rPr>
              <a:t>Soemarno, 2007</a:t>
            </a:r>
          </a:p>
        </p:txBody>
      </p:sp>
      <p:sp>
        <p:nvSpPr>
          <p:cNvPr id="7" name="Slide Number Placeholder 6"/>
          <p:cNvSpPr>
            <a:spLocks noGrp="1"/>
          </p:cNvSpPr>
          <p:nvPr>
            <p:ph type="sldNum" sz="quarter" idx="12"/>
          </p:nvPr>
        </p:nvSpPr>
        <p:spPr/>
        <p:txBody>
          <a:bodyPr/>
          <a:lstStyle>
            <a:lvl1pPr>
              <a:defRPr/>
            </a:lvl1pPr>
          </a:lstStyle>
          <a:p>
            <a:fld id="{25754A2F-E47D-4B0C-A7D2-DEA11BEDE994}" type="slidenum">
              <a:rPr lang="en-US">
                <a:solidFill>
                  <a:srgbClr val="000000"/>
                </a:solidFill>
              </a: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eaLnBrk="0" fontAlgn="base" hangingPunct="0">
              <a:spcBef>
                <a:spcPct val="0"/>
              </a:spcBef>
              <a:spcAft>
                <a:spcPct val="0"/>
              </a:spcAft>
            </a:pPr>
            <a:r>
              <a:rPr lang="en-US">
                <a:solidFill>
                  <a:srgbClr val="000000"/>
                </a:solidFill>
              </a:rPr>
              <a:t>Soemarno, 2007</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92F8B82-2EBA-4488-8417-59E7242D24A4}" type="slidenum">
              <a:rPr lang="en-US">
                <a:solidFill>
                  <a:srgbClr val="000000"/>
                </a:solidFill>
              </a:rPr>
              <a:pPr eaLnBrk="0" fontAlgn="base" hangingPunct="0">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audio" Target="../media/audio5.wav"/></Relationships>
</file>

<file path=ppt/slides/_rels/slide4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7650" name="AutoShape 2"/>
          <p:cNvSpPr>
            <a:spLocks noChangeArrowheads="1"/>
          </p:cNvSpPr>
          <p:nvPr/>
        </p:nvSpPr>
        <p:spPr bwMode="auto">
          <a:xfrm>
            <a:off x="1142976" y="428604"/>
            <a:ext cx="6357982" cy="6339840"/>
          </a:xfrm>
          <a:prstGeom prst="star32">
            <a:avLst>
              <a:gd name="adj" fmla="val 43769"/>
            </a:avLst>
          </a:prstGeom>
          <a:noFill/>
          <a:ln w="9525">
            <a:solidFill>
              <a:schemeClr val="bg1"/>
            </a:solidFill>
            <a:miter lim="800000"/>
            <a:headEnd/>
            <a:tailEnd/>
          </a:ln>
          <a:effectLst/>
        </p:spPr>
        <p:txBody>
          <a:bodyPr wrap="square">
            <a:spAutoFit/>
          </a:bodyPr>
          <a:lstStyle/>
          <a:p>
            <a:pPr algn="ctr" eaLnBrk="0" fontAlgn="base" hangingPunct="0">
              <a:spcBef>
                <a:spcPct val="50000"/>
              </a:spcBef>
              <a:spcAft>
                <a:spcPct val="0"/>
              </a:spcAft>
            </a:pPr>
            <a:endParaRPr lang="en-US" sz="2400" dirty="0">
              <a:solidFill>
                <a:srgbClr val="FFFFFF"/>
              </a:solidFill>
            </a:endParaRPr>
          </a:p>
          <a:p>
            <a:pPr algn="ctr" eaLnBrk="0" fontAlgn="base" hangingPunct="0">
              <a:spcBef>
                <a:spcPct val="0"/>
              </a:spcBef>
              <a:spcAft>
                <a:spcPct val="0"/>
              </a:spcAft>
            </a:pPr>
            <a:r>
              <a:rPr lang="en-US" sz="3200" b="1" dirty="0" smtClean="0">
                <a:solidFill>
                  <a:srgbClr val="FFFFFF"/>
                </a:solidFill>
              </a:rPr>
              <a:t>EKOSISTEM </a:t>
            </a:r>
            <a:endParaRPr lang="en-US" sz="3200" b="1" dirty="0">
              <a:solidFill>
                <a:srgbClr val="FFFFFF"/>
              </a:solidFill>
            </a:endParaRPr>
          </a:p>
          <a:p>
            <a:pPr algn="ctr" eaLnBrk="0" fontAlgn="base" hangingPunct="0">
              <a:spcBef>
                <a:spcPct val="0"/>
              </a:spcBef>
              <a:spcAft>
                <a:spcPct val="0"/>
              </a:spcAft>
            </a:pPr>
            <a:r>
              <a:rPr lang="en-US" sz="3200" b="1" dirty="0" err="1">
                <a:solidFill>
                  <a:srgbClr val="FFFFFF"/>
                </a:solidFill>
              </a:rPr>
              <a:t>dan</a:t>
            </a:r>
            <a:endParaRPr lang="en-US" sz="3200" b="1" dirty="0">
              <a:solidFill>
                <a:srgbClr val="FFFFFF"/>
              </a:solidFill>
            </a:endParaRPr>
          </a:p>
          <a:p>
            <a:pPr algn="ctr" eaLnBrk="0" fontAlgn="base" hangingPunct="0">
              <a:spcBef>
                <a:spcPct val="0"/>
              </a:spcBef>
              <a:spcAft>
                <a:spcPct val="0"/>
              </a:spcAft>
            </a:pPr>
            <a:r>
              <a:rPr lang="en-US" sz="3200" b="1" dirty="0">
                <a:solidFill>
                  <a:srgbClr val="FFFFFF"/>
                </a:solidFill>
              </a:rPr>
              <a:t>Pembangunan </a:t>
            </a:r>
            <a:r>
              <a:rPr lang="en-US" sz="3200" b="1" dirty="0" err="1" smtClean="0">
                <a:solidFill>
                  <a:srgbClr val="FFFFFF"/>
                </a:solidFill>
              </a:rPr>
              <a:t>Ekonomi</a:t>
            </a:r>
            <a:endParaRPr lang="en-US" sz="3200" b="1" dirty="0" smtClean="0">
              <a:solidFill>
                <a:srgbClr val="FFFFFF"/>
              </a:solidFill>
            </a:endParaRPr>
          </a:p>
          <a:p>
            <a:pPr algn="ctr" eaLnBrk="0" fontAlgn="base" hangingPunct="0">
              <a:spcBef>
                <a:spcPct val="0"/>
              </a:spcBef>
              <a:spcAft>
                <a:spcPct val="0"/>
              </a:spcAft>
            </a:pPr>
            <a:r>
              <a:rPr lang="en-US" sz="3200" b="1" dirty="0" smtClean="0">
                <a:solidFill>
                  <a:srgbClr val="FFFFFF"/>
                </a:solidFill>
              </a:rPr>
              <a:t>K4+K5</a:t>
            </a:r>
            <a:endParaRPr lang="en-US" sz="3200" b="1" dirty="0">
              <a:solidFill>
                <a:srgbClr val="FFFFFF"/>
              </a:solidFill>
            </a:endParaRPr>
          </a:p>
          <a:p>
            <a:pPr algn="ctr" eaLnBrk="0" fontAlgn="base" hangingPunct="0">
              <a:spcBef>
                <a:spcPct val="0"/>
              </a:spcBef>
              <a:spcAft>
                <a:spcPct val="0"/>
              </a:spcAft>
            </a:pPr>
            <a:endParaRPr lang="en-US" b="1" dirty="0">
              <a:solidFill>
                <a:srgbClr val="FFFFFF"/>
              </a:solidFill>
            </a:endParaRPr>
          </a:p>
          <a:p>
            <a:pPr algn="ctr" eaLnBrk="0" fontAlgn="base" hangingPunct="0">
              <a:spcBef>
                <a:spcPct val="0"/>
              </a:spcBef>
              <a:spcAft>
                <a:spcPct val="0"/>
              </a:spcAft>
            </a:pPr>
            <a:endParaRPr lang="en-US" sz="2400" b="1" dirty="0">
              <a:solidFill>
                <a:srgbClr val="FFFFFF"/>
              </a:solidFill>
            </a:endParaRPr>
          </a:p>
          <a:p>
            <a:pPr algn="r" eaLnBrk="0" fontAlgn="base" hangingPunct="0">
              <a:spcBef>
                <a:spcPct val="0"/>
              </a:spcBef>
              <a:spcAft>
                <a:spcPct val="0"/>
              </a:spcAft>
            </a:pPr>
            <a:r>
              <a:rPr lang="en-US" sz="2400" dirty="0">
                <a:solidFill>
                  <a:srgbClr val="FFFFFF"/>
                </a:solidFill>
              </a:rPr>
              <a:t>	</a:t>
            </a:r>
            <a:r>
              <a:rPr lang="id-ID" sz="2400" dirty="0" smtClean="0">
                <a:solidFill>
                  <a:srgbClr val="FFFFFF"/>
                </a:solidFill>
              </a:rPr>
              <a:t> </a:t>
            </a:r>
            <a:endParaRPr lang="en-US" sz="2400"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5" name="Footer Placeholder 2"/>
          <p:cNvSpPr>
            <a:spLocks noGrp="1"/>
          </p:cNvSpPr>
          <p:nvPr>
            <p:ph type="ftr" sz="quarter" idx="11"/>
          </p:nvPr>
        </p:nvSpPr>
        <p:spPr/>
        <p:txBody>
          <a:bodyPr/>
          <a:lstStyle/>
          <a:p>
            <a:r>
              <a:rPr lang="en-US">
                <a:solidFill>
                  <a:srgbClr val="000000"/>
                </a:solidFill>
              </a:rPr>
              <a:t>Soemarno, 2007</a:t>
            </a:r>
          </a:p>
        </p:txBody>
      </p:sp>
      <p:sp>
        <p:nvSpPr>
          <p:cNvPr id="16" name="Slide Number Placeholder 3"/>
          <p:cNvSpPr>
            <a:spLocks noGrp="1"/>
          </p:cNvSpPr>
          <p:nvPr>
            <p:ph type="sldNum" sz="quarter" idx="12"/>
          </p:nvPr>
        </p:nvSpPr>
        <p:spPr/>
        <p:txBody>
          <a:bodyPr/>
          <a:lstStyle/>
          <a:p>
            <a:fld id="{9DDA2C29-B132-4903-8622-CFC767A2FF9C}" type="slidenum">
              <a:rPr lang="en-US">
                <a:solidFill>
                  <a:srgbClr val="000000"/>
                </a:solidFill>
              </a:rPr>
              <a:pPr/>
              <a:t>10</a:t>
            </a:fld>
            <a:endParaRPr lang="en-US">
              <a:solidFill>
                <a:srgbClr val="000000"/>
              </a:solidFill>
            </a:endParaRPr>
          </a:p>
        </p:txBody>
      </p:sp>
      <p:sp>
        <p:nvSpPr>
          <p:cNvPr id="107522" name="Text Box 2"/>
          <p:cNvSpPr txBox="1">
            <a:spLocks noChangeArrowheads="1"/>
          </p:cNvSpPr>
          <p:nvPr/>
        </p:nvSpPr>
        <p:spPr bwMode="auto">
          <a:xfrm>
            <a:off x="609600" y="1295400"/>
            <a:ext cx="8001000" cy="1930400"/>
          </a:xfrm>
          <a:prstGeom prst="rect">
            <a:avLst/>
          </a:prstGeom>
          <a:noFill/>
          <a:ln w="12700">
            <a:solidFill>
              <a:schemeClr val="bg1"/>
            </a:solidFill>
            <a:miter lim="800000"/>
            <a:headEnd/>
            <a:tailEnd/>
          </a:ln>
          <a:effectLst/>
        </p:spPr>
        <p:txBody>
          <a:bodyPr>
            <a:spAutoFit/>
          </a:bodyPr>
          <a:lstStyle/>
          <a:p>
            <a:pPr marL="381000" indent="-381000" algn="just" eaLnBrk="0" fontAlgn="base" hangingPunct="0">
              <a:spcBef>
                <a:spcPct val="0"/>
              </a:spcBef>
              <a:spcAft>
                <a:spcPct val="0"/>
              </a:spcAft>
            </a:pPr>
            <a:r>
              <a:rPr lang="en-US" sz="2400" b="1">
                <a:solidFill>
                  <a:srgbClr val="FFFFFF"/>
                </a:solidFill>
              </a:rPr>
              <a:t>1. …. Proses yg secara berkelanjutan mengoptimalkan manfaat SDA &amp; Ekosistemnya melalui penyerasian aktivitas manusia sesuai dg kemampuan / daya dukung SDA</a:t>
            </a:r>
          </a:p>
          <a:p>
            <a:pPr marL="381000" indent="-381000" algn="just" eaLnBrk="0" fontAlgn="base" hangingPunct="0">
              <a:spcBef>
                <a:spcPct val="0"/>
              </a:spcBef>
              <a:spcAft>
                <a:spcPct val="0"/>
              </a:spcAft>
            </a:pPr>
            <a:endParaRPr lang="en-US" sz="2400">
              <a:solidFill>
                <a:srgbClr val="FFFFFF"/>
              </a:solidFill>
            </a:endParaRPr>
          </a:p>
        </p:txBody>
      </p:sp>
      <p:sp>
        <p:nvSpPr>
          <p:cNvPr id="107523" name="WordArt 3"/>
          <p:cNvSpPr>
            <a:spLocks noChangeArrowheads="1" noChangeShapeType="1" noTextEdit="1"/>
          </p:cNvSpPr>
          <p:nvPr/>
        </p:nvSpPr>
        <p:spPr bwMode="auto">
          <a:xfrm rot="482205">
            <a:off x="298450" y="236538"/>
            <a:ext cx="6858000" cy="874712"/>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id-ID" sz="3600" kern="10">
                <a:ln w="9525">
                  <a:round/>
                  <a:headEnd/>
                  <a:tailEnd/>
                </a:ln>
                <a:gradFill rotWithShape="0">
                  <a:gsLst>
                    <a:gs pos="0">
                      <a:srgbClr val="FFE701"/>
                    </a:gs>
                    <a:gs pos="100000">
                      <a:srgbClr val="FE3E02"/>
                    </a:gs>
                  </a:gsLst>
                  <a:lin ang="4917795" scaled="1"/>
                </a:gradFill>
                <a:latin typeface="Impact"/>
              </a:rPr>
              <a:t>PEMBANGUNAN BERKELANJUTAN</a:t>
            </a:r>
          </a:p>
        </p:txBody>
      </p:sp>
      <p:sp>
        <p:nvSpPr>
          <p:cNvPr id="107524" name="AutoShape 4"/>
          <p:cNvSpPr>
            <a:spLocks noChangeArrowheads="1"/>
          </p:cNvSpPr>
          <p:nvPr/>
        </p:nvSpPr>
        <p:spPr bwMode="auto">
          <a:xfrm>
            <a:off x="2362200" y="2665413"/>
            <a:ext cx="4625975" cy="1955800"/>
          </a:xfrm>
          <a:prstGeom prst="star32">
            <a:avLst>
              <a:gd name="adj" fmla="val 41819"/>
            </a:avLst>
          </a:prstGeom>
          <a:solidFill>
            <a:srgbClr val="FFFFCC"/>
          </a:solidFill>
          <a:ln w="9525">
            <a:solidFill>
              <a:schemeClr val="tx2"/>
            </a:solidFill>
            <a:miter lim="800000"/>
            <a:headEnd/>
            <a:tailEnd/>
          </a:ln>
          <a:effectLst>
            <a:outerShdw dist="107763" dir="18900000" algn="ctr" rotWithShape="0">
              <a:schemeClr val="bg2"/>
            </a:outerShdw>
          </a:effectLst>
        </p:spPr>
        <p:txBody>
          <a:bodyPr>
            <a:spAutoFit/>
          </a:bodyPr>
          <a:lstStyle/>
          <a:p>
            <a:pPr algn="ctr" eaLnBrk="0" fontAlgn="base" hangingPunct="0">
              <a:spcBef>
                <a:spcPct val="50000"/>
              </a:spcBef>
              <a:spcAft>
                <a:spcPct val="0"/>
              </a:spcAft>
            </a:pPr>
            <a:r>
              <a:rPr lang="en-US" sz="2400" b="1">
                <a:solidFill>
                  <a:srgbClr val="000000"/>
                </a:solidFill>
              </a:rPr>
              <a:t>Peningkatan Kesejahteraan  MASYARAKAT</a:t>
            </a:r>
          </a:p>
        </p:txBody>
      </p:sp>
      <p:sp>
        <p:nvSpPr>
          <p:cNvPr id="107525" name="Oval 5"/>
          <p:cNvSpPr>
            <a:spLocks noChangeArrowheads="1"/>
          </p:cNvSpPr>
          <p:nvPr/>
        </p:nvSpPr>
        <p:spPr bwMode="auto">
          <a:xfrm>
            <a:off x="3276600" y="5791200"/>
            <a:ext cx="2741613" cy="1298377"/>
          </a:xfrm>
          <a:prstGeom prst="ellipse">
            <a:avLst/>
          </a:prstGeom>
          <a:solidFill>
            <a:srgbClr val="99FF66"/>
          </a:solidFill>
          <a:ln w="9525">
            <a:noFill/>
            <a:round/>
            <a:headEnd/>
            <a:tailEnd/>
          </a:ln>
          <a:effectLst/>
          <a:scene3d>
            <a:camera prst="legacyObliqueTopRight"/>
            <a:lightRig rig="legacyFlat1" dir="t"/>
          </a:scene3d>
          <a:sp3d extrusionH="430200" prstMaterial="legacyMetal">
            <a:bevelT w="13500" h="13500" prst="angle"/>
            <a:bevelB w="13500" h="13500" prst="angle"/>
            <a:extrusionClr>
              <a:schemeClr val="bg1"/>
            </a:extrusionClr>
          </a:sp3d>
        </p:spPr>
        <p:txBody>
          <a:bodyPr wrap="square">
            <a:spAutoFit/>
            <a:flatTx/>
          </a:bodyPr>
          <a:lstStyle/>
          <a:p>
            <a:pPr algn="ctr" eaLnBrk="0" fontAlgn="base" hangingPunct="0">
              <a:spcBef>
                <a:spcPct val="50000"/>
              </a:spcBef>
              <a:spcAft>
                <a:spcPct val="0"/>
              </a:spcAft>
            </a:pPr>
            <a:r>
              <a:rPr lang="en-US" b="1" dirty="0" err="1">
                <a:solidFill>
                  <a:srgbClr val="000000"/>
                </a:solidFill>
              </a:rPr>
              <a:t>Penghematan</a:t>
            </a:r>
            <a:r>
              <a:rPr lang="en-US" b="1" dirty="0">
                <a:solidFill>
                  <a:srgbClr val="000000"/>
                </a:solidFill>
              </a:rPr>
              <a:t> </a:t>
            </a:r>
            <a:r>
              <a:rPr lang="en-US" b="1" dirty="0" err="1">
                <a:solidFill>
                  <a:srgbClr val="000000"/>
                </a:solidFill>
              </a:rPr>
              <a:t>Sumberdaya</a:t>
            </a:r>
            <a:r>
              <a:rPr lang="en-US" b="1" dirty="0">
                <a:solidFill>
                  <a:srgbClr val="000000"/>
                </a:solidFill>
              </a:rPr>
              <a:t> </a:t>
            </a:r>
            <a:r>
              <a:rPr lang="en-US" b="1" dirty="0" err="1">
                <a:solidFill>
                  <a:srgbClr val="000000"/>
                </a:solidFill>
              </a:rPr>
              <a:t>alam</a:t>
            </a:r>
            <a:endParaRPr lang="en-US" dirty="0">
              <a:solidFill>
                <a:srgbClr val="000000"/>
              </a:solidFill>
            </a:endParaRPr>
          </a:p>
        </p:txBody>
      </p:sp>
      <p:sp>
        <p:nvSpPr>
          <p:cNvPr id="107526" name="Oval 6"/>
          <p:cNvSpPr>
            <a:spLocks noChangeArrowheads="1"/>
          </p:cNvSpPr>
          <p:nvPr/>
        </p:nvSpPr>
        <p:spPr bwMode="auto">
          <a:xfrm>
            <a:off x="285720" y="5103813"/>
            <a:ext cx="2379693" cy="1168539"/>
          </a:xfrm>
          <a:prstGeom prst="ellipse">
            <a:avLst/>
          </a:prstGeom>
          <a:solidFill>
            <a:schemeClr val="bg1"/>
          </a:solidFill>
          <a:ln w="9525">
            <a:solidFill>
              <a:schemeClr val="tx2"/>
            </a:solidFill>
            <a:round/>
            <a:headEnd/>
            <a:tailEnd/>
          </a:ln>
          <a:effectLst>
            <a:outerShdw dist="107763" dir="8100000" algn="ctr" rotWithShape="0">
              <a:schemeClr val="bg2"/>
            </a:outerShdw>
          </a:effectLst>
        </p:spPr>
        <p:txBody>
          <a:bodyPr wrap="square">
            <a:spAutoFit/>
          </a:bodyPr>
          <a:lstStyle/>
          <a:p>
            <a:pPr algn="ctr" eaLnBrk="0" fontAlgn="base" hangingPunct="0">
              <a:spcBef>
                <a:spcPct val="50000"/>
              </a:spcBef>
              <a:spcAft>
                <a:spcPct val="0"/>
              </a:spcAft>
            </a:pPr>
            <a:r>
              <a:rPr lang="en-US" sz="2400" b="1">
                <a:solidFill>
                  <a:srgbClr val="000000"/>
                </a:solidFill>
              </a:rPr>
              <a:t>Konservasi ekosistem</a:t>
            </a:r>
            <a:endParaRPr lang="en-US" sz="2400">
              <a:solidFill>
                <a:srgbClr val="000000"/>
              </a:solidFill>
            </a:endParaRPr>
          </a:p>
        </p:txBody>
      </p:sp>
      <p:sp>
        <p:nvSpPr>
          <p:cNvPr id="107527" name="Oval 7"/>
          <p:cNvSpPr>
            <a:spLocks noChangeArrowheads="1"/>
          </p:cNvSpPr>
          <p:nvPr/>
        </p:nvSpPr>
        <p:spPr bwMode="auto">
          <a:xfrm>
            <a:off x="6554788" y="5180013"/>
            <a:ext cx="2589212" cy="1168539"/>
          </a:xfrm>
          <a:prstGeom prst="ellipse">
            <a:avLst/>
          </a:prstGeom>
          <a:solidFill>
            <a:schemeClr val="bg1"/>
          </a:solidFill>
          <a:ln w="9525">
            <a:solidFill>
              <a:schemeClr val="tx2"/>
            </a:solidFill>
            <a:round/>
            <a:headEnd/>
            <a:tailEnd/>
          </a:ln>
          <a:effectLst>
            <a:outerShdw dist="107763" dir="2700000" algn="ctr" rotWithShape="0">
              <a:schemeClr val="bg2"/>
            </a:outerShdw>
          </a:effectLst>
        </p:spPr>
        <p:txBody>
          <a:bodyPr wrap="square">
            <a:spAutoFit/>
          </a:bodyPr>
          <a:lstStyle/>
          <a:p>
            <a:pPr algn="ctr" eaLnBrk="0" fontAlgn="base" hangingPunct="0">
              <a:spcBef>
                <a:spcPct val="50000"/>
              </a:spcBef>
              <a:spcAft>
                <a:spcPct val="0"/>
              </a:spcAft>
            </a:pPr>
            <a:r>
              <a:rPr lang="en-US" sz="2400" b="1">
                <a:solidFill>
                  <a:srgbClr val="000000"/>
                </a:solidFill>
              </a:rPr>
              <a:t>Rehabilitasi ekosistem</a:t>
            </a:r>
            <a:endParaRPr lang="en-US" sz="2400">
              <a:solidFill>
                <a:srgbClr val="000000"/>
              </a:solidFill>
            </a:endParaRPr>
          </a:p>
        </p:txBody>
      </p:sp>
      <p:sp>
        <p:nvSpPr>
          <p:cNvPr id="107528" name="AutoShape 8"/>
          <p:cNvSpPr>
            <a:spLocks noChangeArrowheads="1"/>
          </p:cNvSpPr>
          <p:nvPr/>
        </p:nvSpPr>
        <p:spPr bwMode="auto">
          <a:xfrm rot="1214171">
            <a:off x="1865313" y="3497263"/>
            <a:ext cx="304800" cy="1752600"/>
          </a:xfrm>
          <a:prstGeom prst="curvedRightArrow">
            <a:avLst>
              <a:gd name="adj1" fmla="val 115000"/>
              <a:gd name="adj2" fmla="val 230000"/>
              <a:gd name="adj3" fmla="val 33333"/>
            </a:avLst>
          </a:prstGeom>
          <a:solidFill>
            <a:srgbClr val="FFFF00"/>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7529" name="AutoShape 9"/>
          <p:cNvSpPr>
            <a:spLocks noChangeArrowheads="1"/>
          </p:cNvSpPr>
          <p:nvPr/>
        </p:nvSpPr>
        <p:spPr bwMode="auto">
          <a:xfrm>
            <a:off x="4343400" y="5562600"/>
            <a:ext cx="457200" cy="304800"/>
          </a:xfrm>
          <a:prstGeom prst="downArrow">
            <a:avLst>
              <a:gd name="adj1" fmla="val 50000"/>
              <a:gd name="adj2" fmla="val 25000"/>
            </a:avLst>
          </a:prstGeom>
          <a:solidFill>
            <a:srgbClr val="66FFFF"/>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7530" name="AutoShape 10"/>
          <p:cNvSpPr>
            <a:spLocks noChangeArrowheads="1"/>
          </p:cNvSpPr>
          <p:nvPr/>
        </p:nvSpPr>
        <p:spPr bwMode="auto">
          <a:xfrm rot="-1282910">
            <a:off x="7162800" y="3733800"/>
            <a:ext cx="381000" cy="1600200"/>
          </a:xfrm>
          <a:prstGeom prst="curvedLeftArrow">
            <a:avLst>
              <a:gd name="adj1" fmla="val 84000"/>
              <a:gd name="adj2" fmla="val 168000"/>
              <a:gd name="adj3" fmla="val 33333"/>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7531" name="AutoShape 11"/>
          <p:cNvSpPr>
            <a:spLocks noChangeArrowheads="1"/>
          </p:cNvSpPr>
          <p:nvPr/>
        </p:nvSpPr>
        <p:spPr bwMode="auto">
          <a:xfrm rot="1315678">
            <a:off x="2502533" y="5847911"/>
            <a:ext cx="839280" cy="457200"/>
          </a:xfrm>
          <a:prstGeom prst="leftRightArrow">
            <a:avLst>
              <a:gd name="adj1" fmla="val 50000"/>
              <a:gd name="adj2" fmla="val 50000"/>
            </a:avLst>
          </a:prstGeom>
          <a:solidFill>
            <a:srgbClr val="FFFF00"/>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7532" name="AutoShape 12"/>
          <p:cNvSpPr>
            <a:spLocks noChangeArrowheads="1"/>
          </p:cNvSpPr>
          <p:nvPr/>
        </p:nvSpPr>
        <p:spPr bwMode="auto">
          <a:xfrm rot="-1415370">
            <a:off x="6019800" y="5791200"/>
            <a:ext cx="838200" cy="457200"/>
          </a:xfrm>
          <a:prstGeom prst="leftRightArrow">
            <a:avLst>
              <a:gd name="adj1" fmla="val 50000"/>
              <a:gd name="adj2" fmla="val 36667"/>
            </a:avLst>
          </a:prstGeom>
          <a:solidFill>
            <a:srgbClr val="99FF66"/>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7533" name="Oval 13"/>
          <p:cNvSpPr>
            <a:spLocks noChangeArrowheads="1"/>
          </p:cNvSpPr>
          <p:nvPr/>
        </p:nvSpPr>
        <p:spPr bwMode="auto">
          <a:xfrm>
            <a:off x="2819400" y="4754563"/>
            <a:ext cx="3657600" cy="784225"/>
          </a:xfrm>
          <a:prstGeom prst="ellipse">
            <a:avLst/>
          </a:prstGeom>
          <a:solidFill>
            <a:srgbClr val="00FF00"/>
          </a:solidFill>
          <a:ln w="9525">
            <a:noFill/>
            <a:round/>
            <a:headEnd/>
            <a:tailEnd/>
          </a:ln>
          <a:effectLst/>
          <a:scene3d>
            <a:camera prst="legacyObliqueTopRight"/>
            <a:lightRig rig="legacyFlat1" dir="t"/>
          </a:scene3d>
          <a:sp3d extrusionH="430200" prstMaterial="legacyPlastic">
            <a:bevelT w="13500" h="13500" prst="angle"/>
            <a:bevelB w="13500" h="13500" prst="angle"/>
            <a:extrusionClr>
              <a:schemeClr val="bg1"/>
            </a:extrusionClr>
          </a:sp3d>
        </p:spPr>
        <p:txBody>
          <a:bodyPr>
            <a:spAutoFit/>
            <a:flatTx/>
          </a:bodyPr>
          <a:lstStyle/>
          <a:p>
            <a:pPr algn="ctr" eaLnBrk="0" fontAlgn="base" hangingPunct="0">
              <a:spcBef>
                <a:spcPct val="50000"/>
              </a:spcBef>
              <a:spcAft>
                <a:spcPct val="0"/>
              </a:spcAft>
            </a:pPr>
            <a:r>
              <a:rPr lang="en-US" sz="1600" b="1">
                <a:solidFill>
                  <a:srgbClr val="000000"/>
                </a:solidFill>
              </a:rPr>
              <a:t>PRODUKSI-DISTRIBUSI-KONSUMSI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CFE8420B-9B9B-4EFF-96D2-C5CF8C3CDFEE}" type="slidenum">
              <a:rPr lang="en-US">
                <a:solidFill>
                  <a:srgbClr val="000000"/>
                </a:solidFill>
              </a:rPr>
              <a:pPr/>
              <a:t>11</a:t>
            </a:fld>
            <a:endParaRPr lang="en-US">
              <a:solidFill>
                <a:srgbClr val="000000"/>
              </a:solidFill>
            </a:endParaRPr>
          </a:p>
        </p:txBody>
      </p:sp>
      <p:sp>
        <p:nvSpPr>
          <p:cNvPr id="108546" name="Text Box 2"/>
          <p:cNvSpPr txBox="1">
            <a:spLocks noChangeArrowheads="1"/>
          </p:cNvSpPr>
          <p:nvPr/>
        </p:nvSpPr>
        <p:spPr bwMode="auto">
          <a:xfrm>
            <a:off x="1066800" y="1524000"/>
            <a:ext cx="6324600" cy="1225550"/>
          </a:xfrm>
          <a:prstGeom prst="rect">
            <a:avLst/>
          </a:prstGeom>
          <a:solidFill>
            <a:schemeClr val="bg1"/>
          </a:solidFill>
          <a:ln w="38100">
            <a:solidFill>
              <a:schemeClr val="tx1"/>
            </a:solidFill>
            <a:miter lim="800000"/>
            <a:headEnd/>
            <a:tailEnd/>
          </a:ln>
          <a:effectLst/>
        </p:spPr>
        <p:txBody>
          <a:bodyPr>
            <a:spAutoFit/>
          </a:bodyPr>
          <a:lstStyle/>
          <a:p>
            <a:pPr algn="ctr" eaLnBrk="0" fontAlgn="base" hangingPunct="0">
              <a:spcBef>
                <a:spcPct val="0"/>
              </a:spcBef>
              <a:spcAft>
                <a:spcPct val="0"/>
              </a:spcAft>
            </a:pPr>
            <a:r>
              <a:rPr lang="en-US" sz="2400" b="1">
                <a:solidFill>
                  <a:srgbClr val="000000"/>
                </a:solidFill>
              </a:rPr>
              <a:t>Kerusakan Ekosistem SDA dan pencemaran LH semakin mengancam keberlanjutan pembangunan</a:t>
            </a:r>
            <a:endParaRPr lang="en-US" sz="2400">
              <a:solidFill>
                <a:srgbClr val="000000"/>
              </a:solidFill>
            </a:endParaRPr>
          </a:p>
        </p:txBody>
      </p:sp>
      <p:sp>
        <p:nvSpPr>
          <p:cNvPr id="108547" name="WordArt 3"/>
          <p:cNvSpPr>
            <a:spLocks noChangeArrowheads="1" noChangeShapeType="1" noTextEdit="1"/>
          </p:cNvSpPr>
          <p:nvPr/>
        </p:nvSpPr>
        <p:spPr bwMode="auto">
          <a:xfrm rot="377068">
            <a:off x="2214563" y="123825"/>
            <a:ext cx="6629400" cy="8747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id-ID" sz="3600" kern="10">
                <a:ln w="9525">
                  <a:round/>
                  <a:headEnd/>
                  <a:tailEnd/>
                </a:ln>
                <a:solidFill>
                  <a:srgbClr val="000000"/>
                </a:solidFill>
                <a:latin typeface="Impact"/>
              </a:rPr>
              <a:t>ISU-ISU  STRATEGIS</a:t>
            </a:r>
          </a:p>
        </p:txBody>
      </p:sp>
      <p:sp>
        <p:nvSpPr>
          <p:cNvPr id="108548" name="Oval 4"/>
          <p:cNvSpPr>
            <a:spLocks noChangeArrowheads="1"/>
          </p:cNvSpPr>
          <p:nvPr/>
        </p:nvSpPr>
        <p:spPr bwMode="auto">
          <a:xfrm>
            <a:off x="914400" y="2892425"/>
            <a:ext cx="2284413" cy="1765300"/>
          </a:xfrm>
          <a:prstGeom prst="ellipse">
            <a:avLst/>
          </a:prstGeom>
          <a:solidFill>
            <a:schemeClr val="bg1"/>
          </a:solidFill>
          <a:ln w="19050">
            <a:solidFill>
              <a:schemeClr val="tx1"/>
            </a:solidFill>
            <a:round/>
            <a:headEnd/>
            <a:tailEnd/>
          </a:ln>
          <a:effectLst>
            <a:outerShdw dist="107763" dir="13500000" algn="ctr" rotWithShape="0">
              <a:schemeClr val="bg2"/>
            </a:outerShdw>
          </a:effectLst>
        </p:spPr>
        <p:txBody>
          <a:bodyPr>
            <a:spAutoFit/>
          </a:bodyPr>
          <a:lstStyle/>
          <a:p>
            <a:pPr algn="ctr" eaLnBrk="0" fontAlgn="base" hangingPunct="0">
              <a:lnSpc>
                <a:spcPct val="80000"/>
              </a:lnSpc>
              <a:spcBef>
                <a:spcPct val="0"/>
              </a:spcBef>
              <a:spcAft>
                <a:spcPct val="0"/>
              </a:spcAft>
            </a:pPr>
            <a:r>
              <a:rPr lang="en-US" sz="2400" b="1">
                <a:solidFill>
                  <a:srgbClr val="000000"/>
                </a:solidFill>
              </a:rPr>
              <a:t>Lemahnya penegakan hukum</a:t>
            </a:r>
          </a:p>
          <a:p>
            <a:pPr algn="ctr" eaLnBrk="0" fontAlgn="base" hangingPunct="0">
              <a:lnSpc>
                <a:spcPct val="80000"/>
              </a:lnSpc>
              <a:spcBef>
                <a:spcPct val="0"/>
              </a:spcBef>
              <a:spcAft>
                <a:spcPct val="0"/>
              </a:spcAft>
            </a:pPr>
            <a:endParaRPr lang="en-US" sz="2400" b="1">
              <a:solidFill>
                <a:srgbClr val="000000"/>
              </a:solidFill>
            </a:endParaRPr>
          </a:p>
        </p:txBody>
      </p:sp>
      <p:sp>
        <p:nvSpPr>
          <p:cNvPr id="108549" name="Oval 5"/>
          <p:cNvSpPr>
            <a:spLocks noChangeArrowheads="1"/>
          </p:cNvSpPr>
          <p:nvPr/>
        </p:nvSpPr>
        <p:spPr bwMode="auto">
          <a:xfrm>
            <a:off x="285720" y="4071942"/>
            <a:ext cx="2663825" cy="2622721"/>
          </a:xfrm>
          <a:prstGeom prst="ellipse">
            <a:avLst/>
          </a:prstGeom>
          <a:solidFill>
            <a:schemeClr val="bg1"/>
          </a:solidFill>
          <a:ln w="19050">
            <a:solidFill>
              <a:schemeClr val="tx1"/>
            </a:solidFill>
            <a:round/>
            <a:headEnd/>
            <a:tailEnd/>
          </a:ln>
          <a:effectLst>
            <a:outerShdw dist="107763" dir="8100000" algn="ctr" rotWithShape="0">
              <a:schemeClr val="bg2"/>
            </a:outerShdw>
          </a:effectLst>
        </p:spPr>
        <p:txBody>
          <a:bodyPr wrap="square">
            <a:spAutoFit/>
          </a:bodyPr>
          <a:lstStyle/>
          <a:p>
            <a:pPr algn="ctr" eaLnBrk="0" fontAlgn="base" hangingPunct="0">
              <a:lnSpc>
                <a:spcPct val="80000"/>
              </a:lnSpc>
              <a:spcBef>
                <a:spcPct val="0"/>
              </a:spcBef>
              <a:spcAft>
                <a:spcPct val="0"/>
              </a:spcAft>
            </a:pPr>
            <a:r>
              <a:rPr lang="en-US" sz="2400" b="1">
                <a:solidFill>
                  <a:srgbClr val="000000"/>
                </a:solidFill>
              </a:rPr>
              <a:t>Rendahnya komitmen &amp; IPTEK penaatan hukum</a:t>
            </a:r>
          </a:p>
          <a:p>
            <a:pPr algn="ctr" eaLnBrk="0" fontAlgn="base" hangingPunct="0">
              <a:lnSpc>
                <a:spcPct val="80000"/>
              </a:lnSpc>
              <a:spcBef>
                <a:spcPct val="0"/>
              </a:spcBef>
              <a:spcAft>
                <a:spcPct val="0"/>
              </a:spcAft>
            </a:pPr>
            <a:endParaRPr lang="en-US" sz="2400" b="1">
              <a:solidFill>
                <a:srgbClr val="000000"/>
              </a:solidFill>
            </a:endParaRPr>
          </a:p>
        </p:txBody>
      </p:sp>
      <p:sp>
        <p:nvSpPr>
          <p:cNvPr id="108550" name="Oval 6"/>
          <p:cNvSpPr>
            <a:spLocks noChangeArrowheads="1"/>
          </p:cNvSpPr>
          <p:nvPr/>
        </p:nvSpPr>
        <p:spPr bwMode="auto">
          <a:xfrm>
            <a:off x="5867400" y="2803525"/>
            <a:ext cx="2284413" cy="1333500"/>
          </a:xfrm>
          <a:prstGeom prst="ellipse">
            <a:avLst/>
          </a:prstGeom>
          <a:gradFill rotWithShape="0">
            <a:gsLst>
              <a:gs pos="0">
                <a:schemeClr val="hlink">
                  <a:gamma/>
                  <a:tint val="0"/>
                  <a:invGamma/>
                </a:schemeClr>
              </a:gs>
              <a:gs pos="100000">
                <a:schemeClr val="hlink"/>
              </a:gs>
            </a:gsLst>
            <a:path path="shape">
              <a:fillToRect l="50000" t="50000" r="50000" b="50000"/>
            </a:path>
          </a:gradFill>
          <a:ln w="9525">
            <a:noFill/>
            <a:round/>
            <a:headEnd/>
            <a:tailEnd/>
          </a:ln>
          <a:effectLst/>
          <a:scene3d>
            <a:camera prst="legacyObliqueTopRight"/>
            <a:lightRig rig="legacyFlat3" dir="b"/>
          </a:scene3d>
          <a:sp3d extrusionH="430200" prstMaterial="legacyMatte">
            <a:bevelT w="13500" h="13500" prst="angle"/>
            <a:bevelB w="13500" h="13500" prst="angle"/>
            <a:extrusionClr>
              <a:srgbClr val="66FFFF"/>
            </a:extrusionClr>
          </a:sp3d>
        </p:spPr>
        <p:txBody>
          <a:bodyPr>
            <a:spAutoFit/>
            <a:flatTx/>
          </a:bodyPr>
          <a:lstStyle/>
          <a:p>
            <a:pPr algn="ctr" eaLnBrk="0" fontAlgn="base" hangingPunct="0">
              <a:lnSpc>
                <a:spcPct val="80000"/>
              </a:lnSpc>
              <a:spcBef>
                <a:spcPct val="0"/>
              </a:spcBef>
              <a:spcAft>
                <a:spcPct val="0"/>
              </a:spcAft>
            </a:pPr>
            <a:r>
              <a:rPr lang="en-US" sz="2400" b="1">
                <a:solidFill>
                  <a:srgbClr val="000000"/>
                </a:solidFill>
              </a:rPr>
              <a:t>Krisis Ekonomi </a:t>
            </a:r>
          </a:p>
          <a:p>
            <a:pPr algn="ctr" eaLnBrk="0" fontAlgn="base" hangingPunct="0">
              <a:lnSpc>
                <a:spcPct val="80000"/>
              </a:lnSpc>
              <a:spcBef>
                <a:spcPct val="0"/>
              </a:spcBef>
              <a:spcAft>
                <a:spcPct val="0"/>
              </a:spcAft>
            </a:pPr>
            <a:endParaRPr lang="en-US" sz="2400" b="1">
              <a:solidFill>
                <a:srgbClr val="000000"/>
              </a:solidFill>
            </a:endParaRPr>
          </a:p>
        </p:txBody>
      </p:sp>
      <p:sp>
        <p:nvSpPr>
          <p:cNvPr id="108551" name="Oval 7"/>
          <p:cNvSpPr>
            <a:spLocks noChangeArrowheads="1"/>
          </p:cNvSpPr>
          <p:nvPr/>
        </p:nvSpPr>
        <p:spPr bwMode="auto">
          <a:xfrm>
            <a:off x="6019800" y="4419600"/>
            <a:ext cx="2284413" cy="1758950"/>
          </a:xfrm>
          <a:prstGeom prst="ellipse">
            <a:avLst/>
          </a:prstGeom>
          <a:solidFill>
            <a:schemeClr val="bg1"/>
          </a:solidFill>
          <a:ln w="12700">
            <a:solidFill>
              <a:schemeClr val="tx2"/>
            </a:solidFill>
            <a:round/>
            <a:headEnd/>
            <a:tailEnd/>
          </a:ln>
          <a:effectLst>
            <a:outerShdw dist="107763" dir="2700000" algn="ctr" rotWithShape="0">
              <a:schemeClr val="bg2"/>
            </a:outerShdw>
          </a:effectLst>
        </p:spPr>
        <p:txBody>
          <a:bodyPr>
            <a:spAutoFit/>
          </a:bodyPr>
          <a:lstStyle/>
          <a:p>
            <a:pPr algn="ctr" eaLnBrk="0" fontAlgn="base" hangingPunct="0">
              <a:lnSpc>
                <a:spcPct val="80000"/>
              </a:lnSpc>
              <a:spcBef>
                <a:spcPct val="0"/>
              </a:spcBef>
              <a:spcAft>
                <a:spcPct val="0"/>
              </a:spcAft>
            </a:pPr>
            <a:r>
              <a:rPr lang="en-US" sz="2400" b="1">
                <a:solidFill>
                  <a:srgbClr val="000000"/>
                </a:solidFill>
              </a:rPr>
              <a:t>Hambatan  Hak Pemilikan</a:t>
            </a:r>
          </a:p>
          <a:p>
            <a:pPr algn="ctr" eaLnBrk="0" fontAlgn="base" hangingPunct="0">
              <a:lnSpc>
                <a:spcPct val="80000"/>
              </a:lnSpc>
              <a:spcBef>
                <a:spcPct val="0"/>
              </a:spcBef>
              <a:spcAft>
                <a:spcPct val="0"/>
              </a:spcAft>
            </a:pPr>
            <a:endParaRPr lang="en-US" sz="2400" b="1">
              <a:solidFill>
                <a:srgbClr val="000000"/>
              </a:solidFill>
            </a:endParaRPr>
          </a:p>
        </p:txBody>
      </p:sp>
      <p:sp>
        <p:nvSpPr>
          <p:cNvPr id="108552" name="Oval 8"/>
          <p:cNvSpPr>
            <a:spLocks noChangeArrowheads="1"/>
          </p:cNvSpPr>
          <p:nvPr/>
        </p:nvSpPr>
        <p:spPr bwMode="auto">
          <a:xfrm>
            <a:off x="3200400" y="4724400"/>
            <a:ext cx="2667000" cy="1889125"/>
          </a:xfrm>
          <a:prstGeom prst="ellipse">
            <a:avLst/>
          </a:prstGeom>
          <a:gradFill rotWithShape="0">
            <a:gsLst>
              <a:gs pos="0">
                <a:srgbClr val="FF99FF">
                  <a:gamma/>
                  <a:tint val="0"/>
                  <a:invGamma/>
                </a:srgbClr>
              </a:gs>
              <a:gs pos="100000">
                <a:srgbClr val="FF99FF"/>
              </a:gs>
            </a:gsLst>
            <a:path path="shape">
              <a:fillToRect l="50000" t="50000" r="50000" b="50000"/>
            </a:path>
          </a:gradFill>
          <a:ln w="9525">
            <a:noFill/>
            <a:round/>
            <a:headEnd/>
            <a:tailEnd/>
          </a:ln>
          <a:effectLst/>
          <a:scene3d>
            <a:camera prst="legacyObliqueTopRight"/>
            <a:lightRig rig="legacyFlat3" dir="b"/>
          </a:scene3d>
          <a:sp3d extrusionH="430200" prstMaterial="legacyMatte">
            <a:bevelT w="13500" h="13500" prst="angle"/>
            <a:bevelB w="13500" h="13500" prst="angle"/>
            <a:extrusionClr>
              <a:srgbClr val="FF99CC"/>
            </a:extrusionClr>
          </a:sp3d>
        </p:spPr>
        <p:txBody>
          <a:bodyPr>
            <a:spAutoFit/>
            <a:flatTx/>
          </a:bodyPr>
          <a:lstStyle/>
          <a:p>
            <a:pPr algn="ctr" eaLnBrk="0" fontAlgn="base" hangingPunct="0">
              <a:lnSpc>
                <a:spcPct val="80000"/>
              </a:lnSpc>
              <a:spcBef>
                <a:spcPct val="0"/>
              </a:spcBef>
              <a:spcAft>
                <a:spcPct val="0"/>
              </a:spcAft>
            </a:pPr>
            <a:r>
              <a:rPr lang="en-US" sz="2000" b="1">
                <a:solidFill>
                  <a:srgbClr val="000000"/>
                </a:solidFill>
              </a:rPr>
              <a:t>Rendahnya Kepedulian </a:t>
            </a:r>
          </a:p>
          <a:p>
            <a:pPr algn="ctr" eaLnBrk="0" fontAlgn="base" hangingPunct="0">
              <a:lnSpc>
                <a:spcPct val="80000"/>
              </a:lnSpc>
              <a:spcBef>
                <a:spcPct val="0"/>
              </a:spcBef>
              <a:spcAft>
                <a:spcPct val="0"/>
              </a:spcAft>
            </a:pPr>
            <a:r>
              <a:rPr lang="en-US" sz="2000" b="1">
                <a:solidFill>
                  <a:srgbClr val="000000"/>
                </a:solidFill>
              </a:rPr>
              <a:t>Ekosistem Lingkungan</a:t>
            </a:r>
          </a:p>
          <a:p>
            <a:pPr algn="ctr" eaLnBrk="0" fontAlgn="base" hangingPunct="0">
              <a:lnSpc>
                <a:spcPct val="80000"/>
              </a:lnSpc>
              <a:spcBef>
                <a:spcPct val="0"/>
              </a:spcBef>
              <a:spcAft>
                <a:spcPct val="0"/>
              </a:spcAft>
            </a:pPr>
            <a:endParaRPr lang="en-US" sz="2400" b="1">
              <a:solidFill>
                <a:srgbClr val="000000"/>
              </a:solidFill>
            </a:endParaRPr>
          </a:p>
        </p:txBody>
      </p:sp>
      <p:sp>
        <p:nvSpPr>
          <p:cNvPr id="108553" name="AutoShape 9"/>
          <p:cNvSpPr>
            <a:spLocks noChangeArrowheads="1"/>
          </p:cNvSpPr>
          <p:nvPr/>
        </p:nvSpPr>
        <p:spPr bwMode="auto">
          <a:xfrm>
            <a:off x="914400" y="2286000"/>
            <a:ext cx="228600" cy="1219200"/>
          </a:xfrm>
          <a:prstGeom prst="curvedRightArrow">
            <a:avLst>
              <a:gd name="adj1" fmla="val 106667"/>
              <a:gd name="adj2" fmla="val 213333"/>
              <a:gd name="adj3" fmla="val 33333"/>
            </a:avLst>
          </a:prstGeom>
          <a:solidFill>
            <a:srgbClr val="FFFF00"/>
          </a:solidFill>
          <a:ln w="9525">
            <a:solidFill>
              <a:schemeClr val="tx1"/>
            </a:solidFill>
            <a:miter lim="800000"/>
            <a:headEnd/>
            <a:tailEnd/>
          </a:ln>
          <a:effectLst>
            <a:outerShdw dist="170388" dir="9206097" algn="ctr" rotWithShape="0">
              <a:srgbClr val="FF99CC"/>
            </a:outerShdw>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8554" name="AutoShape 10"/>
          <p:cNvSpPr>
            <a:spLocks noChangeArrowheads="1"/>
          </p:cNvSpPr>
          <p:nvPr/>
        </p:nvSpPr>
        <p:spPr bwMode="auto">
          <a:xfrm>
            <a:off x="7391400" y="1981200"/>
            <a:ext cx="381000" cy="990600"/>
          </a:xfrm>
          <a:prstGeom prst="curvedLeftArrow">
            <a:avLst>
              <a:gd name="adj1" fmla="val 52000"/>
              <a:gd name="adj2" fmla="val 104000"/>
              <a:gd name="adj3" fmla="val 33333"/>
            </a:avLst>
          </a:prstGeom>
          <a:solidFill>
            <a:srgbClr val="FFFF99"/>
          </a:solidFill>
          <a:ln w="9525">
            <a:solidFill>
              <a:schemeClr val="tx1"/>
            </a:solidFill>
            <a:miter lim="800000"/>
            <a:headEnd/>
            <a:tailEnd/>
          </a:ln>
          <a:effectLst>
            <a:outerShdw dist="107763" dir="18900000" algn="ctr" rotWithShape="0">
              <a:srgbClr val="FF0066"/>
            </a:outerShdw>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8555" name="AutoShape 11"/>
          <p:cNvSpPr>
            <a:spLocks noChangeArrowheads="1"/>
          </p:cNvSpPr>
          <p:nvPr/>
        </p:nvSpPr>
        <p:spPr bwMode="auto">
          <a:xfrm>
            <a:off x="4286248" y="2714620"/>
            <a:ext cx="304800" cy="1905000"/>
          </a:xfrm>
          <a:prstGeom prst="downArrow">
            <a:avLst>
              <a:gd name="adj1" fmla="val 41667"/>
              <a:gd name="adj2" fmla="val 103125"/>
            </a:avLst>
          </a:prstGeom>
          <a:solidFill>
            <a:schemeClr val="accent1"/>
          </a:solidFill>
          <a:ln w="9525">
            <a:solidFill>
              <a:schemeClr val="tx1"/>
            </a:solidFill>
            <a:miter lim="800000"/>
            <a:headEnd/>
            <a:tailEnd/>
          </a:ln>
          <a:effectLst>
            <a:outerShdw dist="249515" dir="884614" algn="ctr" rotWithShape="0">
              <a:srgbClr val="00FF00"/>
            </a:outerShdw>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4" name="Footer Placeholder 2"/>
          <p:cNvSpPr>
            <a:spLocks noGrp="1"/>
          </p:cNvSpPr>
          <p:nvPr>
            <p:ph type="ftr" sz="quarter" idx="11"/>
          </p:nvPr>
        </p:nvSpPr>
        <p:spPr/>
        <p:txBody>
          <a:bodyPr/>
          <a:lstStyle/>
          <a:p>
            <a:r>
              <a:rPr lang="en-US">
                <a:solidFill>
                  <a:srgbClr val="000000"/>
                </a:solidFill>
              </a:rPr>
              <a:t>Soemarno, 2007</a:t>
            </a:r>
          </a:p>
        </p:txBody>
      </p:sp>
      <p:sp>
        <p:nvSpPr>
          <p:cNvPr id="15" name="Slide Number Placeholder 3"/>
          <p:cNvSpPr>
            <a:spLocks noGrp="1"/>
          </p:cNvSpPr>
          <p:nvPr>
            <p:ph type="sldNum" sz="quarter" idx="12"/>
          </p:nvPr>
        </p:nvSpPr>
        <p:spPr/>
        <p:txBody>
          <a:bodyPr/>
          <a:lstStyle/>
          <a:p>
            <a:fld id="{9EF9098D-4AD5-4182-9B44-9BEBB9CAA123}" type="slidenum">
              <a:rPr lang="en-US">
                <a:solidFill>
                  <a:srgbClr val="000000"/>
                </a:solidFill>
              </a:rPr>
              <a:pPr/>
              <a:t>12</a:t>
            </a:fld>
            <a:endParaRPr lang="en-US">
              <a:solidFill>
                <a:srgbClr val="000000"/>
              </a:solidFill>
            </a:endParaRPr>
          </a:p>
        </p:txBody>
      </p:sp>
      <p:sp>
        <p:nvSpPr>
          <p:cNvPr id="109570" name="Text Box 2"/>
          <p:cNvSpPr txBox="1">
            <a:spLocks noChangeArrowheads="1"/>
          </p:cNvSpPr>
          <p:nvPr/>
        </p:nvSpPr>
        <p:spPr bwMode="auto">
          <a:xfrm>
            <a:off x="1066800" y="1524000"/>
            <a:ext cx="6324600" cy="860425"/>
          </a:xfrm>
          <a:prstGeom prst="rect">
            <a:avLst/>
          </a:prstGeom>
          <a:noFill/>
          <a:ln w="38100">
            <a:solidFill>
              <a:schemeClr val="bg1"/>
            </a:solidFill>
            <a:miter lim="800000"/>
            <a:headEnd/>
            <a:tailEnd/>
          </a:ln>
          <a:effectLst/>
        </p:spPr>
        <p:txBody>
          <a:bodyPr>
            <a:spAutoFit/>
          </a:bodyPr>
          <a:lstStyle/>
          <a:p>
            <a:pPr algn="ctr" eaLnBrk="0" fontAlgn="base" hangingPunct="0">
              <a:spcBef>
                <a:spcPct val="0"/>
              </a:spcBef>
              <a:spcAft>
                <a:spcPct val="0"/>
              </a:spcAft>
            </a:pPr>
            <a:r>
              <a:rPr lang="en-US" sz="2400" b="1">
                <a:solidFill>
                  <a:srgbClr val="FFFFFF"/>
                </a:solidFill>
              </a:rPr>
              <a:t>Kualitas hidup manusia Indonesia semakin menurun , indikatornya:</a:t>
            </a:r>
            <a:endParaRPr lang="en-US" sz="2400">
              <a:solidFill>
                <a:srgbClr val="FFFFFF"/>
              </a:solidFill>
            </a:endParaRPr>
          </a:p>
        </p:txBody>
      </p:sp>
      <p:sp>
        <p:nvSpPr>
          <p:cNvPr id="109571" name="WordArt 3"/>
          <p:cNvSpPr>
            <a:spLocks noChangeArrowheads="1" noChangeShapeType="1" noTextEdit="1"/>
          </p:cNvSpPr>
          <p:nvPr/>
        </p:nvSpPr>
        <p:spPr bwMode="auto">
          <a:xfrm rot="377068">
            <a:off x="4114800" y="228600"/>
            <a:ext cx="4724400" cy="8747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id-ID" sz="3600" kern="10">
                <a:ln w="9525">
                  <a:round/>
                  <a:headEnd/>
                  <a:tailEnd/>
                </a:ln>
                <a:gradFill rotWithShape="0">
                  <a:gsLst>
                    <a:gs pos="0">
                      <a:srgbClr val="FFE701"/>
                    </a:gs>
                    <a:gs pos="100000">
                      <a:srgbClr val="FE3E02"/>
                    </a:gs>
                  </a:gsLst>
                  <a:lin ang="5022932" scaled="1"/>
                </a:gradFill>
                <a:latin typeface="Impact"/>
              </a:rPr>
              <a:t>ISU-ISU  STRATEGIS</a:t>
            </a:r>
          </a:p>
        </p:txBody>
      </p:sp>
      <p:sp>
        <p:nvSpPr>
          <p:cNvPr id="109572" name="Oval 4"/>
          <p:cNvSpPr>
            <a:spLocks noChangeArrowheads="1"/>
          </p:cNvSpPr>
          <p:nvPr/>
        </p:nvSpPr>
        <p:spPr bwMode="auto">
          <a:xfrm>
            <a:off x="914400" y="2895600"/>
            <a:ext cx="2284413" cy="1746250"/>
          </a:xfrm>
          <a:prstGeom prst="ellipse">
            <a:avLst/>
          </a:prstGeom>
          <a:solidFill>
            <a:srgbClr val="66FFFF"/>
          </a:solidFill>
          <a:ln w="9525">
            <a:noFill/>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spAutoFit/>
            <a:flatTx/>
          </a:bodyPr>
          <a:lstStyle/>
          <a:p>
            <a:pPr algn="ctr" eaLnBrk="0" fontAlgn="base" hangingPunct="0">
              <a:lnSpc>
                <a:spcPct val="80000"/>
              </a:lnSpc>
              <a:spcBef>
                <a:spcPct val="0"/>
              </a:spcBef>
              <a:spcAft>
                <a:spcPct val="0"/>
              </a:spcAft>
            </a:pPr>
            <a:r>
              <a:rPr lang="en-US" sz="2400" b="1">
                <a:solidFill>
                  <a:srgbClr val="000000"/>
                </a:solidFill>
              </a:rPr>
              <a:t>Kematian bayi lahir </a:t>
            </a:r>
          </a:p>
          <a:p>
            <a:pPr algn="ctr" eaLnBrk="0" fontAlgn="base" hangingPunct="0">
              <a:lnSpc>
                <a:spcPct val="80000"/>
              </a:lnSpc>
              <a:spcBef>
                <a:spcPct val="0"/>
              </a:spcBef>
              <a:spcAft>
                <a:spcPct val="0"/>
              </a:spcAft>
            </a:pPr>
            <a:endParaRPr lang="en-US" sz="2400" b="1">
              <a:solidFill>
                <a:srgbClr val="000000"/>
              </a:solidFill>
            </a:endParaRPr>
          </a:p>
          <a:p>
            <a:pPr algn="ctr" eaLnBrk="0" fontAlgn="base" hangingPunct="0">
              <a:lnSpc>
                <a:spcPct val="80000"/>
              </a:lnSpc>
              <a:spcBef>
                <a:spcPct val="0"/>
              </a:spcBef>
              <a:spcAft>
                <a:spcPct val="0"/>
              </a:spcAft>
            </a:pPr>
            <a:endParaRPr lang="en-US" sz="2400" b="1">
              <a:solidFill>
                <a:srgbClr val="000000"/>
              </a:solidFill>
            </a:endParaRPr>
          </a:p>
        </p:txBody>
      </p:sp>
      <p:sp>
        <p:nvSpPr>
          <p:cNvPr id="109573" name="Oval 5"/>
          <p:cNvSpPr>
            <a:spLocks noChangeArrowheads="1"/>
          </p:cNvSpPr>
          <p:nvPr/>
        </p:nvSpPr>
        <p:spPr bwMode="auto">
          <a:xfrm>
            <a:off x="304800" y="4343400"/>
            <a:ext cx="2435225" cy="1746250"/>
          </a:xfrm>
          <a:prstGeom prst="ellipse">
            <a:avLst/>
          </a:prstGeom>
          <a:solidFill>
            <a:srgbClr val="FF99CC"/>
          </a:solidFill>
          <a:ln w="9525">
            <a:noFill/>
            <a:round/>
            <a:headEnd/>
            <a:tailEnd/>
          </a:ln>
          <a:effectLst/>
          <a:scene3d>
            <a:camera prst="legacyPerspectiveFront">
              <a:rot lat="1500000" lon="20099999" rev="0"/>
            </a:camera>
            <a:lightRig rig="legacyFlat4" dir="t"/>
          </a:scene3d>
          <a:sp3d extrusionH="430200" prstMaterial="legacyMatte">
            <a:bevelT w="13500" h="13500" prst="angle"/>
            <a:bevelB w="13500" h="13500" prst="angle"/>
            <a:extrusionClr>
              <a:schemeClr val="hlink"/>
            </a:extrusionClr>
          </a:sp3d>
        </p:spPr>
        <p:txBody>
          <a:bodyPr>
            <a:spAutoFit/>
            <a:flatTx/>
          </a:bodyPr>
          <a:lstStyle/>
          <a:p>
            <a:pPr algn="ctr" eaLnBrk="0" fontAlgn="base" hangingPunct="0">
              <a:lnSpc>
                <a:spcPct val="80000"/>
              </a:lnSpc>
              <a:spcBef>
                <a:spcPct val="0"/>
              </a:spcBef>
              <a:spcAft>
                <a:spcPct val="0"/>
              </a:spcAft>
            </a:pPr>
            <a:r>
              <a:rPr lang="en-US" sz="2400" b="1">
                <a:solidFill>
                  <a:srgbClr val="000000"/>
                </a:solidFill>
              </a:rPr>
              <a:t>Gizi </a:t>
            </a:r>
          </a:p>
          <a:p>
            <a:pPr algn="ctr" eaLnBrk="0" fontAlgn="base" hangingPunct="0">
              <a:lnSpc>
                <a:spcPct val="80000"/>
              </a:lnSpc>
              <a:spcBef>
                <a:spcPct val="0"/>
              </a:spcBef>
              <a:spcAft>
                <a:spcPct val="0"/>
              </a:spcAft>
            </a:pPr>
            <a:r>
              <a:rPr lang="en-US" sz="2400" b="1">
                <a:solidFill>
                  <a:srgbClr val="000000"/>
                </a:solidFill>
              </a:rPr>
              <a:t>Anak BALITA</a:t>
            </a:r>
          </a:p>
          <a:p>
            <a:pPr algn="ctr" eaLnBrk="0" fontAlgn="base" hangingPunct="0">
              <a:lnSpc>
                <a:spcPct val="80000"/>
              </a:lnSpc>
              <a:spcBef>
                <a:spcPct val="0"/>
              </a:spcBef>
              <a:spcAft>
                <a:spcPct val="0"/>
              </a:spcAft>
            </a:pPr>
            <a:endParaRPr lang="en-US" sz="2400" b="1">
              <a:solidFill>
                <a:srgbClr val="000000"/>
              </a:solidFill>
            </a:endParaRPr>
          </a:p>
        </p:txBody>
      </p:sp>
      <p:sp>
        <p:nvSpPr>
          <p:cNvPr id="109574" name="Oval 6"/>
          <p:cNvSpPr>
            <a:spLocks noChangeArrowheads="1"/>
          </p:cNvSpPr>
          <p:nvPr/>
        </p:nvSpPr>
        <p:spPr bwMode="auto">
          <a:xfrm>
            <a:off x="5564188" y="2573338"/>
            <a:ext cx="3192462" cy="1860550"/>
          </a:xfrm>
          <a:prstGeom prst="ellipse">
            <a:avLst/>
          </a:prstGeom>
          <a:solidFill>
            <a:schemeClr val="bg1"/>
          </a:solidFill>
          <a:ln w="38100" cmpd="dbl">
            <a:solidFill>
              <a:schemeClr val="tx2"/>
            </a:solidFill>
            <a:round/>
            <a:headEnd/>
            <a:tailEnd/>
          </a:ln>
          <a:effectLst>
            <a:outerShdw dist="107763" dir="18900000" algn="ctr" rotWithShape="0">
              <a:schemeClr val="bg2"/>
            </a:outerShdw>
          </a:effectLst>
        </p:spPr>
        <p:txBody>
          <a:bodyPr>
            <a:spAutoFit/>
          </a:bodyPr>
          <a:lstStyle/>
          <a:p>
            <a:pPr algn="ctr" eaLnBrk="0" fontAlgn="base" hangingPunct="0">
              <a:lnSpc>
                <a:spcPct val="80000"/>
              </a:lnSpc>
              <a:spcBef>
                <a:spcPct val="0"/>
              </a:spcBef>
              <a:spcAft>
                <a:spcPct val="0"/>
              </a:spcAft>
            </a:pPr>
            <a:r>
              <a:rPr lang="en-US" sz="2000" b="1">
                <a:solidFill>
                  <a:srgbClr val="000000"/>
                </a:solidFill>
              </a:rPr>
              <a:t>Penyakit akibat Gangguan ekosistem Pencemaran Air &amp; udara</a:t>
            </a:r>
          </a:p>
        </p:txBody>
      </p:sp>
      <p:sp>
        <p:nvSpPr>
          <p:cNvPr id="109575" name="Oval 7"/>
          <p:cNvSpPr>
            <a:spLocks noChangeArrowheads="1"/>
          </p:cNvSpPr>
          <p:nvPr/>
        </p:nvSpPr>
        <p:spPr bwMode="auto">
          <a:xfrm>
            <a:off x="5491163" y="4621213"/>
            <a:ext cx="3041650" cy="1495425"/>
          </a:xfrm>
          <a:prstGeom prst="ellipse">
            <a:avLst/>
          </a:prstGeom>
          <a:solidFill>
            <a:schemeClr val="bg1"/>
          </a:solidFill>
          <a:ln w="19050">
            <a:solidFill>
              <a:schemeClr val="tx1"/>
            </a:solidFill>
            <a:round/>
            <a:headEnd/>
            <a:tailEnd/>
          </a:ln>
          <a:effectLst>
            <a:outerShdw dist="107763" dir="2700000" algn="ctr" rotWithShape="0">
              <a:schemeClr val="bg2"/>
            </a:outerShdw>
          </a:effectLst>
        </p:spPr>
        <p:txBody>
          <a:bodyPr>
            <a:spAutoFit/>
          </a:bodyPr>
          <a:lstStyle/>
          <a:p>
            <a:pPr algn="ctr" eaLnBrk="0" fontAlgn="base" hangingPunct="0">
              <a:lnSpc>
                <a:spcPct val="80000"/>
              </a:lnSpc>
              <a:spcBef>
                <a:spcPct val="0"/>
              </a:spcBef>
              <a:spcAft>
                <a:spcPct val="0"/>
              </a:spcAft>
            </a:pPr>
            <a:r>
              <a:rPr lang="en-US" sz="2000" b="1">
                <a:solidFill>
                  <a:srgbClr val="000000"/>
                </a:solidFill>
              </a:rPr>
              <a:t>Kualitas Kawasan Konservasi/ Ekosistem Lindung</a:t>
            </a:r>
          </a:p>
        </p:txBody>
      </p:sp>
      <p:sp>
        <p:nvSpPr>
          <p:cNvPr id="109576" name="Oval 8"/>
          <p:cNvSpPr>
            <a:spLocks noChangeArrowheads="1"/>
          </p:cNvSpPr>
          <p:nvPr/>
        </p:nvSpPr>
        <p:spPr bwMode="auto">
          <a:xfrm>
            <a:off x="3124200" y="4730750"/>
            <a:ext cx="2284413" cy="1898650"/>
          </a:xfrm>
          <a:prstGeom prst="ellipse">
            <a:avLst/>
          </a:prstGeom>
          <a:solidFill>
            <a:schemeClr val="bg1"/>
          </a:solidFill>
          <a:ln w="9525">
            <a:solidFill>
              <a:schemeClr val="tx2"/>
            </a:solidFill>
            <a:round/>
            <a:headEnd/>
            <a:tailEnd/>
          </a:ln>
          <a:effectLst>
            <a:outerShdw dist="107763" dir="8100000" algn="ctr" rotWithShape="0">
              <a:schemeClr val="bg2"/>
            </a:outerShdw>
          </a:effectLst>
        </p:spPr>
        <p:txBody>
          <a:bodyPr>
            <a:spAutoFit/>
          </a:bodyPr>
          <a:lstStyle/>
          <a:p>
            <a:pPr algn="ctr" eaLnBrk="0" fontAlgn="base" hangingPunct="0">
              <a:lnSpc>
                <a:spcPct val="80000"/>
              </a:lnSpc>
              <a:spcBef>
                <a:spcPct val="0"/>
              </a:spcBef>
              <a:spcAft>
                <a:spcPct val="0"/>
              </a:spcAft>
            </a:pPr>
            <a:r>
              <a:rPr lang="en-US" sz="2000" b="1">
                <a:solidFill>
                  <a:srgbClr val="000000"/>
                </a:solidFill>
              </a:rPr>
              <a:t>Pudarnya Budaya- Kearifan Masyarakat </a:t>
            </a:r>
          </a:p>
          <a:p>
            <a:pPr algn="ctr" eaLnBrk="0" fontAlgn="base" hangingPunct="0">
              <a:lnSpc>
                <a:spcPct val="80000"/>
              </a:lnSpc>
              <a:spcBef>
                <a:spcPct val="0"/>
              </a:spcBef>
              <a:spcAft>
                <a:spcPct val="0"/>
              </a:spcAft>
            </a:pPr>
            <a:r>
              <a:rPr lang="en-US" sz="2400" b="1">
                <a:solidFill>
                  <a:srgbClr val="000000"/>
                </a:solidFill>
              </a:rPr>
              <a:t>SDA-LH</a:t>
            </a:r>
          </a:p>
        </p:txBody>
      </p:sp>
      <p:sp>
        <p:nvSpPr>
          <p:cNvPr id="109577" name="AutoShape 9"/>
          <p:cNvSpPr>
            <a:spLocks noChangeArrowheads="1"/>
          </p:cNvSpPr>
          <p:nvPr/>
        </p:nvSpPr>
        <p:spPr bwMode="auto">
          <a:xfrm>
            <a:off x="914400" y="2286000"/>
            <a:ext cx="228600" cy="1219200"/>
          </a:xfrm>
          <a:prstGeom prst="curvedRightArrow">
            <a:avLst>
              <a:gd name="adj1" fmla="val 106667"/>
              <a:gd name="adj2" fmla="val 213333"/>
              <a:gd name="adj3" fmla="val 33333"/>
            </a:avLst>
          </a:prstGeom>
          <a:solidFill>
            <a:srgbClr val="FFFF00"/>
          </a:solidFill>
          <a:ln w="9525">
            <a:solidFill>
              <a:schemeClr val="tx1"/>
            </a:solidFill>
            <a:miter lim="800000"/>
            <a:headEnd/>
            <a:tailEnd/>
          </a:ln>
          <a:effectLst>
            <a:outerShdw dist="170388" dir="9206097" algn="ctr" rotWithShape="0">
              <a:srgbClr val="FF99CC"/>
            </a:outerShdw>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9578" name="AutoShape 10"/>
          <p:cNvSpPr>
            <a:spLocks noChangeArrowheads="1"/>
          </p:cNvSpPr>
          <p:nvPr/>
        </p:nvSpPr>
        <p:spPr bwMode="auto">
          <a:xfrm>
            <a:off x="7391400" y="1981200"/>
            <a:ext cx="381000" cy="990600"/>
          </a:xfrm>
          <a:prstGeom prst="curvedLeftArrow">
            <a:avLst>
              <a:gd name="adj1" fmla="val 52000"/>
              <a:gd name="adj2" fmla="val 104000"/>
              <a:gd name="adj3" fmla="val 33333"/>
            </a:avLst>
          </a:prstGeom>
          <a:solidFill>
            <a:srgbClr val="FFFF99"/>
          </a:solidFill>
          <a:ln w="9525">
            <a:solidFill>
              <a:schemeClr val="tx1"/>
            </a:solidFill>
            <a:miter lim="800000"/>
            <a:headEnd/>
            <a:tailEnd/>
          </a:ln>
          <a:effectLst>
            <a:outerShdw dist="107763" dir="18900000" algn="ctr" rotWithShape="0">
              <a:srgbClr val="FF0066"/>
            </a:outerShdw>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9579" name="AutoShape 11"/>
          <p:cNvSpPr>
            <a:spLocks noChangeArrowheads="1"/>
          </p:cNvSpPr>
          <p:nvPr/>
        </p:nvSpPr>
        <p:spPr bwMode="auto">
          <a:xfrm>
            <a:off x="4038600" y="2362200"/>
            <a:ext cx="304800" cy="2362200"/>
          </a:xfrm>
          <a:prstGeom prst="downArrow">
            <a:avLst>
              <a:gd name="adj1" fmla="val 41667"/>
              <a:gd name="adj2" fmla="val 127875"/>
            </a:avLst>
          </a:prstGeom>
          <a:solidFill>
            <a:schemeClr val="bg1"/>
          </a:solidFill>
          <a:ln w="9525">
            <a:solidFill>
              <a:schemeClr val="tx1"/>
            </a:solidFill>
            <a:miter lim="800000"/>
            <a:headEnd/>
            <a:tailEnd/>
          </a:ln>
          <a:effectLst>
            <a:outerShdw dist="109250" dir="2132261" algn="ctr" rotWithShape="0">
              <a:srgbClr val="00FF00"/>
            </a:outerShdw>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9580" name="AutoShape 12"/>
          <p:cNvSpPr>
            <a:spLocks noChangeArrowheads="1"/>
          </p:cNvSpPr>
          <p:nvPr/>
        </p:nvSpPr>
        <p:spPr bwMode="auto">
          <a:xfrm rot="-1894461">
            <a:off x="4786313" y="2203450"/>
            <a:ext cx="633412" cy="3048000"/>
          </a:xfrm>
          <a:prstGeom prst="downArrow">
            <a:avLst>
              <a:gd name="adj1" fmla="val 31630"/>
              <a:gd name="adj2" fmla="val 68438"/>
            </a:avLst>
          </a:prstGeom>
          <a:solidFill>
            <a:schemeClr val="bg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401C3A01-3636-4C37-8C34-581092690155}" type="slidenum">
              <a:rPr lang="en-US">
                <a:solidFill>
                  <a:srgbClr val="000000"/>
                </a:solidFill>
              </a:rPr>
              <a:pPr/>
              <a:t>13</a:t>
            </a:fld>
            <a:endParaRPr lang="en-US">
              <a:solidFill>
                <a:srgbClr val="000000"/>
              </a:solidFill>
            </a:endParaRPr>
          </a:p>
        </p:txBody>
      </p:sp>
      <p:sp>
        <p:nvSpPr>
          <p:cNvPr id="110594" name="Text Box 2"/>
          <p:cNvSpPr txBox="1">
            <a:spLocks noChangeArrowheads="1"/>
          </p:cNvSpPr>
          <p:nvPr/>
        </p:nvSpPr>
        <p:spPr bwMode="auto">
          <a:xfrm>
            <a:off x="1066800" y="1524000"/>
            <a:ext cx="6324600" cy="1225550"/>
          </a:xfrm>
          <a:prstGeom prst="rect">
            <a:avLst/>
          </a:prstGeom>
          <a:noFill/>
          <a:ln w="38100">
            <a:solidFill>
              <a:schemeClr val="tx1"/>
            </a:solidFill>
            <a:miter lim="800000"/>
            <a:headEnd/>
            <a:tailEnd/>
          </a:ln>
          <a:effectLst/>
        </p:spPr>
        <p:txBody>
          <a:bodyPr>
            <a:spAutoFit/>
          </a:bodyPr>
          <a:lstStyle/>
          <a:p>
            <a:pPr algn="ctr" eaLnBrk="0" fontAlgn="base" hangingPunct="0">
              <a:spcBef>
                <a:spcPct val="0"/>
              </a:spcBef>
              <a:spcAft>
                <a:spcPct val="0"/>
              </a:spcAft>
            </a:pPr>
            <a:r>
              <a:rPr lang="en-US" sz="2400" b="1">
                <a:solidFill>
                  <a:srgbClr val="000000"/>
                </a:solidFill>
              </a:rPr>
              <a:t>Perubahan lingkungan hidup global semakin mengancam kualitas Ekosistem &amp; lingkungan biosfer,  indikatornya:</a:t>
            </a:r>
            <a:endParaRPr lang="en-US" sz="2400">
              <a:solidFill>
                <a:srgbClr val="000000"/>
              </a:solidFill>
            </a:endParaRPr>
          </a:p>
        </p:txBody>
      </p:sp>
      <p:sp>
        <p:nvSpPr>
          <p:cNvPr id="110595" name="WordArt 3"/>
          <p:cNvSpPr>
            <a:spLocks noChangeArrowheads="1" noChangeShapeType="1" noTextEdit="1"/>
          </p:cNvSpPr>
          <p:nvPr/>
        </p:nvSpPr>
        <p:spPr bwMode="auto">
          <a:xfrm rot="377068">
            <a:off x="4114800" y="228600"/>
            <a:ext cx="4724400" cy="8747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id-ID" sz="3600" kern="10">
                <a:ln w="9525">
                  <a:round/>
                  <a:headEnd/>
                  <a:tailEnd/>
                </a:ln>
                <a:gradFill rotWithShape="0">
                  <a:gsLst>
                    <a:gs pos="0">
                      <a:srgbClr val="FFE701"/>
                    </a:gs>
                    <a:gs pos="100000">
                      <a:srgbClr val="FE3E02"/>
                    </a:gs>
                  </a:gsLst>
                  <a:lin ang="5022932" scaled="1"/>
                </a:gradFill>
                <a:latin typeface="Impact"/>
              </a:rPr>
              <a:t>ISU-ISU  STRATEGIS</a:t>
            </a:r>
          </a:p>
        </p:txBody>
      </p:sp>
      <p:sp>
        <p:nvSpPr>
          <p:cNvPr id="110596" name="Oval 4"/>
          <p:cNvSpPr>
            <a:spLocks noChangeArrowheads="1"/>
          </p:cNvSpPr>
          <p:nvPr/>
        </p:nvSpPr>
        <p:spPr bwMode="auto">
          <a:xfrm>
            <a:off x="914400" y="2955925"/>
            <a:ext cx="2284413" cy="1333500"/>
          </a:xfrm>
          <a:prstGeom prst="ellipse">
            <a:avLst/>
          </a:prstGeom>
          <a:solidFill>
            <a:srgbClr val="66FFFF"/>
          </a:solidFill>
          <a:ln w="9525">
            <a:noFill/>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spAutoFit/>
            <a:flatTx/>
          </a:bodyPr>
          <a:lstStyle/>
          <a:p>
            <a:pPr algn="ctr" eaLnBrk="0" fontAlgn="base" hangingPunct="0">
              <a:lnSpc>
                <a:spcPct val="80000"/>
              </a:lnSpc>
              <a:spcBef>
                <a:spcPct val="0"/>
              </a:spcBef>
              <a:spcAft>
                <a:spcPct val="0"/>
              </a:spcAft>
            </a:pPr>
            <a:r>
              <a:rPr lang="en-US" sz="2400" b="1">
                <a:solidFill>
                  <a:srgbClr val="000000"/>
                </a:solidFill>
              </a:rPr>
              <a:t>Suhu bumi meningkat</a:t>
            </a:r>
          </a:p>
          <a:p>
            <a:pPr algn="ctr" eaLnBrk="0" fontAlgn="base" hangingPunct="0">
              <a:lnSpc>
                <a:spcPct val="80000"/>
              </a:lnSpc>
              <a:spcBef>
                <a:spcPct val="0"/>
              </a:spcBef>
              <a:spcAft>
                <a:spcPct val="0"/>
              </a:spcAft>
            </a:pPr>
            <a:endParaRPr lang="en-US" sz="2400" b="1">
              <a:solidFill>
                <a:srgbClr val="000000"/>
              </a:solidFill>
            </a:endParaRPr>
          </a:p>
        </p:txBody>
      </p:sp>
      <p:sp>
        <p:nvSpPr>
          <p:cNvPr id="110597" name="Oval 5"/>
          <p:cNvSpPr>
            <a:spLocks noChangeArrowheads="1"/>
          </p:cNvSpPr>
          <p:nvPr/>
        </p:nvSpPr>
        <p:spPr bwMode="auto">
          <a:xfrm>
            <a:off x="304800" y="4113213"/>
            <a:ext cx="2435225" cy="1755775"/>
          </a:xfrm>
          <a:prstGeom prst="ellipse">
            <a:avLst/>
          </a:prstGeom>
          <a:solidFill>
            <a:schemeClr val="bg1"/>
          </a:solidFill>
          <a:ln w="9525">
            <a:solidFill>
              <a:schemeClr val="tx2"/>
            </a:solidFill>
            <a:round/>
            <a:headEnd/>
            <a:tailEnd/>
          </a:ln>
          <a:effectLst>
            <a:outerShdw dist="107763" dir="8100000" algn="ctr" rotWithShape="0">
              <a:srgbClr val="FF0000"/>
            </a:outerShdw>
          </a:effectLst>
        </p:spPr>
        <p:txBody>
          <a:bodyPr>
            <a:spAutoFit/>
          </a:bodyPr>
          <a:lstStyle/>
          <a:p>
            <a:pPr algn="ctr" eaLnBrk="0" fontAlgn="base" hangingPunct="0">
              <a:lnSpc>
                <a:spcPct val="80000"/>
              </a:lnSpc>
              <a:spcBef>
                <a:spcPct val="0"/>
              </a:spcBef>
              <a:spcAft>
                <a:spcPct val="0"/>
              </a:spcAft>
            </a:pPr>
            <a:r>
              <a:rPr lang="en-US" sz="2400" b="1">
                <a:solidFill>
                  <a:srgbClr val="000000"/>
                </a:solidFill>
              </a:rPr>
              <a:t>Perubahan pola iklim </a:t>
            </a:r>
          </a:p>
          <a:p>
            <a:pPr algn="ctr" eaLnBrk="0" fontAlgn="base" hangingPunct="0">
              <a:lnSpc>
                <a:spcPct val="80000"/>
              </a:lnSpc>
              <a:spcBef>
                <a:spcPct val="0"/>
              </a:spcBef>
              <a:spcAft>
                <a:spcPct val="0"/>
              </a:spcAft>
            </a:pPr>
            <a:endParaRPr lang="en-US" sz="2400" b="1">
              <a:solidFill>
                <a:srgbClr val="000000"/>
              </a:solidFill>
            </a:endParaRPr>
          </a:p>
          <a:p>
            <a:pPr algn="ctr" eaLnBrk="0" fontAlgn="base" hangingPunct="0">
              <a:lnSpc>
                <a:spcPct val="80000"/>
              </a:lnSpc>
              <a:spcBef>
                <a:spcPct val="0"/>
              </a:spcBef>
              <a:spcAft>
                <a:spcPct val="0"/>
              </a:spcAft>
            </a:pPr>
            <a:endParaRPr lang="en-US" sz="2400" b="1">
              <a:solidFill>
                <a:srgbClr val="000000"/>
              </a:solidFill>
            </a:endParaRPr>
          </a:p>
        </p:txBody>
      </p:sp>
      <p:sp>
        <p:nvSpPr>
          <p:cNvPr id="110598" name="Oval 6"/>
          <p:cNvSpPr>
            <a:spLocks noChangeArrowheads="1"/>
          </p:cNvSpPr>
          <p:nvPr/>
        </p:nvSpPr>
        <p:spPr bwMode="auto">
          <a:xfrm rot="-302919">
            <a:off x="5619750" y="3113088"/>
            <a:ext cx="3206750" cy="1476375"/>
          </a:xfrm>
          <a:prstGeom prst="ellipse">
            <a:avLst/>
          </a:prstGeom>
          <a:gradFill rotWithShape="1">
            <a:gsLst>
              <a:gs pos="0">
                <a:schemeClr val="hlink">
                  <a:gamma/>
                  <a:tint val="31765"/>
                  <a:invGamma/>
                </a:schemeClr>
              </a:gs>
              <a:gs pos="100000">
                <a:schemeClr val="hlink"/>
              </a:gs>
            </a:gsLst>
            <a:path path="shape">
              <a:fillToRect l="50000" t="50000" r="50000" b="50000"/>
            </a:path>
          </a:gradFill>
          <a:ln w="9525">
            <a:noFill/>
            <a:round/>
            <a:headEnd/>
            <a:tailEnd/>
          </a:ln>
          <a:effectLst/>
          <a:scene3d>
            <a:camera prst="legacyObliqueTopRight"/>
            <a:lightRig rig="legacyFlat3" dir="b"/>
          </a:scene3d>
          <a:sp3d extrusionH="430200" prstMaterial="legacyMatte">
            <a:bevelT w="13500" h="13500" prst="angle"/>
            <a:bevelB w="13500" h="13500" prst="angle"/>
            <a:extrusionClr>
              <a:srgbClr val="66FFFF"/>
            </a:extrusionClr>
          </a:sp3d>
        </p:spPr>
        <p:txBody>
          <a:bodyPr>
            <a:spAutoFit/>
            <a:flatTx/>
          </a:bodyPr>
          <a:lstStyle/>
          <a:p>
            <a:pPr algn="ctr" eaLnBrk="0" fontAlgn="base" hangingPunct="0">
              <a:lnSpc>
                <a:spcPct val="80000"/>
              </a:lnSpc>
              <a:spcBef>
                <a:spcPct val="0"/>
              </a:spcBef>
              <a:spcAft>
                <a:spcPct val="0"/>
              </a:spcAft>
            </a:pPr>
            <a:r>
              <a:rPr lang="en-US" sz="2000" b="1">
                <a:solidFill>
                  <a:srgbClr val="000000"/>
                </a:solidFill>
              </a:rPr>
              <a:t>Kerusakan Ekosistem &amp; keaneka-ragaman hayati </a:t>
            </a:r>
          </a:p>
        </p:txBody>
      </p:sp>
      <p:sp>
        <p:nvSpPr>
          <p:cNvPr id="110599" name="Oval 7"/>
          <p:cNvSpPr>
            <a:spLocks noChangeArrowheads="1"/>
          </p:cNvSpPr>
          <p:nvPr/>
        </p:nvSpPr>
        <p:spPr bwMode="auto">
          <a:xfrm rot="712114">
            <a:off x="5257800" y="5327650"/>
            <a:ext cx="2813050" cy="958850"/>
          </a:xfrm>
          <a:prstGeom prst="ellipse">
            <a:avLst/>
          </a:prstGeom>
          <a:solidFill>
            <a:schemeClr val="bg1"/>
          </a:solidFill>
          <a:ln w="38100" cmpd="dbl">
            <a:solidFill>
              <a:schemeClr val="tx2"/>
            </a:solidFill>
            <a:round/>
            <a:headEnd/>
            <a:tailEnd/>
          </a:ln>
          <a:effectLst>
            <a:outerShdw dist="107763" dir="13500000" algn="ctr" rotWithShape="0">
              <a:srgbClr val="FF0000"/>
            </a:outerShdw>
          </a:effectLst>
        </p:spPr>
        <p:txBody>
          <a:bodyPr>
            <a:spAutoFit/>
          </a:bodyPr>
          <a:lstStyle/>
          <a:p>
            <a:pPr algn="ctr" eaLnBrk="0" fontAlgn="base" hangingPunct="0">
              <a:lnSpc>
                <a:spcPct val="80000"/>
              </a:lnSpc>
              <a:spcBef>
                <a:spcPct val="0"/>
              </a:spcBef>
              <a:spcAft>
                <a:spcPct val="0"/>
              </a:spcAft>
            </a:pPr>
            <a:r>
              <a:rPr lang="en-US" sz="2400" b="1">
                <a:solidFill>
                  <a:srgbClr val="000000"/>
                </a:solidFill>
              </a:rPr>
              <a:t>Radiasi Karsinogenik </a:t>
            </a:r>
          </a:p>
        </p:txBody>
      </p:sp>
      <p:sp>
        <p:nvSpPr>
          <p:cNvPr id="110600" name="Oval 8"/>
          <p:cNvSpPr>
            <a:spLocks noChangeArrowheads="1"/>
          </p:cNvSpPr>
          <p:nvPr/>
        </p:nvSpPr>
        <p:spPr bwMode="auto">
          <a:xfrm>
            <a:off x="3429000" y="4572000"/>
            <a:ext cx="2284413" cy="1333500"/>
          </a:xfrm>
          <a:prstGeom prst="ellipse">
            <a:avLst/>
          </a:prstGeom>
          <a:gradFill rotWithShape="1">
            <a:gsLst>
              <a:gs pos="0">
                <a:schemeClr val="hlink">
                  <a:gamma/>
                  <a:tint val="0"/>
                  <a:invGamma/>
                </a:schemeClr>
              </a:gs>
              <a:gs pos="100000">
                <a:schemeClr val="hlink"/>
              </a:gs>
            </a:gsLst>
            <a:path path="shape">
              <a:fillToRect l="50000" t="50000" r="50000" b="50000"/>
            </a:path>
          </a:gradFill>
          <a:ln w="9525">
            <a:noFill/>
            <a:round/>
            <a:headEnd/>
            <a:tailEnd/>
          </a:ln>
          <a:effectLst>
            <a:outerShdw dist="117088" dir="13236078" algn="ctr" rotWithShape="0">
              <a:srgbClr val="FFFF99"/>
            </a:outerShdw>
          </a:effectLst>
        </p:spPr>
        <p:txBody>
          <a:bodyPr>
            <a:spAutoFit/>
          </a:bodyPr>
          <a:lstStyle/>
          <a:p>
            <a:pPr algn="ctr" eaLnBrk="0" fontAlgn="base" hangingPunct="0">
              <a:lnSpc>
                <a:spcPct val="80000"/>
              </a:lnSpc>
              <a:spcBef>
                <a:spcPct val="0"/>
              </a:spcBef>
              <a:spcAft>
                <a:spcPct val="0"/>
              </a:spcAft>
            </a:pPr>
            <a:r>
              <a:rPr lang="en-US" sz="2400" b="1">
                <a:solidFill>
                  <a:srgbClr val="000000"/>
                </a:solidFill>
              </a:rPr>
              <a:t>Penipisan Lapisan Ozon </a:t>
            </a:r>
          </a:p>
        </p:txBody>
      </p:sp>
      <p:sp>
        <p:nvSpPr>
          <p:cNvPr id="110601" name="AutoShape 9"/>
          <p:cNvSpPr>
            <a:spLocks noChangeArrowheads="1"/>
          </p:cNvSpPr>
          <p:nvPr/>
        </p:nvSpPr>
        <p:spPr bwMode="auto">
          <a:xfrm>
            <a:off x="914400" y="2286000"/>
            <a:ext cx="228600" cy="1219200"/>
          </a:xfrm>
          <a:prstGeom prst="curvedRightArrow">
            <a:avLst>
              <a:gd name="adj1" fmla="val 106667"/>
              <a:gd name="adj2" fmla="val 213333"/>
              <a:gd name="adj3" fmla="val 33333"/>
            </a:avLst>
          </a:prstGeom>
          <a:solidFill>
            <a:srgbClr val="FFFF00"/>
          </a:solidFill>
          <a:ln w="9525">
            <a:solidFill>
              <a:schemeClr val="tx1"/>
            </a:solidFill>
            <a:miter lim="800000"/>
            <a:headEnd/>
            <a:tailEnd/>
          </a:ln>
          <a:effectLst>
            <a:outerShdw dist="170388" dir="9206097" algn="ctr" rotWithShape="0">
              <a:srgbClr val="FF99CC"/>
            </a:outerShdw>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0602" name="AutoShape 10"/>
          <p:cNvSpPr>
            <a:spLocks noChangeArrowheads="1"/>
          </p:cNvSpPr>
          <p:nvPr/>
        </p:nvSpPr>
        <p:spPr bwMode="auto">
          <a:xfrm>
            <a:off x="7391400" y="2209800"/>
            <a:ext cx="381000" cy="990600"/>
          </a:xfrm>
          <a:prstGeom prst="curvedLeftArrow">
            <a:avLst>
              <a:gd name="adj1" fmla="val 52000"/>
              <a:gd name="adj2" fmla="val 104000"/>
              <a:gd name="adj3" fmla="val 33333"/>
            </a:avLst>
          </a:prstGeom>
          <a:solidFill>
            <a:srgbClr val="FFFF99"/>
          </a:solidFill>
          <a:ln w="9525">
            <a:solidFill>
              <a:schemeClr val="tx1"/>
            </a:solidFill>
            <a:miter lim="800000"/>
            <a:headEnd/>
            <a:tailEnd/>
          </a:ln>
          <a:effectLst>
            <a:outerShdw dist="107763" dir="18900000" algn="ctr" rotWithShape="0">
              <a:srgbClr val="FF0066"/>
            </a:outerShdw>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0603" name="AutoShape 11"/>
          <p:cNvSpPr>
            <a:spLocks noChangeArrowheads="1"/>
          </p:cNvSpPr>
          <p:nvPr/>
        </p:nvSpPr>
        <p:spPr bwMode="auto">
          <a:xfrm>
            <a:off x="4343400" y="2743200"/>
            <a:ext cx="304800" cy="1905000"/>
          </a:xfrm>
          <a:prstGeom prst="downArrow">
            <a:avLst>
              <a:gd name="adj1" fmla="val 41667"/>
              <a:gd name="adj2" fmla="val 103125"/>
            </a:avLst>
          </a:prstGeom>
          <a:solidFill>
            <a:schemeClr val="bg1"/>
          </a:solidFill>
          <a:ln w="9525">
            <a:solidFill>
              <a:schemeClr val="tx1"/>
            </a:solidFill>
            <a:miter lim="800000"/>
            <a:headEnd/>
            <a:tailEnd/>
          </a:ln>
          <a:effectLst>
            <a:outerShdw dist="109250" dir="2132261" algn="ctr" rotWithShape="0">
              <a:srgbClr val="00FF00"/>
            </a:outerShdw>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77E27D91-1341-4841-8FDC-7C85E04B4828}" type="slidenum">
              <a:rPr lang="en-US">
                <a:solidFill>
                  <a:srgbClr val="000000"/>
                </a:solidFill>
              </a:rPr>
              <a:pPr/>
              <a:t>14</a:t>
            </a:fld>
            <a:endParaRPr lang="en-US">
              <a:solidFill>
                <a:srgbClr val="000000"/>
              </a:solidFill>
            </a:endParaRPr>
          </a:p>
        </p:txBody>
      </p:sp>
      <p:sp>
        <p:nvSpPr>
          <p:cNvPr id="111618" name="Text Box 2"/>
          <p:cNvSpPr txBox="1">
            <a:spLocks noChangeArrowheads="1"/>
          </p:cNvSpPr>
          <p:nvPr/>
        </p:nvSpPr>
        <p:spPr bwMode="auto">
          <a:xfrm>
            <a:off x="1066800" y="1524000"/>
            <a:ext cx="6324600" cy="1225550"/>
          </a:xfrm>
          <a:prstGeom prst="rect">
            <a:avLst/>
          </a:prstGeom>
          <a:noFill/>
          <a:ln w="38100">
            <a:solidFill>
              <a:schemeClr val="bg1"/>
            </a:solidFill>
            <a:miter lim="800000"/>
            <a:headEnd/>
            <a:tailEnd/>
          </a:ln>
          <a:effectLst/>
        </p:spPr>
        <p:txBody>
          <a:bodyPr>
            <a:spAutoFit/>
          </a:bodyPr>
          <a:lstStyle/>
          <a:p>
            <a:pPr algn="ctr" eaLnBrk="0" fontAlgn="base" hangingPunct="0">
              <a:spcBef>
                <a:spcPct val="0"/>
              </a:spcBef>
              <a:spcAft>
                <a:spcPct val="0"/>
              </a:spcAft>
            </a:pPr>
            <a:r>
              <a:rPr lang="en-US" sz="2400" b="1">
                <a:solidFill>
                  <a:srgbClr val="FFFFFF"/>
                </a:solidFill>
              </a:rPr>
              <a:t>Pengelolaan SDA-LH dan ekosistemnya telah berkembang menjadi isu-isu politik yg dapat  mengancam sinergisme antar daerah </a:t>
            </a:r>
            <a:endParaRPr lang="en-US" sz="2400">
              <a:solidFill>
                <a:srgbClr val="FFFFFF"/>
              </a:solidFill>
            </a:endParaRPr>
          </a:p>
        </p:txBody>
      </p:sp>
      <p:sp>
        <p:nvSpPr>
          <p:cNvPr id="111619" name="WordArt 3"/>
          <p:cNvSpPr>
            <a:spLocks noChangeArrowheads="1" noChangeShapeType="1" noTextEdit="1"/>
          </p:cNvSpPr>
          <p:nvPr/>
        </p:nvSpPr>
        <p:spPr bwMode="auto">
          <a:xfrm rot="377068">
            <a:off x="4114800" y="228600"/>
            <a:ext cx="4724400" cy="8747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id-ID" sz="3600" kern="10">
                <a:ln w="9525">
                  <a:round/>
                  <a:headEnd/>
                  <a:tailEnd/>
                </a:ln>
                <a:gradFill rotWithShape="0">
                  <a:gsLst>
                    <a:gs pos="0">
                      <a:srgbClr val="FFE701"/>
                    </a:gs>
                    <a:gs pos="100000">
                      <a:srgbClr val="FE3E02"/>
                    </a:gs>
                  </a:gsLst>
                  <a:lin ang="5022932" scaled="1"/>
                </a:gradFill>
                <a:latin typeface="Impact"/>
              </a:rPr>
              <a:t>ISU-ISU  STRATEGIS</a:t>
            </a:r>
          </a:p>
        </p:txBody>
      </p:sp>
      <p:sp>
        <p:nvSpPr>
          <p:cNvPr id="111620" name="Oval 4"/>
          <p:cNvSpPr>
            <a:spLocks noChangeArrowheads="1"/>
          </p:cNvSpPr>
          <p:nvPr/>
        </p:nvSpPr>
        <p:spPr bwMode="auto">
          <a:xfrm>
            <a:off x="914400" y="2935288"/>
            <a:ext cx="2590800" cy="1476375"/>
          </a:xfrm>
          <a:prstGeom prst="ellipse">
            <a:avLst/>
          </a:prstGeom>
          <a:solidFill>
            <a:srgbClr val="66FFFF"/>
          </a:solidFill>
          <a:ln w="9525">
            <a:noFill/>
            <a:round/>
            <a:headEnd/>
            <a:tailEnd/>
          </a:ln>
          <a:effectLst/>
          <a:scene3d>
            <a:camera prst="legacyObliqueTopRight"/>
            <a:lightRig rig="legacyFlat3" dir="b"/>
          </a:scene3d>
          <a:sp3d extrusionH="430200" prstMaterial="legacyMatte">
            <a:bevelT w="13500" h="13500" prst="angle"/>
            <a:bevelB w="13500" h="13500" prst="angle"/>
            <a:extrusionClr>
              <a:srgbClr val="FFFF00"/>
            </a:extrusionClr>
          </a:sp3d>
        </p:spPr>
        <p:txBody>
          <a:bodyPr>
            <a:spAutoFit/>
            <a:flatTx/>
          </a:bodyPr>
          <a:lstStyle/>
          <a:p>
            <a:pPr algn="ctr" eaLnBrk="0" fontAlgn="base" hangingPunct="0">
              <a:lnSpc>
                <a:spcPct val="80000"/>
              </a:lnSpc>
              <a:spcBef>
                <a:spcPct val="0"/>
              </a:spcBef>
              <a:spcAft>
                <a:spcPct val="0"/>
              </a:spcAft>
            </a:pPr>
            <a:r>
              <a:rPr lang="en-US" sz="2000" b="1">
                <a:solidFill>
                  <a:srgbClr val="000000"/>
                </a:solidFill>
              </a:rPr>
              <a:t>Sumberdaya Air: Permukaan Bawah tnh</a:t>
            </a:r>
          </a:p>
        </p:txBody>
      </p:sp>
      <p:sp>
        <p:nvSpPr>
          <p:cNvPr id="111621" name="Oval 5"/>
          <p:cNvSpPr>
            <a:spLocks noChangeArrowheads="1"/>
          </p:cNvSpPr>
          <p:nvPr/>
        </p:nvSpPr>
        <p:spPr bwMode="auto">
          <a:xfrm>
            <a:off x="457200" y="4343400"/>
            <a:ext cx="2435225" cy="1746250"/>
          </a:xfrm>
          <a:prstGeom prst="ellipse">
            <a:avLst/>
          </a:prstGeom>
          <a:gradFill rotWithShape="1">
            <a:gsLst>
              <a:gs pos="0">
                <a:srgbClr val="FFFFCC">
                  <a:gamma/>
                  <a:tint val="6275"/>
                  <a:invGamma/>
                </a:srgbClr>
              </a:gs>
              <a:gs pos="100000">
                <a:srgbClr val="FFFFCC"/>
              </a:gs>
            </a:gsLst>
            <a:path path="shape">
              <a:fillToRect l="50000" t="50000" r="50000" b="50000"/>
            </a:path>
          </a:gradFill>
          <a:ln w="9525">
            <a:noFill/>
            <a:round/>
            <a:headEnd/>
            <a:tailEnd/>
          </a:ln>
          <a:effectLst/>
          <a:scene3d>
            <a:camera prst="legacyPerspectiveFront">
              <a:rot lat="1500000" lon="20099999" rev="0"/>
            </a:camera>
            <a:lightRig rig="legacyFlat4" dir="t"/>
          </a:scene3d>
          <a:sp3d extrusionH="430200" prstMaterial="legacyMatte">
            <a:bevelT w="13500" h="13500" prst="angle"/>
            <a:bevelB w="13500" h="13500" prst="angle"/>
            <a:extrusionClr>
              <a:schemeClr val="hlink"/>
            </a:extrusionClr>
          </a:sp3d>
        </p:spPr>
        <p:txBody>
          <a:bodyPr>
            <a:spAutoFit/>
            <a:flatTx/>
          </a:bodyPr>
          <a:lstStyle/>
          <a:p>
            <a:pPr algn="ctr" eaLnBrk="0" fontAlgn="base" hangingPunct="0">
              <a:lnSpc>
                <a:spcPct val="80000"/>
              </a:lnSpc>
              <a:spcBef>
                <a:spcPct val="0"/>
              </a:spcBef>
              <a:spcAft>
                <a:spcPct val="0"/>
              </a:spcAft>
            </a:pPr>
            <a:r>
              <a:rPr lang="en-US" sz="2400" b="1">
                <a:solidFill>
                  <a:srgbClr val="000000"/>
                </a:solidFill>
              </a:rPr>
              <a:t>Kuantitas  Kualitas Distribusi </a:t>
            </a:r>
          </a:p>
          <a:p>
            <a:pPr algn="ctr" eaLnBrk="0" fontAlgn="base" hangingPunct="0">
              <a:lnSpc>
                <a:spcPct val="80000"/>
              </a:lnSpc>
              <a:spcBef>
                <a:spcPct val="0"/>
              </a:spcBef>
              <a:spcAft>
                <a:spcPct val="0"/>
              </a:spcAft>
            </a:pPr>
            <a:endParaRPr lang="en-US" sz="2400" b="1">
              <a:solidFill>
                <a:srgbClr val="000000"/>
              </a:solidFill>
            </a:endParaRPr>
          </a:p>
        </p:txBody>
      </p:sp>
      <p:sp>
        <p:nvSpPr>
          <p:cNvPr id="111622" name="Oval 6"/>
          <p:cNvSpPr>
            <a:spLocks noChangeArrowheads="1"/>
          </p:cNvSpPr>
          <p:nvPr/>
        </p:nvSpPr>
        <p:spPr bwMode="auto">
          <a:xfrm rot="-302919">
            <a:off x="6172200" y="3048000"/>
            <a:ext cx="2663825" cy="1746250"/>
          </a:xfrm>
          <a:prstGeom prst="ellipse">
            <a:avLst/>
          </a:prstGeom>
          <a:solidFill>
            <a:schemeClr val="bg1"/>
          </a:solidFill>
          <a:ln w="9525">
            <a:noFill/>
            <a:round/>
            <a:headEnd/>
            <a:tailEnd/>
          </a:ln>
          <a:effectLst/>
          <a:scene3d>
            <a:camera prst="legacyObliqueTopRight"/>
            <a:lightRig rig="legacyFlat1" dir="t"/>
          </a:scene3d>
          <a:sp3d extrusionH="430200" prstMaterial="legacyMatte">
            <a:bevelT w="13500" h="13500" prst="angle"/>
            <a:bevelB w="13500" h="13500" prst="angle"/>
            <a:extrusionClr>
              <a:srgbClr val="FFFF00"/>
            </a:extrusionClr>
          </a:sp3d>
        </p:spPr>
        <p:txBody>
          <a:bodyPr>
            <a:spAutoFit/>
            <a:flatTx/>
          </a:bodyPr>
          <a:lstStyle/>
          <a:p>
            <a:pPr algn="ctr" eaLnBrk="0" fontAlgn="base" hangingPunct="0">
              <a:lnSpc>
                <a:spcPct val="80000"/>
              </a:lnSpc>
              <a:spcBef>
                <a:spcPct val="0"/>
              </a:spcBef>
              <a:spcAft>
                <a:spcPct val="0"/>
              </a:spcAft>
            </a:pPr>
            <a:r>
              <a:rPr lang="en-US" sz="2400" b="1">
                <a:solidFill>
                  <a:srgbClr val="000000"/>
                </a:solidFill>
              </a:rPr>
              <a:t>Polusi Udara</a:t>
            </a:r>
          </a:p>
          <a:p>
            <a:pPr algn="ctr" eaLnBrk="0" fontAlgn="base" hangingPunct="0">
              <a:lnSpc>
                <a:spcPct val="80000"/>
              </a:lnSpc>
              <a:spcBef>
                <a:spcPct val="0"/>
              </a:spcBef>
              <a:spcAft>
                <a:spcPct val="0"/>
              </a:spcAft>
            </a:pPr>
            <a:r>
              <a:rPr lang="en-US" sz="2400" b="1">
                <a:solidFill>
                  <a:srgbClr val="000000"/>
                </a:solidFill>
              </a:rPr>
              <a:t>Asap</a:t>
            </a:r>
          </a:p>
          <a:p>
            <a:pPr algn="ctr" eaLnBrk="0" fontAlgn="base" hangingPunct="0">
              <a:lnSpc>
                <a:spcPct val="80000"/>
              </a:lnSpc>
              <a:spcBef>
                <a:spcPct val="0"/>
              </a:spcBef>
              <a:spcAft>
                <a:spcPct val="0"/>
              </a:spcAft>
            </a:pPr>
            <a:r>
              <a:rPr lang="en-US" sz="2400" b="1">
                <a:solidFill>
                  <a:srgbClr val="000000"/>
                </a:solidFill>
              </a:rPr>
              <a:t>Hujan asam</a:t>
            </a:r>
          </a:p>
          <a:p>
            <a:pPr algn="ctr" eaLnBrk="0" fontAlgn="base" hangingPunct="0">
              <a:lnSpc>
                <a:spcPct val="80000"/>
              </a:lnSpc>
              <a:spcBef>
                <a:spcPct val="0"/>
              </a:spcBef>
              <a:spcAft>
                <a:spcPct val="0"/>
              </a:spcAft>
            </a:pPr>
            <a:r>
              <a:rPr lang="en-US" sz="2400" b="1">
                <a:solidFill>
                  <a:srgbClr val="000000"/>
                </a:solidFill>
              </a:rPr>
              <a:t>  </a:t>
            </a:r>
          </a:p>
        </p:txBody>
      </p:sp>
      <p:sp>
        <p:nvSpPr>
          <p:cNvPr id="111623" name="Oval 7"/>
          <p:cNvSpPr>
            <a:spLocks noChangeArrowheads="1"/>
          </p:cNvSpPr>
          <p:nvPr/>
        </p:nvSpPr>
        <p:spPr bwMode="auto">
          <a:xfrm rot="712114">
            <a:off x="5257800" y="4800600"/>
            <a:ext cx="2816225" cy="1343025"/>
          </a:xfrm>
          <a:prstGeom prst="ellipse">
            <a:avLst/>
          </a:prstGeom>
          <a:solidFill>
            <a:schemeClr val="bg1"/>
          </a:solidFill>
          <a:ln w="9525">
            <a:solidFill>
              <a:schemeClr val="tx2"/>
            </a:solidFill>
            <a:round/>
            <a:headEnd/>
            <a:tailEnd/>
          </a:ln>
          <a:effectLst>
            <a:outerShdw dist="107763" dir="13500000" algn="ctr" rotWithShape="0">
              <a:schemeClr val="bg1">
                <a:alpha val="50000"/>
              </a:schemeClr>
            </a:outerShdw>
          </a:effectLst>
        </p:spPr>
        <p:txBody>
          <a:bodyPr>
            <a:spAutoFit/>
          </a:bodyPr>
          <a:lstStyle/>
          <a:p>
            <a:pPr algn="ctr" eaLnBrk="0" fontAlgn="base" hangingPunct="0">
              <a:lnSpc>
                <a:spcPct val="80000"/>
              </a:lnSpc>
              <a:spcBef>
                <a:spcPct val="0"/>
              </a:spcBef>
              <a:spcAft>
                <a:spcPct val="0"/>
              </a:spcAft>
            </a:pPr>
            <a:r>
              <a:rPr lang="en-US" sz="2400" b="1">
                <a:solidFill>
                  <a:srgbClr val="000000"/>
                </a:solidFill>
              </a:rPr>
              <a:t>Sumberdaya mineral/ bahan galian  </a:t>
            </a:r>
          </a:p>
        </p:txBody>
      </p:sp>
      <p:sp>
        <p:nvSpPr>
          <p:cNvPr id="111624" name="Oval 8"/>
          <p:cNvSpPr>
            <a:spLocks noChangeArrowheads="1"/>
          </p:cNvSpPr>
          <p:nvPr/>
        </p:nvSpPr>
        <p:spPr bwMode="auto">
          <a:xfrm>
            <a:off x="3276600" y="3962400"/>
            <a:ext cx="2816225" cy="1343025"/>
          </a:xfrm>
          <a:prstGeom prst="ellipse">
            <a:avLst/>
          </a:prstGeom>
          <a:solidFill>
            <a:schemeClr val="bg1"/>
          </a:solidFill>
          <a:ln w="9525">
            <a:solidFill>
              <a:schemeClr val="tx2"/>
            </a:solidFill>
            <a:round/>
            <a:headEnd/>
            <a:tailEnd/>
          </a:ln>
          <a:effectLst>
            <a:outerShdw dist="117088" dir="13236078" algn="ctr" rotWithShape="0">
              <a:srgbClr val="FFFF99"/>
            </a:outerShdw>
          </a:effectLst>
        </p:spPr>
        <p:txBody>
          <a:bodyPr>
            <a:spAutoFit/>
          </a:bodyPr>
          <a:lstStyle/>
          <a:p>
            <a:pPr algn="ctr" eaLnBrk="0" fontAlgn="base" hangingPunct="0">
              <a:lnSpc>
                <a:spcPct val="80000"/>
              </a:lnSpc>
              <a:spcBef>
                <a:spcPct val="0"/>
              </a:spcBef>
              <a:spcAft>
                <a:spcPct val="0"/>
              </a:spcAft>
            </a:pPr>
            <a:r>
              <a:rPr lang="en-US" sz="2400" b="1">
                <a:solidFill>
                  <a:srgbClr val="000000"/>
                </a:solidFill>
              </a:rPr>
              <a:t>Sumberdaya Lahan &amp;</a:t>
            </a:r>
          </a:p>
          <a:p>
            <a:pPr algn="ctr" eaLnBrk="0" fontAlgn="base" hangingPunct="0">
              <a:lnSpc>
                <a:spcPct val="80000"/>
              </a:lnSpc>
              <a:spcBef>
                <a:spcPct val="0"/>
              </a:spcBef>
              <a:spcAft>
                <a:spcPct val="0"/>
              </a:spcAft>
            </a:pPr>
            <a:r>
              <a:rPr lang="en-US" sz="2400" b="1">
                <a:solidFill>
                  <a:srgbClr val="000000"/>
                </a:solidFill>
              </a:rPr>
              <a:t>Hutan  </a:t>
            </a:r>
          </a:p>
        </p:txBody>
      </p:sp>
      <p:sp>
        <p:nvSpPr>
          <p:cNvPr id="111625" name="AutoShape 9"/>
          <p:cNvSpPr>
            <a:spLocks noChangeArrowheads="1"/>
          </p:cNvSpPr>
          <p:nvPr/>
        </p:nvSpPr>
        <p:spPr bwMode="auto">
          <a:xfrm>
            <a:off x="914400" y="2286000"/>
            <a:ext cx="228600" cy="1219200"/>
          </a:xfrm>
          <a:prstGeom prst="curvedRightArrow">
            <a:avLst>
              <a:gd name="adj1" fmla="val 106667"/>
              <a:gd name="adj2" fmla="val 213333"/>
              <a:gd name="adj3" fmla="val 33333"/>
            </a:avLst>
          </a:prstGeom>
          <a:solidFill>
            <a:srgbClr val="FFFF00"/>
          </a:solidFill>
          <a:ln w="9525">
            <a:solidFill>
              <a:schemeClr val="tx1"/>
            </a:solidFill>
            <a:miter lim="800000"/>
            <a:headEnd/>
            <a:tailEnd/>
          </a:ln>
          <a:effectLst>
            <a:outerShdw dist="170388" dir="9206097" algn="ctr" rotWithShape="0">
              <a:srgbClr val="FF99CC"/>
            </a:outerShdw>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1626" name="AutoShape 10"/>
          <p:cNvSpPr>
            <a:spLocks noChangeArrowheads="1"/>
          </p:cNvSpPr>
          <p:nvPr/>
        </p:nvSpPr>
        <p:spPr bwMode="auto">
          <a:xfrm>
            <a:off x="7391400" y="2209800"/>
            <a:ext cx="381000" cy="990600"/>
          </a:xfrm>
          <a:prstGeom prst="curvedLeftArrow">
            <a:avLst>
              <a:gd name="adj1" fmla="val 52000"/>
              <a:gd name="adj2" fmla="val 104000"/>
              <a:gd name="adj3" fmla="val 33333"/>
            </a:avLst>
          </a:prstGeom>
          <a:solidFill>
            <a:srgbClr val="FFFF99"/>
          </a:solidFill>
          <a:ln w="9525">
            <a:solidFill>
              <a:schemeClr val="tx1"/>
            </a:solidFill>
            <a:miter lim="800000"/>
            <a:headEnd/>
            <a:tailEnd/>
          </a:ln>
          <a:effectLst>
            <a:outerShdw dist="107763" dir="18900000" algn="ctr" rotWithShape="0">
              <a:srgbClr val="FF0066"/>
            </a:outerShdw>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1627" name="AutoShape 11"/>
          <p:cNvSpPr>
            <a:spLocks noChangeArrowheads="1"/>
          </p:cNvSpPr>
          <p:nvPr/>
        </p:nvSpPr>
        <p:spPr bwMode="auto">
          <a:xfrm>
            <a:off x="4343400" y="2743200"/>
            <a:ext cx="304800" cy="1371600"/>
          </a:xfrm>
          <a:prstGeom prst="downArrow">
            <a:avLst>
              <a:gd name="adj1" fmla="val 41667"/>
              <a:gd name="adj2" fmla="val 74250"/>
            </a:avLst>
          </a:prstGeom>
          <a:solidFill>
            <a:schemeClr val="bg1"/>
          </a:solidFill>
          <a:ln w="9525">
            <a:solidFill>
              <a:schemeClr val="tx1"/>
            </a:solidFill>
            <a:miter lim="800000"/>
            <a:headEnd/>
            <a:tailEnd/>
          </a:ln>
          <a:effectLst>
            <a:outerShdw dist="109250" dir="2132261" algn="ctr" rotWithShape="0">
              <a:srgbClr val="00FF00"/>
            </a:outerShdw>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BA4FC562-9D49-4669-8D56-8D3BB33B9431}" type="slidenum">
              <a:rPr lang="en-US">
                <a:solidFill>
                  <a:srgbClr val="000000"/>
                </a:solidFill>
              </a:rPr>
              <a:pPr/>
              <a:t>15</a:t>
            </a:fld>
            <a:endParaRPr lang="en-US">
              <a:solidFill>
                <a:srgbClr val="000000"/>
              </a:solidFill>
            </a:endParaRPr>
          </a:p>
        </p:txBody>
      </p:sp>
      <p:sp>
        <p:nvSpPr>
          <p:cNvPr id="112642" name="Text Box 2"/>
          <p:cNvSpPr txBox="1">
            <a:spLocks noChangeArrowheads="1"/>
          </p:cNvSpPr>
          <p:nvPr/>
        </p:nvSpPr>
        <p:spPr bwMode="auto">
          <a:xfrm>
            <a:off x="1066800" y="1295400"/>
            <a:ext cx="6324600" cy="1190625"/>
          </a:xfrm>
          <a:prstGeom prst="rect">
            <a:avLst/>
          </a:prstGeom>
          <a:solidFill>
            <a:schemeClr val="bg1"/>
          </a:solidFill>
          <a:ln w="38100">
            <a:solidFill>
              <a:schemeClr val="tx1"/>
            </a:solidFill>
            <a:miter lim="800000"/>
            <a:headEnd/>
            <a:tailEnd/>
          </a:ln>
          <a:effectLst/>
        </p:spPr>
        <p:txBody>
          <a:bodyPr>
            <a:spAutoFit/>
          </a:bodyPr>
          <a:lstStyle/>
          <a:p>
            <a:pPr algn="ctr" eaLnBrk="0" fontAlgn="base" hangingPunct="0">
              <a:lnSpc>
                <a:spcPct val="145000"/>
              </a:lnSpc>
              <a:spcBef>
                <a:spcPct val="0"/>
              </a:spcBef>
              <a:spcAft>
                <a:spcPct val="0"/>
              </a:spcAft>
            </a:pPr>
            <a:r>
              <a:rPr lang="en-US" sz="2400" b="1">
                <a:solidFill>
                  <a:srgbClr val="000000"/>
                </a:solidFill>
              </a:rPr>
              <a:t>GOOD ENVIRONMENTAL GOVERNANCE</a:t>
            </a:r>
          </a:p>
          <a:p>
            <a:pPr algn="ctr" eaLnBrk="0" fontAlgn="base" hangingPunct="0">
              <a:lnSpc>
                <a:spcPct val="145000"/>
              </a:lnSpc>
              <a:spcBef>
                <a:spcPct val="0"/>
              </a:spcBef>
              <a:spcAft>
                <a:spcPct val="0"/>
              </a:spcAft>
            </a:pPr>
            <a:r>
              <a:rPr lang="en-US" sz="2400" b="1">
                <a:solidFill>
                  <a:srgbClr val="000000"/>
                </a:solidFill>
              </a:rPr>
              <a:t> </a:t>
            </a:r>
            <a:endParaRPr lang="en-US" sz="2400">
              <a:solidFill>
                <a:srgbClr val="000000"/>
              </a:solidFill>
            </a:endParaRPr>
          </a:p>
        </p:txBody>
      </p:sp>
      <p:sp>
        <p:nvSpPr>
          <p:cNvPr id="112643" name="WordArt 3"/>
          <p:cNvSpPr>
            <a:spLocks noChangeArrowheads="1" noChangeShapeType="1" noTextEdit="1"/>
          </p:cNvSpPr>
          <p:nvPr/>
        </p:nvSpPr>
        <p:spPr bwMode="auto">
          <a:xfrm rot="377068">
            <a:off x="2290763" y="127000"/>
            <a:ext cx="6553200" cy="8747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id-ID" sz="3600" kern="10">
                <a:ln w="9525">
                  <a:round/>
                  <a:headEnd/>
                  <a:tailEnd/>
                </a:ln>
                <a:solidFill>
                  <a:srgbClr val="000000"/>
                </a:solidFill>
                <a:latin typeface="Impact"/>
              </a:rPr>
              <a:t>ISU-ISU  STRATEGIS</a:t>
            </a:r>
          </a:p>
        </p:txBody>
      </p:sp>
      <p:sp>
        <p:nvSpPr>
          <p:cNvPr id="112644" name="Oval 4"/>
          <p:cNvSpPr>
            <a:spLocks noChangeArrowheads="1"/>
          </p:cNvSpPr>
          <p:nvPr/>
        </p:nvSpPr>
        <p:spPr bwMode="auto">
          <a:xfrm>
            <a:off x="914400" y="2735263"/>
            <a:ext cx="2284413" cy="1803400"/>
          </a:xfrm>
          <a:prstGeom prst="ellipse">
            <a:avLst/>
          </a:prstGeom>
          <a:solidFill>
            <a:srgbClr val="FFFF00"/>
          </a:solidFill>
          <a:ln w="57150" cmpd="thickThin">
            <a:solidFill>
              <a:schemeClr val="tx1"/>
            </a:solidFill>
            <a:round/>
            <a:headEnd/>
            <a:tailEnd/>
          </a:ln>
          <a:effectLst/>
        </p:spPr>
        <p:txBody>
          <a:bodyPr>
            <a:spAutoFit/>
          </a:bodyPr>
          <a:lstStyle/>
          <a:p>
            <a:pPr algn="ctr" eaLnBrk="0" fontAlgn="base" hangingPunct="0">
              <a:lnSpc>
                <a:spcPct val="80000"/>
              </a:lnSpc>
              <a:spcBef>
                <a:spcPct val="0"/>
              </a:spcBef>
              <a:spcAft>
                <a:spcPct val="0"/>
              </a:spcAft>
            </a:pPr>
            <a:r>
              <a:rPr lang="en-US" sz="2400" b="1">
                <a:solidFill>
                  <a:srgbClr val="000000"/>
                </a:solidFill>
                <a:effectLst>
                  <a:outerShdw blurRad="38100" dist="38100" dir="2700000" algn="tl">
                    <a:srgbClr val="FFFFFF"/>
                  </a:outerShdw>
                </a:effectLst>
              </a:rPr>
              <a:t>Lembaga Legislatif &amp; Peradilan</a:t>
            </a:r>
            <a:r>
              <a:rPr lang="en-US" sz="2400" b="1">
                <a:solidFill>
                  <a:srgbClr val="000000"/>
                </a:solidFill>
              </a:rPr>
              <a:t> </a:t>
            </a:r>
          </a:p>
        </p:txBody>
      </p:sp>
      <p:sp>
        <p:nvSpPr>
          <p:cNvPr id="112645" name="Oval 5"/>
          <p:cNvSpPr>
            <a:spLocks noChangeArrowheads="1"/>
          </p:cNvSpPr>
          <p:nvPr/>
        </p:nvSpPr>
        <p:spPr bwMode="auto">
          <a:xfrm>
            <a:off x="304800" y="4283075"/>
            <a:ext cx="2514600" cy="2159000"/>
          </a:xfrm>
          <a:prstGeom prst="ellipse">
            <a:avLst/>
          </a:prstGeom>
          <a:solidFill>
            <a:schemeClr val="bg1"/>
          </a:solidFill>
          <a:ln w="9525">
            <a:noFill/>
            <a:round/>
            <a:headEnd/>
            <a:tailEnd/>
          </a:ln>
          <a:effectLst/>
          <a:scene3d>
            <a:camera prst="legacyPerspectiveFront">
              <a:rot lat="1500000" lon="20099999" rev="0"/>
            </a:camera>
            <a:lightRig rig="legacyFlat1" dir="t"/>
          </a:scene3d>
          <a:sp3d extrusionH="430200" prstMaterial="legacyPlastic">
            <a:bevelT w="13500" h="13500" prst="angle"/>
            <a:bevelB w="13500" h="13500" prst="angle"/>
            <a:extrusionClr>
              <a:srgbClr val="FF3300"/>
            </a:extrusionClr>
          </a:sp3d>
        </p:spPr>
        <p:txBody>
          <a:bodyPr>
            <a:spAutoFit/>
            <a:flatTx/>
          </a:bodyPr>
          <a:lstStyle/>
          <a:p>
            <a:pPr algn="ctr" eaLnBrk="0" fontAlgn="base" hangingPunct="0">
              <a:lnSpc>
                <a:spcPct val="80000"/>
              </a:lnSpc>
              <a:spcBef>
                <a:spcPct val="0"/>
              </a:spcBef>
              <a:spcAft>
                <a:spcPct val="0"/>
              </a:spcAft>
            </a:pPr>
            <a:r>
              <a:rPr lang="en-US" sz="2400" b="1">
                <a:solidFill>
                  <a:srgbClr val="000000"/>
                </a:solidFill>
              </a:rPr>
              <a:t>Independen </a:t>
            </a:r>
          </a:p>
          <a:p>
            <a:pPr algn="ctr" eaLnBrk="0" fontAlgn="base" hangingPunct="0">
              <a:lnSpc>
                <a:spcPct val="80000"/>
              </a:lnSpc>
              <a:spcBef>
                <a:spcPct val="0"/>
              </a:spcBef>
              <a:spcAft>
                <a:spcPct val="0"/>
              </a:spcAft>
            </a:pPr>
            <a:r>
              <a:rPr lang="en-US" sz="2400" b="1">
                <a:solidFill>
                  <a:srgbClr val="000000"/>
                </a:solidFill>
              </a:rPr>
              <a:t>BerkeadilanKontrol sosial yg efektif</a:t>
            </a:r>
          </a:p>
        </p:txBody>
      </p:sp>
      <p:sp>
        <p:nvSpPr>
          <p:cNvPr id="112646" name="Oval 6"/>
          <p:cNvSpPr>
            <a:spLocks noChangeArrowheads="1"/>
          </p:cNvSpPr>
          <p:nvPr/>
        </p:nvSpPr>
        <p:spPr bwMode="auto">
          <a:xfrm>
            <a:off x="6096000" y="2590800"/>
            <a:ext cx="2663825" cy="1746250"/>
          </a:xfrm>
          <a:prstGeom prst="ellipse">
            <a:avLst/>
          </a:prstGeom>
          <a:solidFill>
            <a:schemeClr val="bg1"/>
          </a:solidFill>
          <a:ln w="9525">
            <a:noFill/>
            <a:round/>
            <a:headEnd/>
            <a:tailEnd/>
          </a:ln>
          <a:effectLst>
            <a:outerShdw dist="188799" dir="18736421" algn="ctr" rotWithShape="0">
              <a:srgbClr val="FF3300"/>
            </a:outerShdw>
          </a:effectLst>
        </p:spPr>
        <p:txBody>
          <a:bodyPr>
            <a:spAutoFit/>
          </a:bodyPr>
          <a:lstStyle/>
          <a:p>
            <a:pPr algn="ctr" eaLnBrk="0" fontAlgn="base" hangingPunct="0">
              <a:lnSpc>
                <a:spcPct val="80000"/>
              </a:lnSpc>
              <a:spcBef>
                <a:spcPct val="0"/>
              </a:spcBef>
              <a:spcAft>
                <a:spcPct val="0"/>
              </a:spcAft>
            </a:pPr>
            <a:r>
              <a:rPr lang="en-US" sz="2400" b="1">
                <a:solidFill>
                  <a:srgbClr val="000000"/>
                </a:solidFill>
              </a:rPr>
              <a:t>Birokrasi Profesional Integritas- moral </a:t>
            </a:r>
          </a:p>
        </p:txBody>
      </p:sp>
      <p:sp>
        <p:nvSpPr>
          <p:cNvPr id="112647" name="Oval 7"/>
          <p:cNvSpPr>
            <a:spLocks noChangeArrowheads="1"/>
          </p:cNvSpPr>
          <p:nvPr/>
        </p:nvSpPr>
        <p:spPr bwMode="auto">
          <a:xfrm>
            <a:off x="5640388" y="4494213"/>
            <a:ext cx="2968625" cy="2168525"/>
          </a:xfrm>
          <a:prstGeom prst="ellipse">
            <a:avLst/>
          </a:prstGeom>
          <a:solidFill>
            <a:schemeClr val="bg1"/>
          </a:solidFill>
          <a:ln w="9525">
            <a:solidFill>
              <a:schemeClr val="tx2"/>
            </a:solidFill>
            <a:round/>
            <a:headEnd/>
            <a:tailEnd/>
          </a:ln>
          <a:effectLst>
            <a:outerShdw dist="107763" dir="2700000" algn="ctr" rotWithShape="0">
              <a:srgbClr val="000066"/>
            </a:outerShdw>
          </a:effectLst>
        </p:spPr>
        <p:txBody>
          <a:bodyPr>
            <a:spAutoFit/>
          </a:bodyPr>
          <a:lstStyle/>
          <a:p>
            <a:pPr algn="ctr" eaLnBrk="0" fontAlgn="base" hangingPunct="0">
              <a:lnSpc>
                <a:spcPct val="80000"/>
              </a:lnSpc>
              <a:spcBef>
                <a:spcPct val="0"/>
              </a:spcBef>
              <a:spcAft>
                <a:spcPct val="0"/>
              </a:spcAft>
            </a:pPr>
            <a:r>
              <a:rPr lang="en-US" sz="2400" b="1">
                <a:solidFill>
                  <a:srgbClr val="000000"/>
                </a:solidFill>
              </a:rPr>
              <a:t>Desentralisasi </a:t>
            </a:r>
            <a:r>
              <a:rPr lang="en-US" sz="2400" b="1">
                <a:solidFill>
                  <a:srgbClr val="000000"/>
                </a:solidFill>
                <a:effectLst>
                  <a:outerShdw blurRad="38100" dist="38100" dir="2700000" algn="tl">
                    <a:srgbClr val="C0C0C0"/>
                  </a:outerShdw>
                </a:effectLst>
              </a:rPr>
              <a:t>PSDA-LH </a:t>
            </a:r>
          </a:p>
          <a:p>
            <a:pPr algn="ctr" eaLnBrk="0" fontAlgn="base" hangingPunct="0">
              <a:lnSpc>
                <a:spcPct val="80000"/>
              </a:lnSpc>
              <a:spcBef>
                <a:spcPct val="0"/>
              </a:spcBef>
              <a:spcAft>
                <a:spcPct val="0"/>
              </a:spcAft>
            </a:pPr>
            <a:r>
              <a:rPr lang="en-US" sz="2400" b="1">
                <a:solidFill>
                  <a:srgbClr val="000000"/>
                </a:solidFill>
              </a:rPr>
              <a:t>yg efektif berdaya-guna</a:t>
            </a:r>
          </a:p>
          <a:p>
            <a:pPr algn="ctr" eaLnBrk="0" fontAlgn="base" hangingPunct="0">
              <a:lnSpc>
                <a:spcPct val="80000"/>
              </a:lnSpc>
              <a:spcBef>
                <a:spcPct val="0"/>
              </a:spcBef>
              <a:spcAft>
                <a:spcPct val="0"/>
              </a:spcAft>
            </a:pPr>
            <a:endParaRPr lang="en-US" sz="2400" b="1">
              <a:solidFill>
                <a:srgbClr val="000000"/>
              </a:solidFill>
            </a:endParaRPr>
          </a:p>
        </p:txBody>
      </p:sp>
      <p:sp>
        <p:nvSpPr>
          <p:cNvPr id="112648" name="Oval 8"/>
          <p:cNvSpPr>
            <a:spLocks noChangeArrowheads="1"/>
          </p:cNvSpPr>
          <p:nvPr/>
        </p:nvSpPr>
        <p:spPr bwMode="auto">
          <a:xfrm>
            <a:off x="3125788" y="4159250"/>
            <a:ext cx="2511425" cy="2101850"/>
          </a:xfrm>
          <a:prstGeom prst="ellipse">
            <a:avLst/>
          </a:prstGeom>
          <a:solidFill>
            <a:schemeClr val="bg1"/>
          </a:solidFill>
          <a:ln w="9525">
            <a:solidFill>
              <a:schemeClr val="tx2"/>
            </a:solidFill>
            <a:round/>
            <a:headEnd/>
            <a:tailEnd/>
          </a:ln>
          <a:effectLst>
            <a:outerShdw dist="180501" dir="13157364" algn="ctr" rotWithShape="0">
              <a:srgbClr val="FF5050"/>
            </a:outerShdw>
          </a:effectLst>
        </p:spPr>
        <p:txBody>
          <a:bodyPr>
            <a:spAutoFit/>
          </a:bodyPr>
          <a:lstStyle/>
          <a:p>
            <a:pPr algn="ctr" eaLnBrk="0" fontAlgn="base" hangingPunct="0">
              <a:lnSpc>
                <a:spcPct val="80000"/>
              </a:lnSpc>
              <a:spcBef>
                <a:spcPct val="0"/>
              </a:spcBef>
              <a:spcAft>
                <a:spcPct val="0"/>
              </a:spcAft>
            </a:pPr>
            <a:endParaRPr lang="en-US" sz="2000" b="1">
              <a:solidFill>
                <a:srgbClr val="000000"/>
              </a:solidFill>
            </a:endParaRPr>
          </a:p>
          <a:p>
            <a:pPr algn="ctr" eaLnBrk="0" fontAlgn="base" hangingPunct="0">
              <a:lnSpc>
                <a:spcPct val="80000"/>
              </a:lnSpc>
              <a:spcBef>
                <a:spcPct val="0"/>
              </a:spcBef>
              <a:spcAft>
                <a:spcPct val="0"/>
              </a:spcAft>
            </a:pPr>
            <a:r>
              <a:rPr lang="en-US" sz="2400" b="1">
                <a:solidFill>
                  <a:srgbClr val="000000"/>
                </a:solidFill>
                <a:effectLst>
                  <a:outerShdw blurRad="38100" dist="38100" dir="2700000" algn="tl">
                    <a:srgbClr val="C0C0C0"/>
                  </a:outerShdw>
                </a:effectLst>
              </a:rPr>
              <a:t>Masyarakat yang MADANI</a:t>
            </a:r>
            <a:endParaRPr lang="en-US" sz="2000" b="1">
              <a:solidFill>
                <a:srgbClr val="000000"/>
              </a:solidFill>
            </a:endParaRPr>
          </a:p>
          <a:p>
            <a:pPr algn="ctr" eaLnBrk="0" fontAlgn="base" hangingPunct="0">
              <a:lnSpc>
                <a:spcPct val="80000"/>
              </a:lnSpc>
              <a:spcBef>
                <a:spcPct val="0"/>
              </a:spcBef>
              <a:spcAft>
                <a:spcPct val="0"/>
              </a:spcAft>
            </a:pPr>
            <a:r>
              <a:rPr lang="en-US" sz="2000" b="1">
                <a:solidFill>
                  <a:srgbClr val="000000"/>
                </a:solidFill>
              </a:rPr>
              <a:t> </a:t>
            </a:r>
            <a:endParaRPr lang="en-US" sz="2400" b="1">
              <a:solidFill>
                <a:srgbClr val="000000"/>
              </a:solidFill>
            </a:endParaRPr>
          </a:p>
        </p:txBody>
      </p:sp>
      <p:sp>
        <p:nvSpPr>
          <p:cNvPr id="112649" name="AutoShape 9"/>
          <p:cNvSpPr>
            <a:spLocks noChangeArrowheads="1"/>
          </p:cNvSpPr>
          <p:nvPr/>
        </p:nvSpPr>
        <p:spPr bwMode="auto">
          <a:xfrm>
            <a:off x="914400" y="2286000"/>
            <a:ext cx="228600" cy="1219200"/>
          </a:xfrm>
          <a:prstGeom prst="curvedRightArrow">
            <a:avLst>
              <a:gd name="adj1" fmla="val 106667"/>
              <a:gd name="adj2" fmla="val 213333"/>
              <a:gd name="adj3" fmla="val 33333"/>
            </a:avLst>
          </a:prstGeom>
          <a:solidFill>
            <a:srgbClr val="FFFF00"/>
          </a:solidFill>
          <a:ln w="9525">
            <a:solidFill>
              <a:schemeClr val="tx1"/>
            </a:solidFill>
            <a:miter lim="800000"/>
            <a:headEnd/>
            <a:tailEnd/>
          </a:ln>
          <a:effectLst>
            <a:outerShdw dist="170388" dir="9206097" algn="ctr" rotWithShape="0">
              <a:srgbClr val="FF99CC"/>
            </a:outerShdw>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2650" name="AutoShape 10"/>
          <p:cNvSpPr>
            <a:spLocks noChangeArrowheads="1"/>
          </p:cNvSpPr>
          <p:nvPr/>
        </p:nvSpPr>
        <p:spPr bwMode="auto">
          <a:xfrm rot="-23435125">
            <a:off x="7620000" y="1654175"/>
            <a:ext cx="381000" cy="1295400"/>
          </a:xfrm>
          <a:prstGeom prst="curvedLeftArrow">
            <a:avLst>
              <a:gd name="adj1" fmla="val 68000"/>
              <a:gd name="adj2" fmla="val 136000"/>
              <a:gd name="adj3" fmla="val 33333"/>
            </a:avLst>
          </a:prstGeom>
          <a:solidFill>
            <a:srgbClr val="FFFF99"/>
          </a:solidFill>
          <a:ln w="9525">
            <a:solidFill>
              <a:schemeClr val="tx1"/>
            </a:solidFill>
            <a:miter lim="800000"/>
            <a:headEnd/>
            <a:tailEnd/>
          </a:ln>
          <a:effectLst>
            <a:outerShdw dist="107763" dir="18900000" algn="ctr" rotWithShape="0">
              <a:srgbClr val="FF0066"/>
            </a:outerShdw>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2651" name="AutoShape 11"/>
          <p:cNvSpPr>
            <a:spLocks noChangeArrowheads="1"/>
          </p:cNvSpPr>
          <p:nvPr/>
        </p:nvSpPr>
        <p:spPr bwMode="auto">
          <a:xfrm>
            <a:off x="4038600" y="2362200"/>
            <a:ext cx="304800" cy="1905000"/>
          </a:xfrm>
          <a:prstGeom prst="downArrow">
            <a:avLst>
              <a:gd name="adj1" fmla="val 41667"/>
              <a:gd name="adj2" fmla="val 103125"/>
            </a:avLst>
          </a:prstGeom>
          <a:solidFill>
            <a:schemeClr val="bg1"/>
          </a:solidFill>
          <a:ln w="9525">
            <a:solidFill>
              <a:schemeClr val="tx1"/>
            </a:solidFill>
            <a:miter lim="800000"/>
            <a:headEnd/>
            <a:tailEnd/>
          </a:ln>
          <a:effectLst>
            <a:outerShdw dist="109250" dir="2132261" algn="ctr" rotWithShape="0">
              <a:srgbClr val="00FF00"/>
            </a:outerShdw>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2652" name="AutoShape 12"/>
          <p:cNvSpPr>
            <a:spLocks noChangeArrowheads="1"/>
          </p:cNvSpPr>
          <p:nvPr/>
        </p:nvSpPr>
        <p:spPr bwMode="auto">
          <a:xfrm rot="-2423425">
            <a:off x="5105400" y="2133600"/>
            <a:ext cx="304800" cy="3124200"/>
          </a:xfrm>
          <a:prstGeom prst="downArrow">
            <a:avLst>
              <a:gd name="adj1" fmla="val 41667"/>
              <a:gd name="adj2" fmla="val 169125"/>
            </a:avLst>
          </a:prstGeom>
          <a:solidFill>
            <a:schemeClr val="bg1"/>
          </a:solidFill>
          <a:ln w="9525">
            <a:solidFill>
              <a:schemeClr val="tx1"/>
            </a:solidFill>
            <a:miter lim="800000"/>
            <a:headEnd/>
            <a:tailEnd/>
          </a:ln>
          <a:effectLst>
            <a:outerShdw dist="109250" dir="2132261" algn="ctr" rotWithShape="0">
              <a:srgbClr val="00FF00"/>
            </a:outerShdw>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p:txBody>
          <a:bodyPr/>
          <a:lstStyle/>
          <a:p>
            <a:fld id="{B3D17425-1F2F-47CA-B863-6633D9CB74EE}" type="slidenum">
              <a:rPr lang="en-US">
                <a:solidFill>
                  <a:srgbClr val="000000"/>
                </a:solidFill>
              </a:rPr>
              <a:pPr/>
              <a:t>16</a:t>
            </a:fld>
            <a:endParaRPr lang="en-US">
              <a:solidFill>
                <a:srgbClr val="000000"/>
              </a:solidFill>
            </a:endParaRPr>
          </a:p>
        </p:txBody>
      </p:sp>
      <p:sp>
        <p:nvSpPr>
          <p:cNvPr id="61442" name="Text Box 2"/>
          <p:cNvSpPr txBox="1">
            <a:spLocks noChangeArrowheads="1"/>
          </p:cNvSpPr>
          <p:nvPr/>
        </p:nvSpPr>
        <p:spPr bwMode="auto">
          <a:xfrm>
            <a:off x="838200" y="304800"/>
            <a:ext cx="7239000" cy="603250"/>
          </a:xfrm>
          <a:prstGeom prst="rect">
            <a:avLst/>
          </a:prstGeom>
          <a:solidFill>
            <a:srgbClr val="FFCCCC"/>
          </a:solidFill>
          <a:ln w="9525">
            <a:noFill/>
            <a:miter lim="800000"/>
            <a:headEnd/>
            <a:tailEnd/>
          </a:ln>
          <a:effectLst/>
        </p:spPr>
        <p:txBody>
          <a:bodyPr>
            <a:spAutoFit/>
          </a:bodyPr>
          <a:lstStyle/>
          <a:p>
            <a:pPr algn="ctr" eaLnBrk="0" fontAlgn="base" hangingPunct="0">
              <a:lnSpc>
                <a:spcPct val="140000"/>
              </a:lnSpc>
              <a:spcBef>
                <a:spcPct val="50000"/>
              </a:spcBef>
              <a:spcAft>
                <a:spcPct val="0"/>
              </a:spcAft>
            </a:pPr>
            <a:r>
              <a:rPr lang="en-US" sz="2400" b="1">
                <a:solidFill>
                  <a:srgbClr val="000000"/>
                </a:solidFill>
              </a:rPr>
              <a:t>KEBERLANJUTAN PEMBANGUNAN EKONOMI</a:t>
            </a:r>
            <a:endParaRPr lang="en-US" sz="2400" b="1">
              <a:solidFill>
                <a:srgbClr val="FFFFFF"/>
              </a:solidFill>
            </a:endParaRPr>
          </a:p>
        </p:txBody>
      </p:sp>
      <p:sp>
        <p:nvSpPr>
          <p:cNvPr id="61443" name="Oval 3"/>
          <p:cNvSpPr>
            <a:spLocks noChangeArrowheads="1"/>
          </p:cNvSpPr>
          <p:nvPr/>
        </p:nvSpPr>
        <p:spPr bwMode="auto">
          <a:xfrm>
            <a:off x="3048000" y="1905000"/>
            <a:ext cx="2517775" cy="984250"/>
          </a:xfrm>
          <a:prstGeom prst="ellipse">
            <a:avLst/>
          </a:prstGeom>
          <a:solidFill>
            <a:srgbClr val="CCFFFF"/>
          </a:solidFill>
          <a:ln w="28575">
            <a:solidFill>
              <a:schemeClr val="tx2"/>
            </a:solidFill>
            <a:round/>
            <a:headEnd/>
            <a:tailEnd/>
          </a:ln>
          <a:effectLst/>
        </p:spPr>
        <p:txBody>
          <a:bodyPr>
            <a:spAutoFit/>
          </a:bodyPr>
          <a:lstStyle/>
          <a:p>
            <a:pPr algn="ctr" eaLnBrk="0" fontAlgn="base" hangingPunct="0">
              <a:spcBef>
                <a:spcPct val="50000"/>
              </a:spcBef>
              <a:spcAft>
                <a:spcPct val="0"/>
              </a:spcAft>
            </a:pPr>
            <a:r>
              <a:rPr lang="en-US" sz="2000" b="1">
                <a:solidFill>
                  <a:srgbClr val="000000"/>
                </a:solidFill>
              </a:rPr>
              <a:t>HASIL Pembangunan</a:t>
            </a:r>
            <a:endParaRPr lang="en-US" sz="2400">
              <a:solidFill>
                <a:srgbClr val="000000"/>
              </a:solidFill>
            </a:endParaRPr>
          </a:p>
        </p:txBody>
      </p:sp>
      <p:sp>
        <p:nvSpPr>
          <p:cNvPr id="61444" name="Oval 4"/>
          <p:cNvSpPr>
            <a:spLocks noChangeArrowheads="1"/>
          </p:cNvSpPr>
          <p:nvPr/>
        </p:nvSpPr>
        <p:spPr bwMode="auto">
          <a:xfrm>
            <a:off x="990600" y="4660900"/>
            <a:ext cx="2898775" cy="1861006"/>
          </a:xfrm>
          <a:prstGeom prst="ellipse">
            <a:avLst/>
          </a:prstGeom>
          <a:solidFill>
            <a:srgbClr val="FFFFCC"/>
          </a:solidFill>
          <a:ln w="28575">
            <a:solidFill>
              <a:schemeClr val="tx2"/>
            </a:solidFill>
            <a:round/>
            <a:headEnd/>
            <a:tailEnd/>
          </a:ln>
          <a:effectLst/>
        </p:spPr>
        <p:txBody>
          <a:bodyPr>
            <a:spAutoFit/>
          </a:bodyPr>
          <a:lstStyle/>
          <a:p>
            <a:pPr algn="ctr" eaLnBrk="0" fontAlgn="base" hangingPunct="0">
              <a:spcBef>
                <a:spcPct val="50000"/>
              </a:spcBef>
              <a:spcAft>
                <a:spcPct val="0"/>
              </a:spcAft>
            </a:pPr>
            <a:r>
              <a:rPr lang="en-US" sz="2000" b="1" dirty="0">
                <a:solidFill>
                  <a:srgbClr val="000000"/>
                </a:solidFill>
              </a:rPr>
              <a:t>APA YG DIBANGUN  (</a:t>
            </a:r>
            <a:r>
              <a:rPr lang="en-US" sz="2000" b="1" dirty="0" err="1" smtClean="0">
                <a:solidFill>
                  <a:srgbClr val="000000"/>
                </a:solidFill>
              </a:rPr>
              <a:t>Ekosistem</a:t>
            </a:r>
            <a:r>
              <a:rPr lang="id-ID" sz="2000" b="1" dirty="0" smtClean="0">
                <a:solidFill>
                  <a:srgbClr val="000000"/>
                </a:solidFill>
              </a:rPr>
              <a:t> </a:t>
            </a:r>
            <a:r>
              <a:rPr lang="en-US" sz="2000" b="1" dirty="0" err="1" smtClean="0">
                <a:solidFill>
                  <a:srgbClr val="000000"/>
                </a:solidFill>
              </a:rPr>
              <a:t>dan</a:t>
            </a:r>
            <a:r>
              <a:rPr lang="en-US" sz="2000" b="1" dirty="0" smtClean="0">
                <a:solidFill>
                  <a:srgbClr val="000000"/>
                </a:solidFill>
              </a:rPr>
              <a:t> </a:t>
            </a:r>
            <a:r>
              <a:rPr lang="en-US" sz="2000" b="1" dirty="0" err="1">
                <a:solidFill>
                  <a:srgbClr val="000000"/>
                </a:solidFill>
              </a:rPr>
              <a:t>Sumberdayanya</a:t>
            </a:r>
            <a:r>
              <a:rPr lang="en-US" sz="2000" b="1" dirty="0">
                <a:solidFill>
                  <a:srgbClr val="000000"/>
                </a:solidFill>
              </a:rPr>
              <a:t>)</a:t>
            </a:r>
            <a:endParaRPr lang="en-US" sz="2400" dirty="0">
              <a:solidFill>
                <a:srgbClr val="000000"/>
              </a:solidFill>
            </a:endParaRPr>
          </a:p>
        </p:txBody>
      </p:sp>
      <p:sp>
        <p:nvSpPr>
          <p:cNvPr id="61445" name="Oval 5"/>
          <p:cNvSpPr>
            <a:spLocks noChangeArrowheads="1"/>
          </p:cNvSpPr>
          <p:nvPr/>
        </p:nvSpPr>
        <p:spPr bwMode="auto">
          <a:xfrm>
            <a:off x="4648200" y="4572000"/>
            <a:ext cx="2743200" cy="1416050"/>
          </a:xfrm>
          <a:prstGeom prst="ellipse">
            <a:avLst/>
          </a:prstGeom>
          <a:solidFill>
            <a:schemeClr val="bg1"/>
          </a:solidFill>
          <a:ln w="28575">
            <a:solidFill>
              <a:schemeClr val="tx2"/>
            </a:solidFill>
            <a:round/>
            <a:headEnd/>
            <a:tailEnd/>
          </a:ln>
          <a:effectLst/>
        </p:spPr>
        <p:txBody>
          <a:bodyPr>
            <a:spAutoFit/>
          </a:bodyPr>
          <a:lstStyle/>
          <a:p>
            <a:pPr algn="ctr" eaLnBrk="0" fontAlgn="base" hangingPunct="0">
              <a:spcBef>
                <a:spcPct val="50000"/>
              </a:spcBef>
              <a:spcAft>
                <a:spcPct val="0"/>
              </a:spcAft>
            </a:pPr>
            <a:r>
              <a:rPr lang="en-US" sz="2000" b="1">
                <a:solidFill>
                  <a:srgbClr val="000000"/>
                </a:solidFill>
              </a:rPr>
              <a:t>SIAPA YG   MEMBANGUN  (SDM)</a:t>
            </a:r>
            <a:endParaRPr lang="en-US" sz="2400">
              <a:solidFill>
                <a:srgbClr val="000000"/>
              </a:solidFill>
            </a:endParaRPr>
          </a:p>
        </p:txBody>
      </p:sp>
      <p:sp>
        <p:nvSpPr>
          <p:cNvPr id="61446" name="AutoShape 6"/>
          <p:cNvSpPr>
            <a:spLocks noChangeArrowheads="1"/>
          </p:cNvSpPr>
          <p:nvPr/>
        </p:nvSpPr>
        <p:spPr bwMode="auto">
          <a:xfrm>
            <a:off x="3505200" y="5257800"/>
            <a:ext cx="1524000" cy="457200"/>
          </a:xfrm>
          <a:prstGeom prst="leftRightArrow">
            <a:avLst>
              <a:gd name="adj1" fmla="val 50000"/>
              <a:gd name="adj2" fmla="val 66667"/>
            </a:avLst>
          </a:prstGeom>
          <a:solidFill>
            <a:srgbClr val="FF99CC"/>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61447" name="AutoShape 7"/>
          <p:cNvSpPr>
            <a:spLocks noChangeArrowheads="1"/>
          </p:cNvSpPr>
          <p:nvPr/>
        </p:nvSpPr>
        <p:spPr bwMode="auto">
          <a:xfrm rot="-3790052">
            <a:off x="2209800" y="3581400"/>
            <a:ext cx="2438400" cy="457200"/>
          </a:xfrm>
          <a:prstGeom prst="leftRightArrow">
            <a:avLst>
              <a:gd name="adj1" fmla="val 50000"/>
              <a:gd name="adj2" fmla="val 106667"/>
            </a:avLst>
          </a:prstGeom>
          <a:solidFill>
            <a:srgbClr val="FF99CC"/>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61448" name="AutoShape 8"/>
          <p:cNvSpPr>
            <a:spLocks noChangeArrowheads="1"/>
          </p:cNvSpPr>
          <p:nvPr/>
        </p:nvSpPr>
        <p:spPr bwMode="auto">
          <a:xfrm rot="-7439229">
            <a:off x="3966369" y="3464719"/>
            <a:ext cx="2427288" cy="457200"/>
          </a:xfrm>
          <a:prstGeom prst="leftRightArrow">
            <a:avLst>
              <a:gd name="adj1" fmla="val 50000"/>
              <a:gd name="adj2" fmla="val 106181"/>
            </a:avLst>
          </a:prstGeom>
          <a:solidFill>
            <a:srgbClr val="FF99CC"/>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61449" name="AutoShape 9"/>
          <p:cNvSpPr>
            <a:spLocks noChangeArrowheads="1"/>
          </p:cNvSpPr>
          <p:nvPr/>
        </p:nvSpPr>
        <p:spPr bwMode="auto">
          <a:xfrm>
            <a:off x="5943600" y="2146300"/>
            <a:ext cx="1771672" cy="562630"/>
          </a:xfrm>
          <a:prstGeom prst="wedgeEllipseCallout">
            <a:avLst>
              <a:gd name="adj1" fmla="val -82574"/>
              <a:gd name="adj2" fmla="val -9634"/>
            </a:avLst>
          </a:prstGeom>
          <a:solidFill>
            <a:schemeClr val="bg1"/>
          </a:solidFill>
          <a:ln w="9525">
            <a:noFill/>
            <a:miter lim="800000"/>
            <a:headEnd/>
            <a:tailEnd/>
          </a:ln>
          <a:effectLst/>
        </p:spPr>
        <p:txBody>
          <a:bodyPr wrap="square">
            <a:spAutoFit/>
          </a:bodyPr>
          <a:lstStyle/>
          <a:p>
            <a:pPr algn="ctr" eaLnBrk="0" fontAlgn="base" hangingPunct="0">
              <a:spcBef>
                <a:spcPct val="50000"/>
              </a:spcBef>
              <a:spcAft>
                <a:spcPct val="0"/>
              </a:spcAft>
            </a:pPr>
            <a:r>
              <a:rPr lang="en-US" sz="2000" b="1" dirty="0" err="1">
                <a:solidFill>
                  <a:srgbClr val="000000"/>
                </a:solidFill>
              </a:rPr>
              <a:t>Domestik</a:t>
            </a:r>
            <a:endParaRPr lang="en-US" sz="2400" dirty="0">
              <a:solidFill>
                <a:srgbClr val="000000"/>
              </a:solidFill>
            </a:endParaRPr>
          </a:p>
        </p:txBody>
      </p:sp>
      <p:sp>
        <p:nvSpPr>
          <p:cNvPr id="61450" name="AutoShape 10"/>
          <p:cNvSpPr>
            <a:spLocks noChangeArrowheads="1"/>
          </p:cNvSpPr>
          <p:nvPr/>
        </p:nvSpPr>
        <p:spPr bwMode="auto">
          <a:xfrm rot="627186">
            <a:off x="304800" y="1676400"/>
            <a:ext cx="2286000" cy="955675"/>
          </a:xfrm>
          <a:prstGeom prst="wedgeEllipseCallout">
            <a:avLst>
              <a:gd name="adj1" fmla="val 74028"/>
              <a:gd name="adj2" fmla="val -5264"/>
            </a:avLst>
          </a:prstGeom>
          <a:solidFill>
            <a:srgbClr val="FFFF00"/>
          </a:solidFill>
          <a:ln w="9525">
            <a:noFill/>
            <a:miter lim="800000"/>
            <a:headEnd/>
            <a:tailEnd/>
          </a:ln>
          <a:effectLst/>
          <a:scene3d>
            <a:camera prst="legacyObliqueTopRight"/>
            <a:lightRig rig="legacyFlat1" dir="t"/>
          </a:scene3d>
          <a:sp3d extrusionH="430200" prstMaterial="legacyMatte">
            <a:bevelT w="13500" h="13500" prst="angle"/>
            <a:bevelB w="13500" h="13500" prst="angle"/>
            <a:extrusionClr>
              <a:srgbClr val="FFFF00"/>
            </a:extrusionClr>
          </a:sp3d>
        </p:spPr>
        <p:txBody>
          <a:bodyPr>
            <a:spAutoFit/>
            <a:flatTx/>
          </a:bodyPr>
          <a:lstStyle/>
          <a:p>
            <a:pPr algn="ctr" eaLnBrk="0" fontAlgn="base" hangingPunct="0">
              <a:spcBef>
                <a:spcPct val="50000"/>
              </a:spcBef>
              <a:spcAft>
                <a:spcPct val="0"/>
              </a:spcAft>
            </a:pPr>
            <a:r>
              <a:rPr lang="en-US" sz="2000" b="1">
                <a:solidFill>
                  <a:srgbClr val="000000"/>
                </a:solidFill>
              </a:rPr>
              <a:t>Ekspor / Luar daerah</a:t>
            </a:r>
            <a:endParaRPr lang="en-US" sz="2400">
              <a:solidFill>
                <a:srgbClr val="000000"/>
              </a:solidFill>
            </a:endParaRPr>
          </a:p>
        </p:txBody>
      </p:sp>
      <p:sp>
        <p:nvSpPr>
          <p:cNvPr id="61451" name="AutoShape 11"/>
          <p:cNvSpPr>
            <a:spLocks noChangeArrowheads="1"/>
          </p:cNvSpPr>
          <p:nvPr/>
        </p:nvSpPr>
        <p:spPr bwMode="auto">
          <a:xfrm>
            <a:off x="7162800" y="3670300"/>
            <a:ext cx="1828800" cy="955675"/>
          </a:xfrm>
          <a:prstGeom prst="wedgeEllipseCallout">
            <a:avLst>
              <a:gd name="adj1" fmla="val -66319"/>
              <a:gd name="adj2" fmla="val 65616"/>
            </a:avLst>
          </a:prstGeom>
          <a:solidFill>
            <a:srgbClr val="FF6699"/>
          </a:solidFill>
          <a:ln w="9525">
            <a:noFill/>
            <a:miter lim="800000"/>
            <a:headEnd/>
            <a:tailEnd/>
          </a:ln>
          <a:effectLst/>
          <a:scene3d>
            <a:camera prst="legacyObliqueTopRight"/>
            <a:lightRig rig="legacyFlat1" dir="t"/>
          </a:scene3d>
          <a:sp3d extrusionH="430200" prstMaterial="legacyMatte">
            <a:bevelT w="13500" h="13500" prst="angle"/>
            <a:bevelB w="13500" h="13500" prst="angle"/>
            <a:extrusionClr>
              <a:srgbClr val="FF6699"/>
            </a:extrusionClr>
          </a:sp3d>
        </p:spPr>
        <p:txBody>
          <a:bodyPr>
            <a:spAutoFit/>
            <a:flatTx/>
          </a:bodyPr>
          <a:lstStyle/>
          <a:p>
            <a:pPr algn="ctr" eaLnBrk="0" fontAlgn="base" hangingPunct="0">
              <a:spcBef>
                <a:spcPct val="50000"/>
              </a:spcBef>
              <a:spcAft>
                <a:spcPct val="0"/>
              </a:spcAft>
            </a:pPr>
            <a:r>
              <a:rPr lang="en-US" sz="2000" b="1">
                <a:solidFill>
                  <a:srgbClr val="000000"/>
                </a:solidFill>
              </a:rPr>
              <a:t>Eksternal input</a:t>
            </a:r>
            <a:endParaRPr lang="en-US" sz="2400">
              <a:solidFill>
                <a:srgbClr val="000000"/>
              </a:solidFill>
            </a:endParaRPr>
          </a:p>
        </p:txBody>
      </p:sp>
      <p:sp>
        <p:nvSpPr>
          <p:cNvPr id="61452" name="AutoShape 12"/>
          <p:cNvSpPr>
            <a:spLocks noChangeArrowheads="1"/>
          </p:cNvSpPr>
          <p:nvPr/>
        </p:nvSpPr>
        <p:spPr bwMode="auto">
          <a:xfrm>
            <a:off x="4022725" y="6232525"/>
            <a:ext cx="4756150" cy="488950"/>
          </a:xfrm>
          <a:prstGeom prst="wedgeRoundRectCallout">
            <a:avLst>
              <a:gd name="adj1" fmla="val -8310"/>
              <a:gd name="adj2" fmla="val -126625"/>
              <a:gd name="adj3" fmla="val 16667"/>
            </a:avLst>
          </a:prstGeom>
          <a:solidFill>
            <a:srgbClr val="CCFF99"/>
          </a:solidFill>
          <a:ln w="9525">
            <a:noFill/>
            <a:miter lim="800000"/>
            <a:headEnd/>
            <a:tailEnd/>
          </a:ln>
          <a:effectLst/>
        </p:spPr>
        <p:txBody>
          <a:bodyPr>
            <a:spAutoFit/>
          </a:bodyPr>
          <a:lstStyle/>
          <a:p>
            <a:pPr algn="ctr" eaLnBrk="0" fontAlgn="base" hangingPunct="0">
              <a:spcBef>
                <a:spcPct val="50000"/>
              </a:spcBef>
              <a:spcAft>
                <a:spcPct val="0"/>
              </a:spcAft>
            </a:pPr>
            <a:r>
              <a:rPr lang="en-US" sz="2400" b="1">
                <a:solidFill>
                  <a:srgbClr val="000000"/>
                </a:solidFill>
              </a:rPr>
              <a:t>KEBERDAYAAN</a:t>
            </a:r>
            <a:endParaRPr lang="en-US" sz="2400">
              <a:solidFill>
                <a:srgbClr val="000000"/>
              </a:solidFill>
            </a:endParaRPr>
          </a:p>
        </p:txBody>
      </p:sp>
      <p:sp>
        <p:nvSpPr>
          <p:cNvPr id="61453" name="AutoShape 13"/>
          <p:cNvSpPr>
            <a:spLocks noChangeArrowheads="1"/>
          </p:cNvSpPr>
          <p:nvPr/>
        </p:nvSpPr>
        <p:spPr bwMode="auto">
          <a:xfrm rot="-3210641">
            <a:off x="2679700" y="1936750"/>
            <a:ext cx="304800" cy="3505200"/>
          </a:xfrm>
          <a:prstGeom prst="curvedRightArrow">
            <a:avLst>
              <a:gd name="adj1" fmla="val 230000"/>
              <a:gd name="adj2" fmla="val 460000"/>
              <a:gd name="adj3" fmla="val 33333"/>
            </a:avLst>
          </a:prstGeom>
          <a:noFill/>
          <a:ln w="19050">
            <a:solidFill>
              <a:schemeClr val="bg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fld id="{A6122027-857C-46D0-B8FE-6F7CD17BC438}" type="slidenum">
              <a:rPr lang="en-US">
                <a:solidFill>
                  <a:srgbClr val="000000"/>
                </a:solidFill>
              </a:rPr>
              <a:pPr/>
              <a:t>17</a:t>
            </a:fld>
            <a:endParaRPr lang="en-US">
              <a:solidFill>
                <a:srgbClr val="000000"/>
              </a:solidFill>
            </a:endParaRPr>
          </a:p>
        </p:txBody>
      </p:sp>
      <p:sp>
        <p:nvSpPr>
          <p:cNvPr id="65538" name="Text Box 2"/>
          <p:cNvSpPr txBox="1">
            <a:spLocks noChangeArrowheads="1"/>
          </p:cNvSpPr>
          <p:nvPr/>
        </p:nvSpPr>
        <p:spPr bwMode="auto">
          <a:xfrm>
            <a:off x="609600" y="457200"/>
            <a:ext cx="2286000" cy="1552575"/>
          </a:xfrm>
          <a:prstGeom prst="rect">
            <a:avLst/>
          </a:prstGeom>
          <a:solidFill>
            <a:srgbClr val="FFFF00"/>
          </a:solidFill>
          <a:ln w="9525">
            <a:noFill/>
            <a:miter lim="800000"/>
            <a:headEnd/>
            <a:tailEnd/>
          </a:ln>
          <a:effectLst/>
        </p:spPr>
        <p:txBody>
          <a:bodyPr>
            <a:spAutoFit/>
          </a:bodyPr>
          <a:lstStyle/>
          <a:p>
            <a:pPr algn="ctr" eaLnBrk="0" fontAlgn="base" hangingPunct="0">
              <a:spcBef>
                <a:spcPct val="50000"/>
              </a:spcBef>
              <a:spcAft>
                <a:spcPct val="0"/>
              </a:spcAft>
            </a:pPr>
            <a:r>
              <a:rPr lang="en-US" sz="2400" b="1">
                <a:solidFill>
                  <a:srgbClr val="000000"/>
                </a:solidFill>
              </a:rPr>
              <a:t>SISTEM INDUSTRI PRODUK UNGGULAN</a:t>
            </a:r>
            <a:r>
              <a:rPr lang="en-US" sz="2400">
                <a:solidFill>
                  <a:srgbClr val="000000"/>
                </a:solidFill>
              </a:rPr>
              <a:t> </a:t>
            </a:r>
          </a:p>
        </p:txBody>
      </p:sp>
      <p:sp>
        <p:nvSpPr>
          <p:cNvPr id="65539" name="Text Box 3"/>
          <p:cNvSpPr txBox="1">
            <a:spLocks noChangeArrowheads="1"/>
          </p:cNvSpPr>
          <p:nvPr/>
        </p:nvSpPr>
        <p:spPr bwMode="auto">
          <a:xfrm>
            <a:off x="3505200" y="1371600"/>
            <a:ext cx="2286000" cy="1562100"/>
          </a:xfrm>
          <a:prstGeom prst="rect">
            <a:avLst/>
          </a:prstGeom>
          <a:noFill/>
          <a:ln w="9525">
            <a:solidFill>
              <a:schemeClr val="bg1"/>
            </a:solidFill>
            <a:miter lim="800000"/>
            <a:headEnd/>
            <a:tailEnd/>
          </a:ln>
          <a:effectLst/>
        </p:spPr>
        <p:txBody>
          <a:bodyPr>
            <a:spAutoFit/>
          </a:bodyPr>
          <a:lstStyle/>
          <a:p>
            <a:pPr algn="ctr" eaLnBrk="0" fontAlgn="base" hangingPunct="0">
              <a:spcBef>
                <a:spcPct val="50000"/>
              </a:spcBef>
              <a:spcAft>
                <a:spcPct val="0"/>
              </a:spcAft>
            </a:pPr>
            <a:r>
              <a:rPr lang="en-US" sz="2400" b="1">
                <a:solidFill>
                  <a:srgbClr val="FFFFFF"/>
                </a:solidFill>
              </a:rPr>
              <a:t>SISTEM DISTRIBUSI DOMESTIK &amp; EKSPOR </a:t>
            </a:r>
            <a:r>
              <a:rPr lang="en-US" sz="2400">
                <a:solidFill>
                  <a:srgbClr val="FFFFFF"/>
                </a:solidFill>
              </a:rPr>
              <a:t> </a:t>
            </a:r>
          </a:p>
        </p:txBody>
      </p:sp>
      <p:sp>
        <p:nvSpPr>
          <p:cNvPr id="65540" name="Text Box 4"/>
          <p:cNvSpPr txBox="1">
            <a:spLocks noChangeArrowheads="1"/>
          </p:cNvSpPr>
          <p:nvPr/>
        </p:nvSpPr>
        <p:spPr bwMode="auto">
          <a:xfrm>
            <a:off x="1524000" y="3810000"/>
            <a:ext cx="5791200" cy="4572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pPr>
            <a:r>
              <a:rPr lang="en-US" sz="2400" b="1">
                <a:solidFill>
                  <a:srgbClr val="FFFFFF"/>
                </a:solidFill>
              </a:rPr>
              <a:t>Kaidah    -  kaidah    global:</a:t>
            </a:r>
            <a:endParaRPr lang="en-US" sz="2400">
              <a:solidFill>
                <a:srgbClr val="000000"/>
              </a:solidFill>
            </a:endParaRPr>
          </a:p>
        </p:txBody>
      </p:sp>
      <p:sp>
        <p:nvSpPr>
          <p:cNvPr id="65541" name="AutoShape 5"/>
          <p:cNvSpPr>
            <a:spLocks noChangeArrowheads="1"/>
          </p:cNvSpPr>
          <p:nvPr/>
        </p:nvSpPr>
        <p:spPr bwMode="auto">
          <a:xfrm>
            <a:off x="381000" y="4265613"/>
            <a:ext cx="2743200" cy="2212975"/>
          </a:xfrm>
          <a:prstGeom prst="star32">
            <a:avLst>
              <a:gd name="adj" fmla="val 42806"/>
            </a:avLst>
          </a:prstGeom>
          <a:noFill/>
          <a:ln w="9525">
            <a:solidFill>
              <a:schemeClr val="bg1"/>
            </a:solidFill>
            <a:miter lim="800000"/>
            <a:headEnd/>
            <a:tailEnd/>
          </a:ln>
          <a:effectLst/>
        </p:spPr>
        <p:txBody>
          <a:bodyPr>
            <a:spAutoFit/>
          </a:bodyPr>
          <a:lstStyle/>
          <a:p>
            <a:pPr algn="ctr" eaLnBrk="0" fontAlgn="base" hangingPunct="0">
              <a:spcBef>
                <a:spcPct val="50000"/>
              </a:spcBef>
              <a:spcAft>
                <a:spcPct val="0"/>
              </a:spcAft>
            </a:pPr>
            <a:r>
              <a:rPr lang="en-US" sz="2400" b="1">
                <a:solidFill>
                  <a:srgbClr val="FFFFFF"/>
                </a:solidFill>
              </a:rPr>
              <a:t>Standar mutu: </a:t>
            </a:r>
          </a:p>
          <a:p>
            <a:pPr algn="ctr" eaLnBrk="0" fontAlgn="base" hangingPunct="0">
              <a:spcBef>
                <a:spcPct val="50000"/>
              </a:spcBef>
              <a:spcAft>
                <a:spcPct val="0"/>
              </a:spcAft>
            </a:pPr>
            <a:r>
              <a:rPr lang="en-US" sz="2400" b="1">
                <a:solidFill>
                  <a:srgbClr val="FFFFFF"/>
                </a:solidFill>
              </a:rPr>
              <a:t>ISO …..  </a:t>
            </a:r>
            <a:r>
              <a:rPr lang="en-US" sz="2400">
                <a:solidFill>
                  <a:srgbClr val="FFFFFF"/>
                </a:solidFill>
              </a:rPr>
              <a:t> </a:t>
            </a:r>
          </a:p>
        </p:txBody>
      </p:sp>
      <p:sp>
        <p:nvSpPr>
          <p:cNvPr id="65542" name="AutoShape 6"/>
          <p:cNvSpPr>
            <a:spLocks noChangeArrowheads="1"/>
          </p:cNvSpPr>
          <p:nvPr/>
        </p:nvSpPr>
        <p:spPr bwMode="auto">
          <a:xfrm>
            <a:off x="5486400" y="4113213"/>
            <a:ext cx="3446463" cy="2441575"/>
          </a:xfrm>
          <a:prstGeom prst="star32">
            <a:avLst>
              <a:gd name="adj" fmla="val 44148"/>
            </a:avLst>
          </a:prstGeom>
          <a:noFill/>
          <a:ln w="9525">
            <a:solidFill>
              <a:schemeClr val="bg1"/>
            </a:solidFill>
            <a:miter lim="800000"/>
            <a:headEnd/>
            <a:tailEnd/>
          </a:ln>
          <a:effectLst/>
        </p:spPr>
        <p:txBody>
          <a:bodyPr>
            <a:spAutoFit/>
          </a:bodyPr>
          <a:lstStyle/>
          <a:p>
            <a:pPr algn="ctr" eaLnBrk="0" fontAlgn="base" hangingPunct="0">
              <a:spcBef>
                <a:spcPct val="50000"/>
              </a:spcBef>
              <a:spcAft>
                <a:spcPct val="0"/>
              </a:spcAft>
            </a:pPr>
            <a:r>
              <a:rPr lang="en-US" sz="2400" b="1">
                <a:solidFill>
                  <a:srgbClr val="FFFFFF"/>
                </a:solidFill>
              </a:rPr>
              <a:t>Kesepakatan Sistem Perdagangan Global </a:t>
            </a:r>
            <a:endParaRPr lang="en-US" sz="2400">
              <a:solidFill>
                <a:srgbClr val="FFFFFF"/>
              </a:solidFill>
            </a:endParaRPr>
          </a:p>
        </p:txBody>
      </p:sp>
      <p:sp>
        <p:nvSpPr>
          <p:cNvPr id="65543" name="AutoShape 7"/>
          <p:cNvSpPr>
            <a:spLocks noChangeArrowheads="1"/>
          </p:cNvSpPr>
          <p:nvPr/>
        </p:nvSpPr>
        <p:spPr bwMode="auto">
          <a:xfrm>
            <a:off x="2895600" y="1371600"/>
            <a:ext cx="533400" cy="609600"/>
          </a:xfrm>
          <a:prstGeom prst="rightArrow">
            <a:avLst>
              <a:gd name="adj1" fmla="val 50000"/>
              <a:gd name="adj2" fmla="val 25000"/>
            </a:avLst>
          </a:prstGeom>
          <a:solidFill>
            <a:schemeClr val="bg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65544" name="Line 8"/>
          <p:cNvSpPr>
            <a:spLocks noChangeShapeType="1"/>
          </p:cNvSpPr>
          <p:nvPr/>
        </p:nvSpPr>
        <p:spPr bwMode="auto">
          <a:xfrm>
            <a:off x="1676400" y="1981200"/>
            <a:ext cx="0" cy="2438400"/>
          </a:xfrm>
          <a:prstGeom prst="line">
            <a:avLst/>
          </a:prstGeom>
          <a:noFill/>
          <a:ln w="76200">
            <a:solidFill>
              <a:schemeClr val="bg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65545" name="Line 9"/>
          <p:cNvSpPr>
            <a:spLocks noChangeShapeType="1"/>
          </p:cNvSpPr>
          <p:nvPr/>
        </p:nvSpPr>
        <p:spPr bwMode="auto">
          <a:xfrm>
            <a:off x="5715000" y="2133600"/>
            <a:ext cx="1143000" cy="2057400"/>
          </a:xfrm>
          <a:prstGeom prst="line">
            <a:avLst/>
          </a:prstGeom>
          <a:noFill/>
          <a:ln w="76200">
            <a:solidFill>
              <a:schemeClr val="bg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1" name="Footer Placeholder 2"/>
          <p:cNvSpPr>
            <a:spLocks noGrp="1"/>
          </p:cNvSpPr>
          <p:nvPr>
            <p:ph type="ftr" sz="quarter" idx="11"/>
          </p:nvPr>
        </p:nvSpPr>
        <p:spPr/>
        <p:txBody>
          <a:bodyPr/>
          <a:lstStyle/>
          <a:p>
            <a:r>
              <a:rPr lang="en-US">
                <a:solidFill>
                  <a:srgbClr val="000000"/>
                </a:solidFill>
              </a:rPr>
              <a:t>Soemarno, 2007</a:t>
            </a:r>
          </a:p>
        </p:txBody>
      </p:sp>
      <p:sp>
        <p:nvSpPr>
          <p:cNvPr id="22" name="Slide Number Placeholder 3"/>
          <p:cNvSpPr>
            <a:spLocks noGrp="1"/>
          </p:cNvSpPr>
          <p:nvPr>
            <p:ph type="sldNum" sz="quarter" idx="12"/>
          </p:nvPr>
        </p:nvSpPr>
        <p:spPr/>
        <p:txBody>
          <a:bodyPr/>
          <a:lstStyle/>
          <a:p>
            <a:fld id="{78098288-0227-49EE-BDD4-772C388256CA}" type="slidenum">
              <a:rPr lang="en-US">
                <a:solidFill>
                  <a:srgbClr val="000000"/>
                </a:solidFill>
              </a:rPr>
              <a:pPr/>
              <a:t>18</a:t>
            </a:fld>
            <a:endParaRPr lang="en-US">
              <a:solidFill>
                <a:srgbClr val="000000"/>
              </a:solidFill>
            </a:endParaRPr>
          </a:p>
        </p:txBody>
      </p:sp>
      <p:sp>
        <p:nvSpPr>
          <p:cNvPr id="62466" name="Text Box 2"/>
          <p:cNvSpPr txBox="1">
            <a:spLocks noChangeArrowheads="1"/>
          </p:cNvSpPr>
          <p:nvPr/>
        </p:nvSpPr>
        <p:spPr bwMode="auto">
          <a:xfrm>
            <a:off x="990600" y="304800"/>
            <a:ext cx="7239000" cy="668338"/>
          </a:xfrm>
          <a:prstGeom prst="rect">
            <a:avLst/>
          </a:prstGeom>
          <a:noFill/>
          <a:ln w="28575">
            <a:solidFill>
              <a:schemeClr val="bg1"/>
            </a:solidFill>
            <a:miter lim="800000"/>
            <a:headEnd/>
            <a:tailEnd/>
          </a:ln>
          <a:effectLst/>
        </p:spPr>
        <p:txBody>
          <a:bodyPr>
            <a:spAutoFit/>
          </a:bodyPr>
          <a:lstStyle/>
          <a:p>
            <a:pPr algn="ctr" eaLnBrk="0" fontAlgn="base" hangingPunct="0">
              <a:lnSpc>
                <a:spcPct val="150000"/>
              </a:lnSpc>
              <a:spcBef>
                <a:spcPct val="50000"/>
              </a:spcBef>
              <a:spcAft>
                <a:spcPct val="0"/>
              </a:spcAft>
            </a:pPr>
            <a:r>
              <a:rPr lang="en-US" sz="2400" b="1">
                <a:solidFill>
                  <a:srgbClr val="FFFFFF"/>
                </a:solidFill>
              </a:rPr>
              <a:t>SINERGI  POTENSI, SUMBERDAYA, ORIENTASI</a:t>
            </a:r>
          </a:p>
        </p:txBody>
      </p:sp>
      <p:sp>
        <p:nvSpPr>
          <p:cNvPr id="62468" name="Oval 4"/>
          <p:cNvSpPr>
            <a:spLocks noChangeArrowheads="1"/>
          </p:cNvSpPr>
          <p:nvPr/>
        </p:nvSpPr>
        <p:spPr bwMode="auto">
          <a:xfrm>
            <a:off x="685800" y="1606550"/>
            <a:ext cx="1814498" cy="1298377"/>
          </a:xfrm>
          <a:prstGeom prst="ellipse">
            <a:avLst/>
          </a:prstGeom>
          <a:solidFill>
            <a:srgbClr val="99FF66"/>
          </a:solidFill>
          <a:ln w="9525">
            <a:noFill/>
            <a:round/>
            <a:headEnd/>
            <a:tailEnd/>
          </a:ln>
          <a:effectLst/>
          <a:scene3d>
            <a:camera prst="legacyObliqueTopRight"/>
            <a:lightRig rig="legacyFlat1" dir="t"/>
          </a:scene3d>
          <a:sp3d extrusionH="430200" prstMaterial="legacyMatte">
            <a:bevelT w="13500" h="13500" prst="angle"/>
            <a:bevelB w="13500" h="13500" prst="angle"/>
            <a:extrusionClr>
              <a:srgbClr val="99FF66"/>
            </a:extrusionClr>
          </a:sp3d>
        </p:spPr>
        <p:txBody>
          <a:bodyPr wrap="square">
            <a:spAutoFit/>
            <a:flatTx/>
          </a:bodyPr>
          <a:lstStyle/>
          <a:p>
            <a:pPr algn="ctr" eaLnBrk="0" fontAlgn="base" hangingPunct="0">
              <a:lnSpc>
                <a:spcPct val="150000"/>
              </a:lnSpc>
              <a:spcBef>
                <a:spcPct val="50000"/>
              </a:spcBef>
              <a:spcAft>
                <a:spcPct val="0"/>
              </a:spcAft>
            </a:pPr>
            <a:r>
              <a:rPr lang="en-US" b="1">
                <a:solidFill>
                  <a:srgbClr val="000000"/>
                </a:solidFill>
              </a:rPr>
              <a:t>Ekosistem SDA</a:t>
            </a:r>
            <a:endParaRPr lang="en-US">
              <a:solidFill>
                <a:srgbClr val="000000"/>
              </a:solidFill>
            </a:endParaRPr>
          </a:p>
        </p:txBody>
      </p:sp>
      <p:sp>
        <p:nvSpPr>
          <p:cNvPr id="62469" name="Oval 5"/>
          <p:cNvSpPr>
            <a:spLocks noChangeArrowheads="1"/>
          </p:cNvSpPr>
          <p:nvPr/>
        </p:nvSpPr>
        <p:spPr bwMode="auto">
          <a:xfrm>
            <a:off x="2895600" y="2590800"/>
            <a:ext cx="1524000" cy="1128713"/>
          </a:xfrm>
          <a:prstGeom prst="ellipse">
            <a:avLst/>
          </a:prstGeom>
          <a:solidFill>
            <a:srgbClr val="FFCCCC"/>
          </a:solidFill>
          <a:ln w="9525">
            <a:noFill/>
            <a:round/>
            <a:headEnd/>
            <a:tailEnd/>
          </a:ln>
          <a:effectLst/>
          <a:scene3d>
            <a:camera prst="legacyObliqueTopRight"/>
            <a:lightRig rig="legacyFlat1" dir="t"/>
          </a:scene3d>
          <a:sp3d extrusionH="430200" prstMaterial="legacyMetal">
            <a:bevelT w="13500" h="13500" prst="angle"/>
            <a:bevelB w="13500" h="13500" prst="angle"/>
            <a:extrusionClr>
              <a:srgbClr val="FFCCCC"/>
            </a:extrusionClr>
          </a:sp3d>
        </p:spPr>
        <p:txBody>
          <a:bodyPr>
            <a:spAutoFit/>
            <a:flatTx/>
          </a:bodyPr>
          <a:lstStyle/>
          <a:p>
            <a:pPr algn="ctr" eaLnBrk="0" fontAlgn="base" hangingPunct="0">
              <a:lnSpc>
                <a:spcPct val="150000"/>
              </a:lnSpc>
              <a:spcBef>
                <a:spcPct val="50000"/>
              </a:spcBef>
              <a:spcAft>
                <a:spcPct val="0"/>
              </a:spcAft>
            </a:pPr>
            <a:r>
              <a:rPr lang="en-US" sz="3200" b="1">
                <a:solidFill>
                  <a:srgbClr val="000000"/>
                </a:solidFill>
              </a:rPr>
              <a:t>SDM</a:t>
            </a:r>
            <a:endParaRPr lang="en-US" sz="2400">
              <a:solidFill>
                <a:srgbClr val="000000"/>
              </a:solidFill>
            </a:endParaRPr>
          </a:p>
        </p:txBody>
      </p:sp>
      <p:sp>
        <p:nvSpPr>
          <p:cNvPr id="62470" name="Oval 6"/>
          <p:cNvSpPr>
            <a:spLocks noChangeArrowheads="1"/>
          </p:cNvSpPr>
          <p:nvPr/>
        </p:nvSpPr>
        <p:spPr bwMode="auto">
          <a:xfrm>
            <a:off x="4191000" y="1524000"/>
            <a:ext cx="2209800" cy="868363"/>
          </a:xfrm>
          <a:prstGeom prst="ellipse">
            <a:avLst/>
          </a:prstGeom>
          <a:solidFill>
            <a:srgbClr val="66FFFF"/>
          </a:solidFill>
          <a:ln w="9525">
            <a:noFill/>
            <a:round/>
            <a:headEnd/>
            <a:tailEnd/>
          </a:ln>
          <a:effectLst/>
          <a:scene3d>
            <a:camera prst="legacyObliqueTopRight"/>
            <a:lightRig rig="legacyFlat1" dir="t"/>
          </a:scene3d>
          <a:sp3d extrusionH="430200" prstMaterial="legacyMetal">
            <a:bevelT w="13500" h="13500" prst="angle"/>
            <a:bevelB w="13500" h="13500" prst="angle"/>
            <a:extrusionClr>
              <a:srgbClr val="66FFFF"/>
            </a:extrusionClr>
          </a:sp3d>
        </p:spPr>
        <p:txBody>
          <a:bodyPr>
            <a:spAutoFit/>
            <a:flatTx/>
          </a:bodyPr>
          <a:lstStyle/>
          <a:p>
            <a:pPr algn="ctr" eaLnBrk="0" fontAlgn="base" hangingPunct="0">
              <a:lnSpc>
                <a:spcPct val="150000"/>
              </a:lnSpc>
              <a:spcBef>
                <a:spcPct val="50000"/>
              </a:spcBef>
              <a:spcAft>
                <a:spcPct val="0"/>
              </a:spcAft>
            </a:pPr>
            <a:r>
              <a:rPr lang="en-US" sz="2400" b="1">
                <a:solidFill>
                  <a:srgbClr val="000000"/>
                </a:solidFill>
              </a:rPr>
              <a:t>KAPITAL</a:t>
            </a:r>
            <a:endParaRPr lang="en-US" sz="2400">
              <a:solidFill>
                <a:srgbClr val="000000"/>
              </a:solidFill>
            </a:endParaRPr>
          </a:p>
        </p:txBody>
      </p:sp>
      <p:sp>
        <p:nvSpPr>
          <p:cNvPr id="62471" name="Oval 7"/>
          <p:cNvSpPr>
            <a:spLocks noChangeArrowheads="1"/>
          </p:cNvSpPr>
          <p:nvPr/>
        </p:nvSpPr>
        <p:spPr bwMode="auto">
          <a:xfrm>
            <a:off x="5486400" y="2590800"/>
            <a:ext cx="3044825" cy="868363"/>
          </a:xfrm>
          <a:prstGeom prst="ellipse">
            <a:avLst/>
          </a:prstGeom>
          <a:solidFill>
            <a:srgbClr val="FFFF00"/>
          </a:solidFill>
          <a:ln w="9525">
            <a:noFill/>
            <a:round/>
            <a:headEnd/>
            <a:tailEnd/>
          </a:ln>
          <a:effectLst/>
          <a:scene3d>
            <a:camera prst="legacyObliqueTopRight"/>
            <a:lightRig rig="legacyFlat1" dir="t"/>
          </a:scene3d>
          <a:sp3d extrusionH="430200" prstMaterial="legacyMetal">
            <a:bevelT w="13500" h="13500" prst="angle"/>
            <a:bevelB w="13500" h="13500" prst="angle"/>
            <a:extrusionClr>
              <a:srgbClr val="FFFF00"/>
            </a:extrusionClr>
          </a:sp3d>
        </p:spPr>
        <p:txBody>
          <a:bodyPr>
            <a:spAutoFit/>
            <a:flatTx/>
          </a:bodyPr>
          <a:lstStyle/>
          <a:p>
            <a:pPr algn="ctr" eaLnBrk="0" fontAlgn="base" hangingPunct="0">
              <a:lnSpc>
                <a:spcPct val="150000"/>
              </a:lnSpc>
              <a:spcBef>
                <a:spcPct val="50000"/>
              </a:spcBef>
              <a:spcAft>
                <a:spcPct val="0"/>
              </a:spcAft>
            </a:pPr>
            <a:r>
              <a:rPr lang="en-US" sz="2400" b="1">
                <a:solidFill>
                  <a:srgbClr val="000000"/>
                </a:solidFill>
              </a:rPr>
              <a:t>INFORMASI</a:t>
            </a:r>
            <a:endParaRPr lang="en-US" sz="2400">
              <a:solidFill>
                <a:srgbClr val="000000"/>
              </a:solidFill>
            </a:endParaRPr>
          </a:p>
        </p:txBody>
      </p:sp>
      <p:sp>
        <p:nvSpPr>
          <p:cNvPr id="62472" name="Oval 8"/>
          <p:cNvSpPr>
            <a:spLocks noChangeArrowheads="1"/>
          </p:cNvSpPr>
          <p:nvPr/>
        </p:nvSpPr>
        <p:spPr bwMode="auto">
          <a:xfrm>
            <a:off x="6553200" y="3886200"/>
            <a:ext cx="2209800" cy="868363"/>
          </a:xfrm>
          <a:prstGeom prst="ellipse">
            <a:avLst/>
          </a:prstGeom>
          <a:solidFill>
            <a:srgbClr val="FF0066"/>
          </a:solidFill>
          <a:ln w="9525">
            <a:noFill/>
            <a:round/>
            <a:headEnd/>
            <a:tailEnd/>
          </a:ln>
          <a:effectLst/>
          <a:scene3d>
            <a:camera prst="legacyObliqueTopRight"/>
            <a:lightRig rig="legacyFlat1" dir="t"/>
          </a:scene3d>
          <a:sp3d extrusionH="430200" prstMaterial="legacyMetal">
            <a:bevelT w="13500" h="13500" prst="angle"/>
            <a:bevelB w="13500" h="13500" prst="angle"/>
            <a:extrusionClr>
              <a:srgbClr val="FF0066"/>
            </a:extrusionClr>
          </a:sp3d>
        </p:spPr>
        <p:txBody>
          <a:bodyPr>
            <a:spAutoFit/>
            <a:flatTx/>
          </a:bodyPr>
          <a:lstStyle/>
          <a:p>
            <a:pPr algn="ctr" eaLnBrk="0" fontAlgn="base" hangingPunct="0">
              <a:lnSpc>
                <a:spcPct val="150000"/>
              </a:lnSpc>
              <a:spcBef>
                <a:spcPct val="50000"/>
              </a:spcBef>
              <a:spcAft>
                <a:spcPct val="0"/>
              </a:spcAft>
            </a:pPr>
            <a:r>
              <a:rPr lang="en-US" sz="2400" b="1">
                <a:solidFill>
                  <a:srgbClr val="000000"/>
                </a:solidFill>
              </a:rPr>
              <a:t>IPTEK</a:t>
            </a:r>
            <a:endParaRPr lang="en-US" sz="2400">
              <a:solidFill>
                <a:srgbClr val="000000"/>
              </a:solidFill>
            </a:endParaRPr>
          </a:p>
        </p:txBody>
      </p:sp>
      <p:sp>
        <p:nvSpPr>
          <p:cNvPr id="62473" name="Oval 9"/>
          <p:cNvSpPr>
            <a:spLocks noChangeArrowheads="1"/>
          </p:cNvSpPr>
          <p:nvPr/>
        </p:nvSpPr>
        <p:spPr bwMode="auto">
          <a:xfrm>
            <a:off x="2286000" y="3657600"/>
            <a:ext cx="2514600" cy="523875"/>
          </a:xfrm>
          <a:prstGeom prst="ellipse">
            <a:avLst/>
          </a:prstGeom>
          <a:solidFill>
            <a:srgbClr val="66FFFF"/>
          </a:solidFill>
          <a:ln w="9525">
            <a:noFill/>
            <a:round/>
            <a:headEnd/>
            <a:tailEnd/>
          </a:ln>
          <a:effectLst/>
          <a:scene3d>
            <a:camera prst="legacyObliqueTopRight"/>
            <a:lightRig rig="legacyFlat1" dir="t"/>
          </a:scene3d>
          <a:sp3d extrusionH="430200" prstMaterial="legacyMetal">
            <a:bevelT w="13500" h="13500" prst="angle"/>
            <a:bevelB w="13500" h="13500" prst="angle"/>
            <a:extrusionClr>
              <a:srgbClr val="66FFFF"/>
            </a:extrusionClr>
          </a:sp3d>
        </p:spPr>
        <p:txBody>
          <a:bodyPr>
            <a:spAutoFit/>
            <a:flatTx/>
          </a:bodyPr>
          <a:lstStyle/>
          <a:p>
            <a:pPr algn="ctr" eaLnBrk="0" fontAlgn="base" hangingPunct="0">
              <a:spcBef>
                <a:spcPct val="50000"/>
              </a:spcBef>
              <a:spcAft>
                <a:spcPct val="0"/>
              </a:spcAft>
            </a:pPr>
            <a:r>
              <a:rPr lang="en-US" sz="2000" b="1">
                <a:solidFill>
                  <a:srgbClr val="000000"/>
                </a:solidFill>
              </a:rPr>
              <a:t>Kelembagaan</a:t>
            </a:r>
            <a:endParaRPr lang="en-US" sz="2400">
              <a:solidFill>
                <a:srgbClr val="000000"/>
              </a:solidFill>
            </a:endParaRPr>
          </a:p>
        </p:txBody>
      </p:sp>
      <p:sp>
        <p:nvSpPr>
          <p:cNvPr id="62474" name="Oval 10"/>
          <p:cNvSpPr>
            <a:spLocks noChangeArrowheads="1"/>
          </p:cNvSpPr>
          <p:nvPr/>
        </p:nvSpPr>
        <p:spPr bwMode="auto">
          <a:xfrm>
            <a:off x="381000" y="2752725"/>
            <a:ext cx="2209800" cy="609600"/>
          </a:xfrm>
          <a:prstGeom prst="ellipse">
            <a:avLst/>
          </a:prstGeom>
          <a:solidFill>
            <a:schemeClr val="hlink"/>
          </a:solidFill>
          <a:ln w="9525">
            <a:noFill/>
            <a:round/>
            <a:headEnd/>
            <a:tailEnd/>
          </a:ln>
          <a:effectLst/>
          <a:scene3d>
            <a:camera prst="legacyObliqueTopRight"/>
            <a:lightRig rig="legacyFlat1" dir="t"/>
          </a:scene3d>
          <a:sp3d extrusionH="430200" prstMaterial="legacyMetal">
            <a:bevelT w="13500" h="13500" prst="angle"/>
            <a:bevelB w="13500" h="13500" prst="angle"/>
            <a:extrusionClr>
              <a:schemeClr val="hlink"/>
            </a:extrusionClr>
          </a:sp3d>
        </p:spPr>
        <p:txBody>
          <a:bodyPr>
            <a:spAutoFit/>
            <a:flatTx/>
          </a:bodyPr>
          <a:lstStyle/>
          <a:p>
            <a:pPr algn="ctr" eaLnBrk="0" fontAlgn="base" hangingPunct="0">
              <a:spcBef>
                <a:spcPct val="50000"/>
              </a:spcBef>
              <a:spcAft>
                <a:spcPct val="0"/>
              </a:spcAft>
            </a:pPr>
            <a:r>
              <a:rPr lang="en-US" sz="2400" b="1">
                <a:solidFill>
                  <a:srgbClr val="000000"/>
                </a:solidFill>
              </a:rPr>
              <a:t>Prasarana</a:t>
            </a:r>
            <a:endParaRPr lang="en-US" sz="2400">
              <a:solidFill>
                <a:srgbClr val="000000"/>
              </a:solidFill>
            </a:endParaRPr>
          </a:p>
        </p:txBody>
      </p:sp>
      <p:sp>
        <p:nvSpPr>
          <p:cNvPr id="62475" name="Oval 11"/>
          <p:cNvSpPr>
            <a:spLocks noChangeArrowheads="1"/>
          </p:cNvSpPr>
          <p:nvPr/>
        </p:nvSpPr>
        <p:spPr bwMode="auto">
          <a:xfrm>
            <a:off x="1981200" y="4953000"/>
            <a:ext cx="3429000" cy="523875"/>
          </a:xfrm>
          <a:prstGeom prst="ellipse">
            <a:avLst/>
          </a:prstGeom>
          <a:solidFill>
            <a:srgbClr val="FFFF00"/>
          </a:solidFill>
          <a:ln w="9525">
            <a:noFill/>
            <a:round/>
            <a:headEnd/>
            <a:tailEnd/>
          </a:ln>
          <a:effectLst/>
          <a:scene3d>
            <a:camera prst="legacyObliqueTopRight"/>
            <a:lightRig rig="legacyFlat1" dir="t"/>
          </a:scene3d>
          <a:sp3d extrusionH="430200" prstMaterial="legacyMetal">
            <a:bevelT w="13500" h="13500" prst="angle"/>
            <a:bevelB w="13500" h="13500" prst="angle"/>
            <a:extrusionClr>
              <a:srgbClr val="FFFF00"/>
            </a:extrusionClr>
          </a:sp3d>
        </p:spPr>
        <p:txBody>
          <a:bodyPr>
            <a:spAutoFit/>
            <a:flatTx/>
          </a:bodyPr>
          <a:lstStyle/>
          <a:p>
            <a:pPr algn="ctr" eaLnBrk="0" fontAlgn="base" hangingPunct="0">
              <a:spcBef>
                <a:spcPct val="50000"/>
              </a:spcBef>
              <a:spcAft>
                <a:spcPct val="0"/>
              </a:spcAft>
            </a:pPr>
            <a:r>
              <a:rPr lang="en-US" sz="2000" b="1">
                <a:solidFill>
                  <a:srgbClr val="000000"/>
                </a:solidFill>
              </a:rPr>
              <a:t>CLUSTER USAHA</a:t>
            </a:r>
            <a:endParaRPr lang="en-US" sz="2400">
              <a:solidFill>
                <a:srgbClr val="000000"/>
              </a:solidFill>
            </a:endParaRPr>
          </a:p>
        </p:txBody>
      </p:sp>
      <p:sp>
        <p:nvSpPr>
          <p:cNvPr id="62476" name="Oval 12"/>
          <p:cNvSpPr>
            <a:spLocks noChangeArrowheads="1"/>
          </p:cNvSpPr>
          <p:nvPr/>
        </p:nvSpPr>
        <p:spPr bwMode="auto">
          <a:xfrm>
            <a:off x="1676400" y="6019800"/>
            <a:ext cx="4572000" cy="523875"/>
          </a:xfrm>
          <a:prstGeom prst="ellipse">
            <a:avLst/>
          </a:prstGeom>
          <a:solidFill>
            <a:schemeClr val="accent1"/>
          </a:solidFill>
          <a:ln w="9525">
            <a:noFill/>
            <a:round/>
            <a:headEnd/>
            <a:tailEnd/>
          </a:ln>
          <a:effectLst/>
          <a:scene3d>
            <a:camera prst="legacyObliqueTopRight"/>
            <a:lightRig rig="legacyFlat1" dir="t"/>
          </a:scene3d>
          <a:sp3d extrusionH="430200" prstMaterial="legacyMetal">
            <a:bevelT w="13500" h="13500" prst="angle"/>
            <a:bevelB w="13500" h="13500" prst="angle"/>
            <a:extrusionClr>
              <a:schemeClr val="accent1"/>
            </a:extrusionClr>
          </a:sp3d>
        </p:spPr>
        <p:txBody>
          <a:bodyPr>
            <a:spAutoFit/>
            <a:flatTx/>
          </a:bodyPr>
          <a:lstStyle/>
          <a:p>
            <a:pPr algn="ctr" eaLnBrk="0" fontAlgn="base" hangingPunct="0">
              <a:spcBef>
                <a:spcPct val="50000"/>
              </a:spcBef>
              <a:spcAft>
                <a:spcPct val="0"/>
              </a:spcAft>
            </a:pPr>
            <a:r>
              <a:rPr lang="en-US" sz="2000" b="1">
                <a:solidFill>
                  <a:srgbClr val="000000"/>
                </a:solidFill>
              </a:rPr>
              <a:t>KAWASAN / SENTRA </a:t>
            </a:r>
            <a:endParaRPr lang="en-US" sz="2400">
              <a:solidFill>
                <a:srgbClr val="000000"/>
              </a:solidFill>
            </a:endParaRPr>
          </a:p>
        </p:txBody>
      </p:sp>
      <p:sp>
        <p:nvSpPr>
          <p:cNvPr id="62477" name="AutoShape 13"/>
          <p:cNvSpPr>
            <a:spLocks noChangeArrowheads="1"/>
          </p:cNvSpPr>
          <p:nvPr/>
        </p:nvSpPr>
        <p:spPr bwMode="auto">
          <a:xfrm>
            <a:off x="3581400" y="5410200"/>
            <a:ext cx="457200" cy="533400"/>
          </a:xfrm>
          <a:prstGeom prst="downArrow">
            <a:avLst>
              <a:gd name="adj1" fmla="val 50000"/>
              <a:gd name="adj2" fmla="val 29167"/>
            </a:avLst>
          </a:prstGeom>
          <a:solidFill>
            <a:srgbClr val="FFFF00"/>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62478" name="Line 14"/>
          <p:cNvSpPr>
            <a:spLocks noChangeShapeType="1"/>
          </p:cNvSpPr>
          <p:nvPr/>
        </p:nvSpPr>
        <p:spPr bwMode="auto">
          <a:xfrm>
            <a:off x="1371600" y="3352800"/>
            <a:ext cx="1295400" cy="1600200"/>
          </a:xfrm>
          <a:prstGeom prst="line">
            <a:avLst/>
          </a:prstGeom>
          <a:noFill/>
          <a:ln w="38100">
            <a:solidFill>
              <a:schemeClr val="bg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62479" name="Line 15"/>
          <p:cNvSpPr>
            <a:spLocks noChangeShapeType="1"/>
          </p:cNvSpPr>
          <p:nvPr/>
        </p:nvSpPr>
        <p:spPr bwMode="auto">
          <a:xfrm>
            <a:off x="3657600" y="4114800"/>
            <a:ext cx="0" cy="762000"/>
          </a:xfrm>
          <a:prstGeom prst="line">
            <a:avLst/>
          </a:prstGeom>
          <a:noFill/>
          <a:ln w="38100">
            <a:solidFill>
              <a:schemeClr val="bg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62480" name="Line 16"/>
          <p:cNvSpPr>
            <a:spLocks noChangeShapeType="1"/>
          </p:cNvSpPr>
          <p:nvPr/>
        </p:nvSpPr>
        <p:spPr bwMode="auto">
          <a:xfrm flipH="1">
            <a:off x="4876800" y="2362200"/>
            <a:ext cx="304800" cy="2514600"/>
          </a:xfrm>
          <a:prstGeom prst="line">
            <a:avLst/>
          </a:prstGeom>
          <a:noFill/>
          <a:ln w="38100">
            <a:solidFill>
              <a:schemeClr val="bg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62481" name="Line 17"/>
          <p:cNvSpPr>
            <a:spLocks noChangeShapeType="1"/>
          </p:cNvSpPr>
          <p:nvPr/>
        </p:nvSpPr>
        <p:spPr bwMode="auto">
          <a:xfrm flipH="1">
            <a:off x="5029200" y="3352800"/>
            <a:ext cx="1143000" cy="1600200"/>
          </a:xfrm>
          <a:prstGeom prst="line">
            <a:avLst/>
          </a:prstGeom>
          <a:noFill/>
          <a:ln w="38100">
            <a:solidFill>
              <a:schemeClr val="bg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62482" name="Line 18"/>
          <p:cNvSpPr>
            <a:spLocks noChangeShapeType="1"/>
          </p:cNvSpPr>
          <p:nvPr/>
        </p:nvSpPr>
        <p:spPr bwMode="auto">
          <a:xfrm flipH="1">
            <a:off x="5257800" y="4419600"/>
            <a:ext cx="1371600" cy="609600"/>
          </a:xfrm>
          <a:prstGeom prst="line">
            <a:avLst/>
          </a:prstGeom>
          <a:noFill/>
          <a:ln w="38100">
            <a:solidFill>
              <a:schemeClr val="bg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62483" name="Oval 19"/>
          <p:cNvSpPr>
            <a:spLocks noChangeArrowheads="1"/>
          </p:cNvSpPr>
          <p:nvPr/>
        </p:nvSpPr>
        <p:spPr bwMode="auto">
          <a:xfrm rot="647678">
            <a:off x="6096000" y="5334000"/>
            <a:ext cx="2514600" cy="523875"/>
          </a:xfrm>
          <a:prstGeom prst="ellipse">
            <a:avLst/>
          </a:prstGeom>
          <a:solidFill>
            <a:srgbClr val="66FFFF"/>
          </a:solidFill>
          <a:ln w="9525">
            <a:noFill/>
            <a:round/>
            <a:headEnd/>
            <a:tailEnd/>
          </a:ln>
          <a:effectLst/>
          <a:scene3d>
            <a:camera prst="legacyObliqueTopRight"/>
            <a:lightRig rig="legacyFlat1" dir="t"/>
          </a:scene3d>
          <a:sp3d extrusionH="430200" prstMaterial="legacyMetal">
            <a:bevelT w="13500" h="13500" prst="angle"/>
            <a:bevelB w="13500" h="13500" prst="angle"/>
            <a:extrusionClr>
              <a:srgbClr val="66FFFF"/>
            </a:extrusionClr>
          </a:sp3d>
        </p:spPr>
        <p:txBody>
          <a:bodyPr>
            <a:spAutoFit/>
            <a:flatTx/>
          </a:bodyPr>
          <a:lstStyle/>
          <a:p>
            <a:pPr algn="ctr" eaLnBrk="0" fontAlgn="base" hangingPunct="0">
              <a:spcBef>
                <a:spcPct val="50000"/>
              </a:spcBef>
              <a:spcAft>
                <a:spcPct val="0"/>
              </a:spcAft>
            </a:pPr>
            <a:r>
              <a:rPr lang="en-US" sz="2000" b="1">
                <a:solidFill>
                  <a:srgbClr val="000000"/>
                </a:solidFill>
              </a:rPr>
              <a:t>Lainnya ….</a:t>
            </a:r>
            <a:endParaRPr lang="en-US" sz="2400">
              <a:solidFill>
                <a:srgbClr val="000000"/>
              </a:solidFill>
            </a:endParaRPr>
          </a:p>
        </p:txBody>
      </p:sp>
      <p:sp>
        <p:nvSpPr>
          <p:cNvPr id="62484" name="Line 20"/>
          <p:cNvSpPr>
            <a:spLocks noChangeShapeType="1"/>
          </p:cNvSpPr>
          <p:nvPr/>
        </p:nvSpPr>
        <p:spPr bwMode="auto">
          <a:xfrm flipH="1" flipV="1">
            <a:off x="5410200" y="5181600"/>
            <a:ext cx="838200" cy="152400"/>
          </a:xfrm>
          <a:prstGeom prst="line">
            <a:avLst/>
          </a:prstGeom>
          <a:noFill/>
          <a:ln w="38100">
            <a:solidFill>
              <a:schemeClr val="bg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fld id="{B056E044-0025-4287-BA47-5DF12ECCF7CF}" type="slidenum">
              <a:rPr lang="en-US">
                <a:solidFill>
                  <a:srgbClr val="000000"/>
                </a:solidFill>
              </a:rPr>
              <a:pPr/>
              <a:t>19</a:t>
            </a:fld>
            <a:endParaRPr lang="en-US">
              <a:solidFill>
                <a:srgbClr val="000000"/>
              </a:solidFill>
            </a:endParaRPr>
          </a:p>
        </p:txBody>
      </p:sp>
      <p:sp>
        <p:nvSpPr>
          <p:cNvPr id="67587" name="Oval 3"/>
          <p:cNvSpPr>
            <a:spLocks noChangeArrowheads="1"/>
          </p:cNvSpPr>
          <p:nvPr/>
        </p:nvSpPr>
        <p:spPr bwMode="auto">
          <a:xfrm>
            <a:off x="381000" y="1662113"/>
            <a:ext cx="2514600" cy="1746250"/>
          </a:xfrm>
          <a:prstGeom prst="ellipse">
            <a:avLst/>
          </a:prstGeom>
          <a:solidFill>
            <a:schemeClr val="bg1"/>
          </a:solidFill>
          <a:ln w="57150" cmpd="thickThin">
            <a:solidFill>
              <a:schemeClr val="tx1"/>
            </a:solidFill>
            <a:round/>
            <a:headEnd/>
            <a:tailEnd/>
          </a:ln>
          <a:effectLst/>
        </p:spPr>
        <p:txBody>
          <a:bodyPr>
            <a:spAutoFit/>
          </a:bodyPr>
          <a:lstStyle/>
          <a:p>
            <a:pPr eaLnBrk="0" fontAlgn="base" hangingPunct="0">
              <a:spcBef>
                <a:spcPct val="0"/>
              </a:spcBef>
              <a:spcAft>
                <a:spcPct val="0"/>
              </a:spcAft>
            </a:pPr>
            <a:endParaRPr lang="en-US" sz="1400" b="1">
              <a:solidFill>
                <a:srgbClr val="000000"/>
              </a:solidFill>
              <a:latin typeface="Arial Black" pitchFamily="34" charset="0"/>
            </a:endParaRPr>
          </a:p>
          <a:p>
            <a:pPr eaLnBrk="0" fontAlgn="base" hangingPunct="0">
              <a:spcBef>
                <a:spcPct val="0"/>
              </a:spcBef>
              <a:spcAft>
                <a:spcPct val="0"/>
              </a:spcAft>
            </a:pPr>
            <a:r>
              <a:rPr lang="en-US" sz="1400" b="1">
                <a:solidFill>
                  <a:srgbClr val="000000"/>
                </a:solidFill>
                <a:latin typeface="Arial Black" pitchFamily="34" charset="0"/>
              </a:rPr>
              <a:t>A computerized ECOSYSTEMS</a:t>
            </a:r>
            <a:r>
              <a:rPr lang="en-US" sz="1600" b="1">
                <a:solidFill>
                  <a:srgbClr val="000000"/>
                </a:solidFill>
                <a:latin typeface="Arial Black" pitchFamily="34" charset="0"/>
              </a:rPr>
              <a:t> data base</a:t>
            </a:r>
          </a:p>
          <a:p>
            <a:pPr eaLnBrk="0" fontAlgn="base" hangingPunct="0">
              <a:spcBef>
                <a:spcPct val="0"/>
              </a:spcBef>
              <a:spcAft>
                <a:spcPct val="0"/>
              </a:spcAft>
            </a:pPr>
            <a:endParaRPr lang="en-US" sz="1400" b="1">
              <a:solidFill>
                <a:srgbClr val="000000"/>
              </a:solidFill>
              <a:latin typeface="Arial Black" pitchFamily="34" charset="0"/>
            </a:endParaRPr>
          </a:p>
        </p:txBody>
      </p:sp>
      <p:sp>
        <p:nvSpPr>
          <p:cNvPr id="67588" name="Rectangle 4"/>
          <p:cNvSpPr>
            <a:spLocks noGrp="1" noChangeArrowheads="1"/>
          </p:cNvSpPr>
          <p:nvPr>
            <p:ph type="title"/>
          </p:nvPr>
        </p:nvSpPr>
        <p:spPr>
          <a:xfrm>
            <a:off x="685800" y="609600"/>
            <a:ext cx="7772400" cy="838200"/>
          </a:xfrm>
          <a:noFill/>
          <a:ln w="57150" cmpd="thinThick">
            <a:solidFill>
              <a:schemeClr val="tx1"/>
            </a:solidFill>
          </a:ln>
        </p:spPr>
        <p:txBody>
          <a:bodyPr/>
          <a:lstStyle/>
          <a:p>
            <a:pPr>
              <a:lnSpc>
                <a:spcPct val="90000"/>
              </a:lnSpc>
            </a:pPr>
            <a:r>
              <a:rPr lang="en-US" sz="2000">
                <a:latin typeface="Arial Black" pitchFamily="34" charset="0"/>
              </a:rPr>
              <a:t>NATURAL ECOSYSTEMS AND RESOURCES INFORMATION SYSTEMS </a:t>
            </a:r>
          </a:p>
        </p:txBody>
      </p:sp>
      <p:sp>
        <p:nvSpPr>
          <p:cNvPr id="67589" name="Oval 5"/>
          <p:cNvSpPr>
            <a:spLocks noChangeArrowheads="1"/>
          </p:cNvSpPr>
          <p:nvPr/>
        </p:nvSpPr>
        <p:spPr bwMode="auto">
          <a:xfrm>
            <a:off x="3048000" y="2209800"/>
            <a:ext cx="2622550" cy="2225675"/>
          </a:xfrm>
          <a:prstGeom prst="ellipse">
            <a:avLst/>
          </a:prstGeom>
          <a:noFill/>
          <a:ln w="57150" cmpd="thickThin">
            <a:solidFill>
              <a:schemeClr val="tx1"/>
            </a:solidFill>
            <a:round/>
            <a:headEnd/>
            <a:tailEnd/>
          </a:ln>
          <a:effectLst/>
        </p:spPr>
        <p:txBody>
          <a:bodyPr>
            <a:spAutoFit/>
          </a:bodyPr>
          <a:lstStyle/>
          <a:p>
            <a:pPr algn="ctr" eaLnBrk="0" fontAlgn="base" hangingPunct="0">
              <a:spcBef>
                <a:spcPct val="0"/>
              </a:spcBef>
              <a:spcAft>
                <a:spcPct val="0"/>
              </a:spcAft>
            </a:pPr>
            <a:endParaRPr lang="en-US" sz="1600" b="1">
              <a:solidFill>
                <a:srgbClr val="000000"/>
              </a:solidFill>
              <a:latin typeface="Arial Black" pitchFamily="34" charset="0"/>
            </a:endParaRPr>
          </a:p>
          <a:p>
            <a:pPr algn="ctr" eaLnBrk="0" fontAlgn="base" hangingPunct="0">
              <a:spcBef>
                <a:spcPct val="0"/>
              </a:spcBef>
              <a:spcAft>
                <a:spcPct val="0"/>
              </a:spcAft>
            </a:pPr>
            <a:r>
              <a:rPr lang="en-US" sz="1600" b="1">
                <a:solidFill>
                  <a:srgbClr val="000000"/>
                </a:solidFill>
                <a:latin typeface="Arial Black" pitchFamily="34" charset="0"/>
              </a:rPr>
              <a:t>A decision analysis system</a:t>
            </a:r>
          </a:p>
          <a:p>
            <a:pPr algn="ctr" eaLnBrk="0" fontAlgn="base" hangingPunct="0">
              <a:spcBef>
                <a:spcPct val="0"/>
              </a:spcBef>
              <a:spcAft>
                <a:spcPct val="0"/>
              </a:spcAft>
            </a:pPr>
            <a:endParaRPr lang="en-US" sz="1600" b="1">
              <a:solidFill>
                <a:srgbClr val="000000"/>
              </a:solidFill>
              <a:latin typeface="Arial Black" pitchFamily="34" charset="0"/>
            </a:endParaRPr>
          </a:p>
          <a:p>
            <a:pPr algn="ctr" eaLnBrk="0" fontAlgn="base" hangingPunct="0">
              <a:spcBef>
                <a:spcPct val="0"/>
              </a:spcBef>
              <a:spcAft>
                <a:spcPct val="0"/>
              </a:spcAft>
            </a:pPr>
            <a:endParaRPr lang="en-US" sz="1600" b="1">
              <a:solidFill>
                <a:srgbClr val="000000"/>
              </a:solidFill>
              <a:latin typeface="Arial Black" pitchFamily="34" charset="0"/>
            </a:endParaRPr>
          </a:p>
        </p:txBody>
      </p:sp>
      <p:sp>
        <p:nvSpPr>
          <p:cNvPr id="67590" name="Oval 6"/>
          <p:cNvSpPr>
            <a:spLocks noChangeArrowheads="1"/>
          </p:cNvSpPr>
          <p:nvPr/>
        </p:nvSpPr>
        <p:spPr bwMode="auto">
          <a:xfrm>
            <a:off x="5943600" y="1828800"/>
            <a:ext cx="2819400" cy="1879600"/>
          </a:xfrm>
          <a:prstGeom prst="ellipse">
            <a:avLst/>
          </a:prstGeom>
          <a:solidFill>
            <a:schemeClr val="bg1"/>
          </a:solidFill>
          <a:ln w="57150" cmpd="thickThin">
            <a:solidFill>
              <a:schemeClr val="tx1"/>
            </a:solidFill>
            <a:round/>
            <a:headEnd/>
            <a:tailEnd/>
          </a:ln>
          <a:effectLst/>
        </p:spPr>
        <p:txBody>
          <a:bodyPr>
            <a:spAutoFit/>
          </a:bodyPr>
          <a:lstStyle/>
          <a:p>
            <a:pPr algn="ctr" eaLnBrk="0" fontAlgn="base" hangingPunct="0">
              <a:spcBef>
                <a:spcPct val="0"/>
              </a:spcBef>
              <a:spcAft>
                <a:spcPct val="0"/>
              </a:spcAft>
            </a:pPr>
            <a:endParaRPr lang="en-US" sz="1600" b="1">
              <a:solidFill>
                <a:srgbClr val="000000"/>
              </a:solidFill>
              <a:latin typeface="Arial Black" pitchFamily="34" charset="0"/>
            </a:endParaRPr>
          </a:p>
          <a:p>
            <a:pPr algn="ctr" eaLnBrk="0" fontAlgn="base" hangingPunct="0">
              <a:spcBef>
                <a:spcPct val="0"/>
              </a:spcBef>
              <a:spcAft>
                <a:spcPct val="0"/>
              </a:spcAft>
            </a:pPr>
            <a:r>
              <a:rPr lang="en-US" sz="1600" b="1">
                <a:solidFill>
                  <a:srgbClr val="000000"/>
                </a:solidFill>
                <a:latin typeface="Arial Black" pitchFamily="34" charset="0"/>
              </a:rPr>
              <a:t>An  information processing system</a:t>
            </a:r>
          </a:p>
          <a:p>
            <a:pPr algn="ctr" eaLnBrk="0" fontAlgn="base" hangingPunct="0">
              <a:spcBef>
                <a:spcPct val="0"/>
              </a:spcBef>
              <a:spcAft>
                <a:spcPct val="0"/>
              </a:spcAft>
            </a:pPr>
            <a:endParaRPr lang="en-US" sz="1600" b="1">
              <a:solidFill>
                <a:srgbClr val="000000"/>
              </a:solidFill>
              <a:latin typeface="Arial Black" pitchFamily="34" charset="0"/>
            </a:endParaRPr>
          </a:p>
        </p:txBody>
      </p:sp>
      <p:sp>
        <p:nvSpPr>
          <p:cNvPr id="67591" name="Oval 7"/>
          <p:cNvSpPr>
            <a:spLocks noChangeArrowheads="1"/>
          </p:cNvSpPr>
          <p:nvPr/>
        </p:nvSpPr>
        <p:spPr bwMode="auto">
          <a:xfrm>
            <a:off x="2971800" y="4800600"/>
            <a:ext cx="2851150" cy="1704975"/>
          </a:xfrm>
          <a:prstGeom prst="ellipse">
            <a:avLst/>
          </a:prstGeom>
          <a:solidFill>
            <a:schemeClr val="bg1"/>
          </a:solidFill>
          <a:ln w="57150" cmpd="thickThin">
            <a:solidFill>
              <a:schemeClr val="tx1"/>
            </a:solidFill>
            <a:round/>
            <a:headEnd/>
            <a:tailEnd/>
          </a:ln>
          <a:effectLst/>
        </p:spPr>
        <p:txBody>
          <a:bodyPr>
            <a:spAutoFit/>
          </a:bodyPr>
          <a:lstStyle/>
          <a:p>
            <a:pPr eaLnBrk="0" fontAlgn="base" hangingPunct="0">
              <a:spcBef>
                <a:spcPct val="0"/>
              </a:spcBef>
              <a:spcAft>
                <a:spcPct val="0"/>
              </a:spcAft>
            </a:pPr>
            <a:endParaRPr lang="en-US" b="1">
              <a:solidFill>
                <a:srgbClr val="000000"/>
              </a:solidFill>
              <a:latin typeface="Arial Black" pitchFamily="34" charset="0"/>
            </a:endParaRPr>
          </a:p>
          <a:p>
            <a:pPr algn="ctr" eaLnBrk="0" fontAlgn="base" hangingPunct="0">
              <a:spcBef>
                <a:spcPct val="0"/>
              </a:spcBef>
              <a:spcAft>
                <a:spcPct val="0"/>
              </a:spcAft>
            </a:pPr>
            <a:r>
              <a:rPr lang="en-US" b="1">
                <a:solidFill>
                  <a:srgbClr val="000000"/>
                </a:solidFill>
                <a:latin typeface="Arial Black" pitchFamily="34" charset="0"/>
              </a:rPr>
              <a:t>A decision maker.</a:t>
            </a:r>
          </a:p>
          <a:p>
            <a:pPr eaLnBrk="0" fontAlgn="base" hangingPunct="0">
              <a:spcBef>
                <a:spcPct val="0"/>
              </a:spcBef>
              <a:spcAft>
                <a:spcPct val="0"/>
              </a:spcAft>
            </a:pPr>
            <a:endParaRPr lang="en-US" b="1">
              <a:solidFill>
                <a:srgbClr val="000000"/>
              </a:solidFill>
              <a:latin typeface="Arial Black" pitchFamily="34" charset="0"/>
            </a:endParaRPr>
          </a:p>
        </p:txBody>
      </p:sp>
      <p:sp>
        <p:nvSpPr>
          <p:cNvPr id="67592" name="Line 8"/>
          <p:cNvSpPr>
            <a:spLocks noChangeShapeType="1"/>
          </p:cNvSpPr>
          <p:nvPr/>
        </p:nvSpPr>
        <p:spPr bwMode="auto">
          <a:xfrm>
            <a:off x="2819400" y="2590800"/>
            <a:ext cx="381000" cy="228600"/>
          </a:xfrm>
          <a:prstGeom prst="line">
            <a:avLst/>
          </a:prstGeom>
          <a:noFill/>
          <a:ln w="76200">
            <a:solidFill>
              <a:schemeClr val="tx2"/>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67593" name="Line 9"/>
          <p:cNvSpPr>
            <a:spLocks noChangeShapeType="1"/>
          </p:cNvSpPr>
          <p:nvPr/>
        </p:nvSpPr>
        <p:spPr bwMode="auto">
          <a:xfrm flipH="1">
            <a:off x="5638800" y="2895600"/>
            <a:ext cx="457200" cy="228600"/>
          </a:xfrm>
          <a:prstGeom prst="line">
            <a:avLst/>
          </a:prstGeom>
          <a:noFill/>
          <a:ln w="76200">
            <a:solidFill>
              <a:schemeClr val="tx2"/>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67594" name="Line 10"/>
          <p:cNvSpPr>
            <a:spLocks noChangeShapeType="1"/>
          </p:cNvSpPr>
          <p:nvPr/>
        </p:nvSpPr>
        <p:spPr bwMode="auto">
          <a:xfrm flipV="1">
            <a:off x="4343400" y="4343400"/>
            <a:ext cx="0" cy="533400"/>
          </a:xfrm>
          <a:prstGeom prst="line">
            <a:avLst/>
          </a:prstGeom>
          <a:noFill/>
          <a:ln w="76200">
            <a:solidFill>
              <a:schemeClr val="tx2"/>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248E2C05-92EC-4A89-8B31-EA55A4A3D917}" type="slidenum">
              <a:rPr lang="en-US">
                <a:solidFill>
                  <a:srgbClr val="000000"/>
                </a:solidFill>
              </a:rPr>
              <a:pPr/>
              <a:t>2</a:t>
            </a:fld>
            <a:endParaRPr lang="en-US">
              <a:solidFill>
                <a:srgbClr val="000000"/>
              </a:solidFill>
            </a:endParaRPr>
          </a:p>
        </p:txBody>
      </p:sp>
      <p:sp>
        <p:nvSpPr>
          <p:cNvPr id="60418" name="Text Box 2"/>
          <p:cNvSpPr txBox="1">
            <a:spLocks noChangeArrowheads="1"/>
          </p:cNvSpPr>
          <p:nvPr/>
        </p:nvSpPr>
        <p:spPr bwMode="auto">
          <a:xfrm>
            <a:off x="1066800" y="304800"/>
            <a:ext cx="6858000" cy="476250"/>
          </a:xfrm>
          <a:prstGeom prst="rect">
            <a:avLst/>
          </a:prstGeom>
          <a:noFill/>
          <a:ln w="19050">
            <a:solidFill>
              <a:schemeClr val="bg1"/>
            </a:solidFill>
            <a:miter lim="800000"/>
            <a:headEnd/>
            <a:tailEnd/>
          </a:ln>
          <a:effectLst/>
        </p:spPr>
        <p:txBody>
          <a:bodyPr>
            <a:spAutoFit/>
          </a:bodyPr>
          <a:lstStyle/>
          <a:p>
            <a:pPr algn="ctr" eaLnBrk="0" fontAlgn="base" hangingPunct="0">
              <a:spcBef>
                <a:spcPct val="50000"/>
              </a:spcBef>
              <a:spcAft>
                <a:spcPct val="0"/>
              </a:spcAft>
            </a:pPr>
            <a:r>
              <a:rPr lang="en-US" sz="2400" b="1">
                <a:solidFill>
                  <a:srgbClr val="FFFFFF"/>
                </a:solidFill>
              </a:rPr>
              <a:t>PEMBANGUNAN BERKELANJUTAN</a:t>
            </a:r>
            <a:endParaRPr lang="en-US" sz="2400">
              <a:solidFill>
                <a:srgbClr val="FFFFFF"/>
              </a:solidFill>
            </a:endParaRPr>
          </a:p>
        </p:txBody>
      </p:sp>
      <p:sp>
        <p:nvSpPr>
          <p:cNvPr id="60419" name="Text Box 3"/>
          <p:cNvSpPr txBox="1">
            <a:spLocks noChangeArrowheads="1"/>
          </p:cNvSpPr>
          <p:nvPr/>
        </p:nvSpPr>
        <p:spPr bwMode="auto">
          <a:xfrm>
            <a:off x="457200" y="1295400"/>
            <a:ext cx="8305800" cy="4348163"/>
          </a:xfrm>
          <a:prstGeom prst="rect">
            <a:avLst/>
          </a:prstGeom>
          <a:noFill/>
          <a:ln w="57150" cmpd="thinThick">
            <a:solidFill>
              <a:schemeClr val="bg1"/>
            </a:solidFill>
            <a:miter lim="800000"/>
            <a:headEnd/>
            <a:tailEnd/>
          </a:ln>
          <a:effectLst/>
        </p:spPr>
        <p:txBody>
          <a:bodyPr>
            <a:spAutoFit/>
          </a:bodyPr>
          <a:lstStyle/>
          <a:p>
            <a:pPr algn="ctr" eaLnBrk="0" fontAlgn="base" hangingPunct="0">
              <a:spcBef>
                <a:spcPct val="50000"/>
              </a:spcBef>
              <a:spcAft>
                <a:spcPct val="0"/>
              </a:spcAft>
            </a:pPr>
            <a:r>
              <a:rPr lang="en-US" sz="2400" b="1">
                <a:solidFill>
                  <a:srgbClr val="FFFFFF"/>
                </a:solidFill>
              </a:rPr>
              <a:t>SEKARANG MEMBANGUN = BESOK MEMBANGUN</a:t>
            </a:r>
          </a:p>
          <a:p>
            <a:pPr algn="ctr" eaLnBrk="0" fontAlgn="base" hangingPunct="0">
              <a:spcBef>
                <a:spcPct val="50000"/>
              </a:spcBef>
              <a:spcAft>
                <a:spcPct val="0"/>
              </a:spcAft>
            </a:pPr>
            <a:r>
              <a:rPr lang="en-US" sz="2400" b="1">
                <a:solidFill>
                  <a:srgbClr val="FFFFFF"/>
                </a:solidFill>
              </a:rPr>
              <a:t>BESOK MEMBANGUN = LUSA MEMBANGUN</a:t>
            </a:r>
          </a:p>
          <a:p>
            <a:pPr algn="ctr" eaLnBrk="0" fontAlgn="base" hangingPunct="0">
              <a:spcBef>
                <a:spcPct val="50000"/>
              </a:spcBef>
              <a:spcAft>
                <a:spcPct val="0"/>
              </a:spcAft>
            </a:pPr>
            <a:endParaRPr lang="en-US" sz="2400" b="1">
              <a:solidFill>
                <a:srgbClr val="FFFFFF"/>
              </a:solidFill>
            </a:endParaRPr>
          </a:p>
          <a:p>
            <a:pPr algn="ctr" eaLnBrk="0" fontAlgn="base" hangingPunct="0">
              <a:spcBef>
                <a:spcPct val="50000"/>
              </a:spcBef>
              <a:spcAft>
                <a:spcPct val="0"/>
              </a:spcAft>
            </a:pPr>
            <a:r>
              <a:rPr lang="en-US" sz="2400" b="1">
                <a:solidFill>
                  <a:srgbClr val="FFFFFF"/>
                </a:solidFill>
              </a:rPr>
              <a:t>LUSA MEMBANGUN = TERUS BANGUN</a:t>
            </a:r>
          </a:p>
          <a:p>
            <a:pPr algn="ctr" eaLnBrk="0" fontAlgn="base" hangingPunct="0">
              <a:spcBef>
                <a:spcPct val="50000"/>
              </a:spcBef>
              <a:spcAft>
                <a:spcPct val="0"/>
              </a:spcAft>
            </a:pPr>
            <a:endParaRPr lang="en-US" sz="2400" b="1">
              <a:solidFill>
                <a:srgbClr val="FFFFFF"/>
              </a:solidFill>
            </a:endParaRPr>
          </a:p>
          <a:p>
            <a:pPr algn="ctr" eaLnBrk="0" fontAlgn="base" hangingPunct="0">
              <a:spcBef>
                <a:spcPct val="50000"/>
              </a:spcBef>
              <a:spcAft>
                <a:spcPct val="0"/>
              </a:spcAft>
            </a:pPr>
            <a:r>
              <a:rPr lang="en-US" sz="2400" b="1">
                <a:solidFill>
                  <a:srgbClr val="FFFFFF"/>
                </a:solidFill>
              </a:rPr>
              <a:t>SEKARANG MEMBANGUN = </a:t>
            </a:r>
          </a:p>
          <a:p>
            <a:pPr algn="ctr" eaLnBrk="0" fontAlgn="base" hangingPunct="0">
              <a:spcBef>
                <a:spcPct val="50000"/>
              </a:spcBef>
              <a:spcAft>
                <a:spcPct val="0"/>
              </a:spcAft>
            </a:pPr>
            <a:r>
              <a:rPr lang="en-US" sz="2400" b="1">
                <a:solidFill>
                  <a:srgbClr val="FFFFFF"/>
                </a:solidFill>
              </a:rPr>
              <a:t>                            ANAK-CUCU JUGA BANGUN</a:t>
            </a:r>
            <a:endParaRPr lang="en-US" sz="2400">
              <a:solidFill>
                <a:srgbClr val="FFFFFF"/>
              </a:solidFill>
            </a:endParaRPr>
          </a:p>
          <a:p>
            <a:pPr algn="ctr" eaLnBrk="0" fontAlgn="base" hangingPunct="0">
              <a:spcBef>
                <a:spcPct val="50000"/>
              </a:spcBef>
              <a:spcAft>
                <a:spcPct val="0"/>
              </a:spcAft>
            </a:pPr>
            <a:endParaRPr lang="en-US" sz="240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4819F9BA-FD57-4196-8914-FFEEB80FB02B}" type="slidenum">
              <a:rPr lang="en-US">
                <a:solidFill>
                  <a:srgbClr val="000000"/>
                </a:solidFill>
              </a:rPr>
              <a:pPr/>
              <a:t>20</a:t>
            </a:fld>
            <a:endParaRPr lang="en-US">
              <a:solidFill>
                <a:srgbClr val="000000"/>
              </a:solidFill>
            </a:endParaRPr>
          </a:p>
        </p:txBody>
      </p:sp>
      <p:sp>
        <p:nvSpPr>
          <p:cNvPr id="74754" name="Rectangle 2"/>
          <p:cNvSpPr>
            <a:spLocks noGrp="1" noChangeArrowheads="1"/>
          </p:cNvSpPr>
          <p:nvPr>
            <p:ph type="title"/>
          </p:nvPr>
        </p:nvSpPr>
        <p:spPr>
          <a:xfrm>
            <a:off x="685800" y="609600"/>
            <a:ext cx="7772400" cy="990600"/>
          </a:xfrm>
          <a:solidFill>
            <a:schemeClr val="bg1"/>
          </a:solidFill>
          <a:ln w="57150" cmpd="thickThin">
            <a:solidFill>
              <a:schemeClr val="tx1"/>
            </a:solidFill>
          </a:ln>
        </p:spPr>
        <p:txBody>
          <a:bodyPr/>
          <a:lstStyle/>
          <a:p>
            <a:r>
              <a:rPr lang="en-US" sz="2400">
                <a:latin typeface="Arial Black" pitchFamily="34" charset="0"/>
              </a:rPr>
              <a:t>COMPUTER MAPPING SYSTEMS:</a:t>
            </a:r>
            <a:br>
              <a:rPr lang="en-US" sz="2400">
                <a:latin typeface="Arial Black" pitchFamily="34" charset="0"/>
              </a:rPr>
            </a:br>
            <a:r>
              <a:rPr lang="en-US" sz="2400" i="1">
                <a:latin typeface="Arial Black" pitchFamily="34" charset="0"/>
              </a:rPr>
              <a:t>Geographic Information System</a:t>
            </a:r>
            <a:endParaRPr lang="en-US" sz="2400">
              <a:latin typeface="Arial Black" pitchFamily="34" charset="0"/>
            </a:endParaRPr>
          </a:p>
        </p:txBody>
      </p:sp>
      <p:sp>
        <p:nvSpPr>
          <p:cNvPr id="74755" name="AutoShape 3"/>
          <p:cNvSpPr>
            <a:spLocks noChangeArrowheads="1"/>
          </p:cNvSpPr>
          <p:nvPr/>
        </p:nvSpPr>
        <p:spPr bwMode="auto">
          <a:xfrm>
            <a:off x="304800" y="1828800"/>
            <a:ext cx="3200400" cy="1905000"/>
          </a:xfrm>
          <a:prstGeom prst="star32">
            <a:avLst>
              <a:gd name="adj" fmla="val 41667"/>
            </a:avLst>
          </a:prstGeom>
          <a:solidFill>
            <a:schemeClr val="bg1"/>
          </a:solidFill>
          <a:ln w="38100" cmpd="dbl">
            <a:solidFill>
              <a:schemeClr val="tx2"/>
            </a:solidFill>
            <a:miter lim="800000"/>
            <a:headEnd/>
            <a:tailEnd/>
          </a:ln>
          <a:effectLst/>
        </p:spPr>
        <p:txBody>
          <a:bodyPr anchor="ctr"/>
          <a:lstStyle/>
          <a:p>
            <a:pPr algn="ctr" eaLnBrk="0" fontAlgn="base" hangingPunct="0">
              <a:spcBef>
                <a:spcPct val="0"/>
              </a:spcBef>
              <a:spcAft>
                <a:spcPct val="0"/>
              </a:spcAft>
            </a:pPr>
            <a:r>
              <a:rPr lang="en-US" sz="2400">
                <a:solidFill>
                  <a:srgbClr val="000000"/>
                </a:solidFill>
                <a:latin typeface="Arial Black" pitchFamily="34" charset="0"/>
              </a:rPr>
              <a:t>Numeric Data</a:t>
            </a:r>
            <a:br>
              <a:rPr lang="en-US" sz="2400">
                <a:solidFill>
                  <a:srgbClr val="000000"/>
                </a:solidFill>
                <a:latin typeface="Arial Black" pitchFamily="34" charset="0"/>
              </a:rPr>
            </a:br>
            <a:r>
              <a:rPr lang="en-US" sz="2400">
                <a:solidFill>
                  <a:srgbClr val="000000"/>
                </a:solidFill>
                <a:latin typeface="Arial Black" pitchFamily="34" charset="0"/>
              </a:rPr>
              <a:t>Recording</a:t>
            </a:r>
          </a:p>
        </p:txBody>
      </p:sp>
      <p:sp>
        <p:nvSpPr>
          <p:cNvPr id="74756" name="AutoShape 4"/>
          <p:cNvSpPr>
            <a:spLocks noChangeArrowheads="1"/>
          </p:cNvSpPr>
          <p:nvPr/>
        </p:nvSpPr>
        <p:spPr bwMode="auto">
          <a:xfrm>
            <a:off x="2286000" y="3962400"/>
            <a:ext cx="4876800" cy="1676400"/>
          </a:xfrm>
          <a:prstGeom prst="star32">
            <a:avLst>
              <a:gd name="adj" fmla="val 41667"/>
            </a:avLst>
          </a:prstGeom>
          <a:gradFill rotWithShape="0">
            <a:gsLst>
              <a:gs pos="0">
                <a:srgbClr val="99FF66">
                  <a:gamma/>
                  <a:tint val="5882"/>
                  <a:invGamma/>
                </a:srgbClr>
              </a:gs>
              <a:gs pos="100000">
                <a:srgbClr val="99FF66"/>
              </a:gs>
            </a:gsLst>
            <a:path path="shape">
              <a:fillToRect l="50000" t="50000" r="50000" b="50000"/>
            </a:path>
          </a:gradFill>
          <a:ln w="28575">
            <a:solidFill>
              <a:schemeClr val="tx2"/>
            </a:solidFill>
            <a:miter lim="800000"/>
            <a:headEnd/>
            <a:tailEnd/>
          </a:ln>
          <a:effectLst/>
        </p:spPr>
        <p:txBody>
          <a:bodyPr anchor="ctr"/>
          <a:lstStyle/>
          <a:p>
            <a:pPr algn="ctr" eaLnBrk="0" fontAlgn="base" hangingPunct="0">
              <a:spcBef>
                <a:spcPct val="0"/>
              </a:spcBef>
              <a:spcAft>
                <a:spcPct val="0"/>
              </a:spcAft>
            </a:pPr>
            <a:r>
              <a:rPr lang="en-US" sz="2400">
                <a:solidFill>
                  <a:srgbClr val="000000"/>
                </a:solidFill>
                <a:latin typeface="Arial Black" pitchFamily="34" charset="0"/>
              </a:rPr>
              <a:t>Data Analysis &amp; Display</a:t>
            </a:r>
          </a:p>
        </p:txBody>
      </p:sp>
      <p:sp>
        <p:nvSpPr>
          <p:cNvPr id="74757" name="AutoShape 5"/>
          <p:cNvSpPr>
            <a:spLocks noChangeArrowheads="1"/>
          </p:cNvSpPr>
          <p:nvPr/>
        </p:nvSpPr>
        <p:spPr bwMode="auto">
          <a:xfrm>
            <a:off x="2971800" y="2133600"/>
            <a:ext cx="3352800" cy="1905000"/>
          </a:xfrm>
          <a:prstGeom prst="star32">
            <a:avLst>
              <a:gd name="adj" fmla="val 41667"/>
            </a:avLst>
          </a:prstGeom>
          <a:solidFill>
            <a:srgbClr val="FFCCFF"/>
          </a:solidFill>
          <a:ln w="28575">
            <a:solidFill>
              <a:schemeClr val="tx2"/>
            </a:solidFill>
            <a:miter lim="800000"/>
            <a:headEnd/>
            <a:tailEnd/>
          </a:ln>
          <a:effectLst/>
        </p:spPr>
        <p:txBody>
          <a:bodyPr anchor="ctr"/>
          <a:lstStyle/>
          <a:p>
            <a:pPr algn="ctr" eaLnBrk="0" fontAlgn="base" hangingPunct="0">
              <a:spcBef>
                <a:spcPct val="0"/>
              </a:spcBef>
              <a:spcAft>
                <a:spcPct val="0"/>
              </a:spcAft>
            </a:pPr>
            <a:r>
              <a:rPr lang="en-US" sz="2400">
                <a:solidFill>
                  <a:srgbClr val="000000"/>
                </a:solidFill>
                <a:latin typeface="Arial Black" pitchFamily="34" charset="0"/>
              </a:rPr>
              <a:t>Data Storage &amp; Renewal</a:t>
            </a:r>
          </a:p>
        </p:txBody>
      </p:sp>
      <p:sp>
        <p:nvSpPr>
          <p:cNvPr id="74758" name="AutoShape 6"/>
          <p:cNvSpPr>
            <a:spLocks noChangeArrowheads="1"/>
          </p:cNvSpPr>
          <p:nvPr/>
        </p:nvSpPr>
        <p:spPr bwMode="auto">
          <a:xfrm>
            <a:off x="5791200" y="1828800"/>
            <a:ext cx="3352800" cy="1676400"/>
          </a:xfrm>
          <a:prstGeom prst="star32">
            <a:avLst>
              <a:gd name="adj" fmla="val 41667"/>
            </a:avLst>
          </a:prstGeom>
          <a:gradFill rotWithShape="0">
            <a:gsLst>
              <a:gs pos="0">
                <a:schemeClr val="hlink">
                  <a:gamma/>
                  <a:tint val="9020"/>
                  <a:invGamma/>
                </a:schemeClr>
              </a:gs>
              <a:gs pos="100000">
                <a:schemeClr val="hlink"/>
              </a:gs>
            </a:gsLst>
            <a:path path="shape">
              <a:fillToRect l="50000" t="50000" r="50000" b="50000"/>
            </a:path>
          </a:gradFill>
          <a:ln w="38100" cmpd="dbl">
            <a:solidFill>
              <a:schemeClr val="tx2"/>
            </a:solidFill>
            <a:miter lim="800000"/>
            <a:headEnd/>
            <a:tailEnd/>
          </a:ln>
          <a:effectLst/>
        </p:spPr>
        <p:txBody>
          <a:bodyPr anchor="ctr"/>
          <a:lstStyle/>
          <a:p>
            <a:pPr algn="ctr" eaLnBrk="0" fontAlgn="base" hangingPunct="0">
              <a:spcBef>
                <a:spcPct val="0"/>
              </a:spcBef>
              <a:spcAft>
                <a:spcPct val="0"/>
              </a:spcAft>
            </a:pPr>
            <a:r>
              <a:rPr lang="en-US" sz="2400">
                <a:solidFill>
                  <a:srgbClr val="000000"/>
                </a:solidFill>
                <a:latin typeface="Arial Black" pitchFamily="34" charset="0"/>
              </a:rPr>
              <a:t>Spatial  Data Recording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3300"/>
        </a:solidFill>
        <a:effectLst/>
      </p:bgPr>
    </p:bg>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228600" y="228600"/>
            <a:ext cx="8382000" cy="454025"/>
          </a:xfrm>
          <a:prstGeom prst="rect">
            <a:avLst/>
          </a:prstGeom>
          <a:noFill/>
          <a:ln w="57150" cmpd="thickThin">
            <a:solidFill>
              <a:schemeClr val="bg1"/>
            </a:solidFill>
            <a:miter lim="800000"/>
            <a:headEnd/>
            <a:tailEnd/>
          </a:ln>
          <a:effectLst/>
        </p:spPr>
        <p:txBody>
          <a:bodyPr>
            <a:spAutoFit/>
          </a:bodyPr>
          <a:lstStyle/>
          <a:p>
            <a:pPr algn="ctr" eaLnBrk="0" fontAlgn="base" hangingPunct="0">
              <a:spcBef>
                <a:spcPct val="50000"/>
              </a:spcBef>
              <a:spcAft>
                <a:spcPct val="0"/>
              </a:spcAft>
            </a:pPr>
            <a:r>
              <a:rPr lang="en-US" sz="2000" b="1">
                <a:solidFill>
                  <a:srgbClr val="FFFFFF"/>
                </a:solidFill>
              </a:rPr>
              <a:t>Proses Analisis dalam seleksi strategi pengelolaan EKOSISTEM</a:t>
            </a:r>
          </a:p>
        </p:txBody>
      </p:sp>
      <p:sp>
        <p:nvSpPr>
          <p:cNvPr id="119811" name="Text Box 3"/>
          <p:cNvSpPr txBox="1">
            <a:spLocks noChangeArrowheads="1"/>
          </p:cNvSpPr>
          <p:nvPr/>
        </p:nvSpPr>
        <p:spPr bwMode="auto">
          <a:xfrm>
            <a:off x="228600" y="990600"/>
            <a:ext cx="3124200" cy="660400"/>
          </a:xfrm>
          <a:prstGeom prst="rect">
            <a:avLst/>
          </a:prstGeom>
          <a:solidFill>
            <a:schemeClr val="bg1"/>
          </a:solidFill>
          <a:ln w="19050">
            <a:solidFill>
              <a:schemeClr val="tx1"/>
            </a:solidFill>
            <a:miter lim="800000"/>
            <a:headEnd/>
            <a:tailEnd/>
          </a:ln>
          <a:effectLst/>
        </p:spPr>
        <p:txBody>
          <a:bodyPr>
            <a:spAutoFit/>
          </a:bodyPr>
          <a:lstStyle/>
          <a:p>
            <a:pPr algn="ctr" eaLnBrk="0" fontAlgn="base" hangingPunct="0">
              <a:spcBef>
                <a:spcPct val="0"/>
              </a:spcBef>
              <a:spcAft>
                <a:spcPct val="0"/>
              </a:spcAft>
            </a:pPr>
            <a:r>
              <a:rPr lang="en-US" b="1">
                <a:solidFill>
                  <a:srgbClr val="000000"/>
                </a:solidFill>
              </a:rPr>
              <a:t>Analisis Fungsi lingkungan yang akan di-valuasi</a:t>
            </a:r>
          </a:p>
        </p:txBody>
      </p:sp>
      <p:sp>
        <p:nvSpPr>
          <p:cNvPr id="119812" name="Text Box 4"/>
          <p:cNvSpPr txBox="1">
            <a:spLocks noChangeArrowheads="1"/>
          </p:cNvSpPr>
          <p:nvPr/>
        </p:nvSpPr>
        <p:spPr bwMode="auto">
          <a:xfrm>
            <a:off x="304800" y="1930400"/>
            <a:ext cx="3124200" cy="1333500"/>
          </a:xfrm>
          <a:prstGeom prst="rect">
            <a:avLst/>
          </a:prstGeom>
          <a:solidFill>
            <a:schemeClr val="bg1"/>
          </a:solidFill>
          <a:ln w="19050">
            <a:solidFill>
              <a:schemeClr val="tx1"/>
            </a:solidFill>
            <a:miter lim="800000"/>
            <a:headEnd/>
            <a:tailEnd/>
          </a:ln>
          <a:effectLst/>
        </p:spPr>
        <p:txBody>
          <a:bodyPr>
            <a:spAutoFit/>
          </a:bodyPr>
          <a:lstStyle/>
          <a:p>
            <a:pPr algn="ctr" eaLnBrk="0" fontAlgn="base" hangingPunct="0">
              <a:spcBef>
                <a:spcPct val="0"/>
              </a:spcBef>
              <a:spcAft>
                <a:spcPct val="0"/>
              </a:spcAft>
            </a:pPr>
            <a:r>
              <a:rPr lang="en-US" sz="1600" b="1">
                <a:solidFill>
                  <a:srgbClr val="000000"/>
                </a:solidFill>
              </a:rPr>
              <a:t>Nilai fungsi lingkungan yang telah diidentifikasi</a:t>
            </a:r>
          </a:p>
          <a:p>
            <a:pPr algn="ctr" eaLnBrk="0" fontAlgn="base" hangingPunct="0">
              <a:spcBef>
                <a:spcPct val="0"/>
              </a:spcBef>
              <a:spcAft>
                <a:spcPct val="0"/>
              </a:spcAft>
            </a:pPr>
            <a:endParaRPr lang="en-US" sz="1600" b="1">
              <a:solidFill>
                <a:srgbClr val="000000"/>
              </a:solidFill>
            </a:endParaRPr>
          </a:p>
          <a:p>
            <a:pPr algn="ctr" eaLnBrk="0" fontAlgn="base" hangingPunct="0">
              <a:spcBef>
                <a:spcPct val="0"/>
              </a:spcBef>
              <a:spcAft>
                <a:spcPct val="0"/>
              </a:spcAft>
            </a:pPr>
            <a:r>
              <a:rPr lang="en-US" sz="1600" b="1">
                <a:solidFill>
                  <a:srgbClr val="000000"/>
                </a:solidFill>
              </a:rPr>
              <a:t>Mungkin ada fungsi lingkungan yang tidak dapat di-valuasi</a:t>
            </a:r>
          </a:p>
        </p:txBody>
      </p:sp>
      <p:sp>
        <p:nvSpPr>
          <p:cNvPr id="119813" name="Line 5"/>
          <p:cNvSpPr>
            <a:spLocks noChangeShapeType="1"/>
          </p:cNvSpPr>
          <p:nvPr/>
        </p:nvSpPr>
        <p:spPr bwMode="auto">
          <a:xfrm>
            <a:off x="304800" y="2667000"/>
            <a:ext cx="3124200" cy="0"/>
          </a:xfrm>
          <a:prstGeom prst="line">
            <a:avLst/>
          </a:prstGeom>
          <a:noFill/>
          <a:ln w="9525">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9814" name="Text Box 6"/>
          <p:cNvSpPr txBox="1">
            <a:spLocks noChangeArrowheads="1"/>
          </p:cNvSpPr>
          <p:nvPr/>
        </p:nvSpPr>
        <p:spPr bwMode="auto">
          <a:xfrm>
            <a:off x="304800" y="3657600"/>
            <a:ext cx="3124200" cy="844550"/>
          </a:xfrm>
          <a:prstGeom prst="rect">
            <a:avLst/>
          </a:prstGeom>
          <a:solidFill>
            <a:schemeClr val="bg1"/>
          </a:solidFill>
          <a:ln w="19050">
            <a:solidFill>
              <a:schemeClr val="tx1"/>
            </a:solidFill>
            <a:miter lim="800000"/>
            <a:headEnd/>
            <a:tailEnd/>
          </a:ln>
          <a:effectLst/>
        </p:spPr>
        <p:txBody>
          <a:bodyPr>
            <a:spAutoFit/>
          </a:bodyPr>
          <a:lstStyle/>
          <a:p>
            <a:pPr algn="ctr" eaLnBrk="0" fontAlgn="base" hangingPunct="0">
              <a:spcBef>
                <a:spcPct val="0"/>
              </a:spcBef>
              <a:spcAft>
                <a:spcPct val="0"/>
              </a:spcAft>
            </a:pPr>
            <a:r>
              <a:rPr lang="en-US" sz="1600" b="1">
                <a:solidFill>
                  <a:srgbClr val="000000"/>
                </a:solidFill>
              </a:rPr>
              <a:t>Identifikasi &amp; analisis fungsi lingkungan yang muncul selama proses valuasi</a:t>
            </a:r>
          </a:p>
        </p:txBody>
      </p:sp>
      <p:sp>
        <p:nvSpPr>
          <p:cNvPr id="119815" name="Text Box 7"/>
          <p:cNvSpPr txBox="1">
            <a:spLocks noChangeArrowheads="1"/>
          </p:cNvSpPr>
          <p:nvPr/>
        </p:nvSpPr>
        <p:spPr bwMode="auto">
          <a:xfrm>
            <a:off x="4038600" y="1600200"/>
            <a:ext cx="1981200" cy="1089025"/>
          </a:xfrm>
          <a:prstGeom prst="rect">
            <a:avLst/>
          </a:prstGeom>
          <a:solidFill>
            <a:schemeClr val="bg1"/>
          </a:solidFill>
          <a:ln w="19050">
            <a:solidFill>
              <a:schemeClr val="tx1"/>
            </a:solidFill>
            <a:miter lim="800000"/>
            <a:headEnd/>
            <a:tailEnd/>
          </a:ln>
          <a:effectLst/>
        </p:spPr>
        <p:txBody>
          <a:bodyPr>
            <a:spAutoFit/>
          </a:bodyPr>
          <a:lstStyle/>
          <a:p>
            <a:pPr algn="ctr" eaLnBrk="0" fontAlgn="base" hangingPunct="0">
              <a:spcBef>
                <a:spcPct val="0"/>
              </a:spcBef>
              <a:spcAft>
                <a:spcPct val="0"/>
              </a:spcAft>
            </a:pPr>
            <a:r>
              <a:rPr lang="en-US" sz="1600" b="1">
                <a:solidFill>
                  <a:srgbClr val="000000"/>
                </a:solidFill>
              </a:rPr>
              <a:t>Prinsip optimasi ekonomi untuk memilih strategi pengelolaan</a:t>
            </a:r>
          </a:p>
        </p:txBody>
      </p:sp>
      <p:sp>
        <p:nvSpPr>
          <p:cNvPr id="119816" name="AutoShape 8"/>
          <p:cNvSpPr>
            <a:spLocks noChangeArrowheads="1"/>
          </p:cNvSpPr>
          <p:nvPr/>
        </p:nvSpPr>
        <p:spPr bwMode="auto">
          <a:xfrm>
            <a:off x="3962400" y="3048000"/>
            <a:ext cx="2362200" cy="2301875"/>
          </a:xfrm>
          <a:prstGeom prst="diamond">
            <a:avLst/>
          </a:prstGeom>
          <a:solidFill>
            <a:srgbClr val="FFFF00"/>
          </a:solidFill>
          <a:ln w="19050">
            <a:solidFill>
              <a:schemeClr val="tx1"/>
            </a:solidFill>
            <a:miter lim="800000"/>
            <a:headEnd/>
            <a:tailEnd/>
          </a:ln>
          <a:effectLst/>
        </p:spPr>
        <p:txBody>
          <a:bodyPr>
            <a:spAutoFit/>
          </a:bodyPr>
          <a:lstStyle/>
          <a:p>
            <a:pPr algn="ctr" eaLnBrk="0" fontAlgn="base" hangingPunct="0">
              <a:spcBef>
                <a:spcPct val="0"/>
              </a:spcBef>
              <a:spcAft>
                <a:spcPct val="0"/>
              </a:spcAft>
            </a:pPr>
            <a:r>
              <a:rPr lang="en-US" sz="1200" b="1">
                <a:solidFill>
                  <a:srgbClr val="000000"/>
                </a:solidFill>
              </a:rPr>
              <a:t>Apakah strategi  ekonomi yg optimum memenuhi arahan sosial dan ekologis?</a:t>
            </a:r>
          </a:p>
        </p:txBody>
      </p:sp>
      <p:sp>
        <p:nvSpPr>
          <p:cNvPr id="119817" name="Rectangle 9"/>
          <p:cNvSpPr>
            <a:spLocks noChangeArrowheads="1"/>
          </p:cNvSpPr>
          <p:nvPr/>
        </p:nvSpPr>
        <p:spPr bwMode="auto">
          <a:xfrm>
            <a:off x="3352800" y="5800725"/>
            <a:ext cx="3048000" cy="600075"/>
          </a:xfrm>
          <a:prstGeom prst="rect">
            <a:avLst/>
          </a:prstGeom>
          <a:solidFill>
            <a:schemeClr val="bg1"/>
          </a:solidFill>
          <a:ln w="19050">
            <a:solidFill>
              <a:schemeClr val="tx1"/>
            </a:solidFill>
            <a:miter lim="800000"/>
            <a:headEnd/>
            <a:tailEnd/>
          </a:ln>
          <a:effectLst/>
        </p:spPr>
        <p:txBody>
          <a:bodyPr>
            <a:spAutoFit/>
          </a:bodyPr>
          <a:lstStyle/>
          <a:p>
            <a:pPr algn="ctr" eaLnBrk="0" fontAlgn="base" hangingPunct="0">
              <a:spcBef>
                <a:spcPct val="0"/>
              </a:spcBef>
              <a:spcAft>
                <a:spcPct val="0"/>
              </a:spcAft>
            </a:pPr>
            <a:r>
              <a:rPr lang="en-US" sz="1600" b="1">
                <a:solidFill>
                  <a:srgbClr val="000000"/>
                </a:solidFill>
              </a:rPr>
              <a:t>Implementasi  strategi ekonomi yang optimum</a:t>
            </a:r>
          </a:p>
        </p:txBody>
      </p:sp>
      <p:sp>
        <p:nvSpPr>
          <p:cNvPr id="119818" name="Rectangle 10"/>
          <p:cNvSpPr>
            <a:spLocks noChangeArrowheads="1"/>
          </p:cNvSpPr>
          <p:nvPr/>
        </p:nvSpPr>
        <p:spPr bwMode="auto">
          <a:xfrm>
            <a:off x="6858000" y="3625850"/>
            <a:ext cx="1905000" cy="1174750"/>
          </a:xfrm>
          <a:prstGeom prst="rect">
            <a:avLst/>
          </a:prstGeom>
          <a:solidFill>
            <a:schemeClr val="bg1"/>
          </a:solidFill>
          <a:ln w="19050">
            <a:solidFill>
              <a:schemeClr val="tx1"/>
            </a:solidFill>
            <a:miter lim="800000"/>
            <a:headEnd/>
            <a:tailEnd/>
          </a:ln>
          <a:effectLst/>
        </p:spPr>
        <p:txBody>
          <a:bodyPr>
            <a:spAutoFit/>
          </a:bodyPr>
          <a:lstStyle/>
          <a:p>
            <a:pPr algn="ctr" eaLnBrk="0" fontAlgn="base" hangingPunct="0">
              <a:spcBef>
                <a:spcPct val="0"/>
              </a:spcBef>
              <a:spcAft>
                <a:spcPct val="0"/>
              </a:spcAft>
            </a:pPr>
            <a:r>
              <a:rPr lang="en-US" sz="1400" b="1">
                <a:solidFill>
                  <a:srgbClr val="000000"/>
                </a:solidFill>
              </a:rPr>
              <a:t>Analisis biaya ekonomi untuk memenuhi arahan dan menentukan strategi yang sesuai</a:t>
            </a:r>
          </a:p>
        </p:txBody>
      </p:sp>
      <p:sp>
        <p:nvSpPr>
          <p:cNvPr id="119819" name="Rectangle 11"/>
          <p:cNvSpPr>
            <a:spLocks noChangeArrowheads="1"/>
          </p:cNvSpPr>
          <p:nvPr/>
        </p:nvSpPr>
        <p:spPr bwMode="auto">
          <a:xfrm>
            <a:off x="6629400" y="5791200"/>
            <a:ext cx="2362200" cy="600075"/>
          </a:xfrm>
          <a:prstGeom prst="rect">
            <a:avLst/>
          </a:prstGeom>
          <a:solidFill>
            <a:schemeClr val="bg1"/>
          </a:solidFill>
          <a:ln w="19050">
            <a:solidFill>
              <a:schemeClr val="tx1"/>
            </a:solidFill>
            <a:miter lim="800000"/>
            <a:headEnd/>
            <a:tailEnd/>
          </a:ln>
          <a:effectLst/>
        </p:spPr>
        <p:txBody>
          <a:bodyPr>
            <a:spAutoFit/>
          </a:bodyPr>
          <a:lstStyle/>
          <a:p>
            <a:pPr algn="ctr" eaLnBrk="0" fontAlgn="base" hangingPunct="0">
              <a:spcBef>
                <a:spcPct val="0"/>
              </a:spcBef>
              <a:spcAft>
                <a:spcPct val="0"/>
              </a:spcAft>
            </a:pPr>
            <a:r>
              <a:rPr lang="en-US" sz="1600" b="1">
                <a:solidFill>
                  <a:srgbClr val="000000"/>
                </a:solidFill>
              </a:rPr>
              <a:t>Implementasi  strategi kompromi</a:t>
            </a:r>
          </a:p>
        </p:txBody>
      </p:sp>
      <p:sp>
        <p:nvSpPr>
          <p:cNvPr id="119820" name="AutoShape 12"/>
          <p:cNvSpPr>
            <a:spLocks noChangeArrowheads="1"/>
          </p:cNvSpPr>
          <p:nvPr/>
        </p:nvSpPr>
        <p:spPr bwMode="auto">
          <a:xfrm>
            <a:off x="7772400" y="4800600"/>
            <a:ext cx="304800" cy="1066800"/>
          </a:xfrm>
          <a:prstGeom prst="downArrow">
            <a:avLst>
              <a:gd name="adj1" fmla="val 50000"/>
              <a:gd name="adj2" fmla="val 87500"/>
            </a:avLst>
          </a:prstGeom>
          <a:solidFill>
            <a:schemeClr val="tx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9821" name="AutoShape 13"/>
          <p:cNvSpPr>
            <a:spLocks noChangeArrowheads="1"/>
          </p:cNvSpPr>
          <p:nvPr/>
        </p:nvSpPr>
        <p:spPr bwMode="auto">
          <a:xfrm>
            <a:off x="4953000" y="5334000"/>
            <a:ext cx="304800" cy="533400"/>
          </a:xfrm>
          <a:prstGeom prst="downArrow">
            <a:avLst>
              <a:gd name="adj1" fmla="val 50000"/>
              <a:gd name="adj2" fmla="val 43750"/>
            </a:avLst>
          </a:prstGeom>
          <a:solidFill>
            <a:schemeClr val="tx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9822" name="Text Box 14"/>
          <p:cNvSpPr txBox="1">
            <a:spLocks noChangeArrowheads="1"/>
          </p:cNvSpPr>
          <p:nvPr/>
        </p:nvSpPr>
        <p:spPr bwMode="auto">
          <a:xfrm>
            <a:off x="5410200" y="5334000"/>
            <a:ext cx="457200" cy="376238"/>
          </a:xfrm>
          <a:prstGeom prst="rect">
            <a:avLst/>
          </a:prstGeom>
          <a:solidFill>
            <a:srgbClr val="FFFF00"/>
          </a:solidFill>
          <a:ln w="9525">
            <a:solidFill>
              <a:schemeClr val="tx1"/>
            </a:solidFill>
            <a:miter lim="800000"/>
            <a:headEnd/>
            <a:tailEnd/>
          </a:ln>
          <a:effectLst/>
        </p:spPr>
        <p:txBody>
          <a:bodyPr>
            <a:spAutoFit/>
          </a:bodyPr>
          <a:lstStyle/>
          <a:p>
            <a:pPr eaLnBrk="0" fontAlgn="base" hangingPunct="0">
              <a:spcBef>
                <a:spcPct val="50000"/>
              </a:spcBef>
              <a:spcAft>
                <a:spcPct val="0"/>
              </a:spcAft>
            </a:pPr>
            <a:r>
              <a:rPr lang="en-US" b="1" i="1">
                <a:solidFill>
                  <a:srgbClr val="000000"/>
                </a:solidFill>
              </a:rPr>
              <a:t>ya</a:t>
            </a:r>
          </a:p>
        </p:txBody>
      </p:sp>
      <p:sp>
        <p:nvSpPr>
          <p:cNvPr id="119823" name="Text Box 15"/>
          <p:cNvSpPr txBox="1">
            <a:spLocks noChangeArrowheads="1"/>
          </p:cNvSpPr>
          <p:nvPr/>
        </p:nvSpPr>
        <p:spPr bwMode="auto">
          <a:xfrm>
            <a:off x="6172200" y="3733800"/>
            <a:ext cx="609600" cy="376238"/>
          </a:xfrm>
          <a:prstGeom prst="rect">
            <a:avLst/>
          </a:prstGeom>
          <a:solidFill>
            <a:srgbClr val="FFFF00"/>
          </a:solidFill>
          <a:ln w="9525">
            <a:solidFill>
              <a:schemeClr val="tx1"/>
            </a:solidFill>
            <a:miter lim="800000"/>
            <a:headEnd/>
            <a:tailEnd/>
          </a:ln>
          <a:effectLst/>
        </p:spPr>
        <p:txBody>
          <a:bodyPr>
            <a:spAutoFit/>
          </a:bodyPr>
          <a:lstStyle/>
          <a:p>
            <a:pPr eaLnBrk="0" fontAlgn="base" hangingPunct="0">
              <a:spcBef>
                <a:spcPct val="50000"/>
              </a:spcBef>
              <a:spcAft>
                <a:spcPct val="0"/>
              </a:spcAft>
            </a:pPr>
            <a:r>
              <a:rPr lang="en-US" b="1" i="1">
                <a:solidFill>
                  <a:srgbClr val="000000"/>
                </a:solidFill>
              </a:rPr>
              <a:t>tdk</a:t>
            </a:r>
          </a:p>
        </p:txBody>
      </p:sp>
      <p:sp>
        <p:nvSpPr>
          <p:cNvPr id="119824" name="Line 16"/>
          <p:cNvSpPr>
            <a:spLocks noChangeShapeType="1"/>
          </p:cNvSpPr>
          <p:nvPr/>
        </p:nvSpPr>
        <p:spPr bwMode="auto">
          <a:xfrm>
            <a:off x="6324600" y="4191000"/>
            <a:ext cx="533400" cy="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9825" name="AutoShape 17"/>
          <p:cNvSpPr>
            <a:spLocks noChangeArrowheads="1"/>
          </p:cNvSpPr>
          <p:nvPr/>
        </p:nvSpPr>
        <p:spPr bwMode="auto">
          <a:xfrm>
            <a:off x="5029200" y="2667000"/>
            <a:ext cx="304800" cy="533400"/>
          </a:xfrm>
          <a:prstGeom prst="downArrow">
            <a:avLst>
              <a:gd name="adj1" fmla="val 50000"/>
              <a:gd name="adj2" fmla="val 43750"/>
            </a:avLst>
          </a:prstGeom>
          <a:solidFill>
            <a:schemeClr val="tx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9826" name="AutoShape 18"/>
          <p:cNvSpPr>
            <a:spLocks noChangeArrowheads="1"/>
          </p:cNvSpPr>
          <p:nvPr/>
        </p:nvSpPr>
        <p:spPr bwMode="auto">
          <a:xfrm>
            <a:off x="1447800" y="1676400"/>
            <a:ext cx="304800" cy="304800"/>
          </a:xfrm>
          <a:prstGeom prst="downArrow">
            <a:avLst>
              <a:gd name="adj1" fmla="val 50000"/>
              <a:gd name="adj2" fmla="val 25000"/>
            </a:avLst>
          </a:prstGeom>
          <a:solidFill>
            <a:schemeClr val="tx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9827" name="AutoShape 19"/>
          <p:cNvSpPr>
            <a:spLocks noChangeArrowheads="1"/>
          </p:cNvSpPr>
          <p:nvPr/>
        </p:nvSpPr>
        <p:spPr bwMode="auto">
          <a:xfrm>
            <a:off x="1447800" y="3276600"/>
            <a:ext cx="304800" cy="381000"/>
          </a:xfrm>
          <a:prstGeom prst="downArrow">
            <a:avLst>
              <a:gd name="adj1" fmla="val 50000"/>
              <a:gd name="adj2" fmla="val 31250"/>
            </a:avLst>
          </a:prstGeom>
          <a:solidFill>
            <a:schemeClr val="tx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9828" name="Line 20"/>
          <p:cNvSpPr>
            <a:spLocks noChangeShapeType="1"/>
          </p:cNvSpPr>
          <p:nvPr/>
        </p:nvSpPr>
        <p:spPr bwMode="auto">
          <a:xfrm>
            <a:off x="3657600" y="2133600"/>
            <a:ext cx="0" cy="1905000"/>
          </a:xfrm>
          <a:prstGeom prst="line">
            <a:avLst/>
          </a:prstGeom>
          <a:noFill/>
          <a:ln w="38100">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9829" name="Line 21"/>
          <p:cNvSpPr>
            <a:spLocks noChangeShapeType="1"/>
          </p:cNvSpPr>
          <p:nvPr/>
        </p:nvSpPr>
        <p:spPr bwMode="auto">
          <a:xfrm>
            <a:off x="3429000" y="4038600"/>
            <a:ext cx="228600" cy="0"/>
          </a:xfrm>
          <a:prstGeom prst="line">
            <a:avLst/>
          </a:prstGeom>
          <a:noFill/>
          <a:ln w="38100">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9830" name="Line 22"/>
          <p:cNvSpPr>
            <a:spLocks noChangeShapeType="1"/>
          </p:cNvSpPr>
          <p:nvPr/>
        </p:nvSpPr>
        <p:spPr bwMode="auto">
          <a:xfrm>
            <a:off x="3429000" y="2133600"/>
            <a:ext cx="228600" cy="0"/>
          </a:xfrm>
          <a:prstGeom prst="line">
            <a:avLst/>
          </a:prstGeom>
          <a:noFill/>
          <a:ln w="38100">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9831" name="Line 23"/>
          <p:cNvSpPr>
            <a:spLocks noChangeShapeType="1"/>
          </p:cNvSpPr>
          <p:nvPr/>
        </p:nvSpPr>
        <p:spPr bwMode="auto">
          <a:xfrm>
            <a:off x="3657600" y="2438400"/>
            <a:ext cx="381000" cy="0"/>
          </a:xfrm>
          <a:prstGeom prst="line">
            <a:avLst/>
          </a:prstGeom>
          <a:noFill/>
          <a:ln w="381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C40240B5-F447-4D56-8DAA-20E3011D8959}" type="slidenum">
              <a:rPr lang="en-US">
                <a:solidFill>
                  <a:srgbClr val="000000"/>
                </a:solidFill>
              </a:rPr>
              <a:pPr/>
              <a:t>22</a:t>
            </a:fld>
            <a:endParaRPr lang="en-US">
              <a:solidFill>
                <a:srgbClr val="000000"/>
              </a:solidFill>
            </a:endParaRPr>
          </a:p>
        </p:txBody>
      </p:sp>
      <p:sp>
        <p:nvSpPr>
          <p:cNvPr id="120834" name="Text Box 2"/>
          <p:cNvSpPr txBox="1">
            <a:spLocks noChangeArrowheads="1"/>
          </p:cNvSpPr>
          <p:nvPr/>
        </p:nvSpPr>
        <p:spPr bwMode="auto">
          <a:xfrm>
            <a:off x="304800" y="228600"/>
            <a:ext cx="6781800" cy="466725"/>
          </a:xfrm>
          <a:prstGeom prst="rect">
            <a:avLst/>
          </a:prstGeom>
          <a:solidFill>
            <a:schemeClr val="bg1"/>
          </a:solidFill>
          <a:ln w="9525">
            <a:solidFill>
              <a:schemeClr val="tx1"/>
            </a:solidFill>
            <a:miter lim="800000"/>
            <a:headEnd/>
            <a:tailEnd/>
          </a:ln>
          <a:effectLst/>
        </p:spPr>
        <p:txBody>
          <a:bodyPr>
            <a:spAutoFit/>
          </a:bodyPr>
          <a:lstStyle/>
          <a:p>
            <a:pPr algn="ctr" eaLnBrk="0" fontAlgn="base" hangingPunct="0">
              <a:spcBef>
                <a:spcPct val="50000"/>
              </a:spcBef>
              <a:spcAft>
                <a:spcPct val="0"/>
              </a:spcAft>
            </a:pPr>
            <a:r>
              <a:rPr lang="en-US" sz="2400" b="1">
                <a:solidFill>
                  <a:srgbClr val="000000"/>
                </a:solidFill>
              </a:rPr>
              <a:t>Problematik Valuasi Ekonomi thd EKOSISTEM</a:t>
            </a:r>
          </a:p>
        </p:txBody>
      </p:sp>
      <p:sp>
        <p:nvSpPr>
          <p:cNvPr id="120835" name="Text Box 3"/>
          <p:cNvSpPr txBox="1">
            <a:spLocks noChangeArrowheads="1"/>
          </p:cNvSpPr>
          <p:nvPr/>
        </p:nvSpPr>
        <p:spPr bwMode="auto">
          <a:xfrm>
            <a:off x="1066800" y="904875"/>
            <a:ext cx="7010400" cy="1568450"/>
          </a:xfrm>
          <a:prstGeom prst="rect">
            <a:avLst/>
          </a:prstGeom>
          <a:solidFill>
            <a:schemeClr val="bg1"/>
          </a:solidFill>
          <a:ln w="9525">
            <a:solidFill>
              <a:schemeClr val="tx1"/>
            </a:solidFill>
            <a:miter lim="800000"/>
            <a:headEnd/>
            <a:tailEnd/>
          </a:ln>
          <a:effectLst/>
        </p:spPr>
        <p:txBody>
          <a:bodyPr>
            <a:spAutoFit/>
          </a:bodyPr>
          <a:lstStyle/>
          <a:p>
            <a:pPr eaLnBrk="0" fontAlgn="base" hangingPunct="0">
              <a:spcBef>
                <a:spcPct val="0"/>
              </a:spcBef>
              <a:spcAft>
                <a:spcPct val="0"/>
              </a:spcAft>
            </a:pPr>
            <a:r>
              <a:rPr lang="en-US" sz="1600" b="1">
                <a:solidFill>
                  <a:srgbClr val="000000"/>
                </a:solidFill>
              </a:rPr>
              <a:t>1. MARKET FLUCTUATIONS.</a:t>
            </a:r>
          </a:p>
          <a:p>
            <a:pPr eaLnBrk="0" fontAlgn="base" hangingPunct="0">
              <a:spcBef>
                <a:spcPct val="0"/>
              </a:spcBef>
              <a:spcAft>
                <a:spcPct val="0"/>
              </a:spcAft>
            </a:pPr>
            <a:endParaRPr lang="en-US" sz="1600" b="1">
              <a:solidFill>
                <a:srgbClr val="000000"/>
              </a:solidFill>
            </a:endParaRPr>
          </a:p>
          <a:p>
            <a:pPr eaLnBrk="0" fontAlgn="base" hangingPunct="0">
              <a:spcBef>
                <a:spcPct val="0"/>
              </a:spcBef>
              <a:spcAft>
                <a:spcPct val="0"/>
              </a:spcAft>
            </a:pPr>
            <a:r>
              <a:rPr lang="en-US" sz="1600" b="1">
                <a:solidFill>
                  <a:srgbClr val="000000"/>
                </a:solidFill>
              </a:rPr>
              <a:t>Valuasi harus melibatkan current prices, recent average prices, High &amp; low prices forecast.</a:t>
            </a:r>
          </a:p>
          <a:p>
            <a:pPr eaLnBrk="0" fontAlgn="base" hangingPunct="0">
              <a:spcBef>
                <a:spcPct val="0"/>
              </a:spcBef>
              <a:spcAft>
                <a:spcPct val="0"/>
              </a:spcAft>
            </a:pPr>
            <a:r>
              <a:rPr lang="en-US" sz="1600" b="1">
                <a:solidFill>
                  <a:srgbClr val="000000"/>
                </a:solidFill>
              </a:rPr>
              <a:t>Valuasi harus mampu mencerminkan “uncertainty of the future”</a:t>
            </a:r>
          </a:p>
          <a:p>
            <a:pPr eaLnBrk="0" fontAlgn="base" hangingPunct="0">
              <a:spcBef>
                <a:spcPct val="0"/>
              </a:spcBef>
              <a:spcAft>
                <a:spcPct val="0"/>
              </a:spcAft>
            </a:pPr>
            <a:endParaRPr lang="en-US" sz="1600" b="1">
              <a:solidFill>
                <a:srgbClr val="000000"/>
              </a:solidFill>
            </a:endParaRPr>
          </a:p>
        </p:txBody>
      </p:sp>
      <p:sp>
        <p:nvSpPr>
          <p:cNvPr id="120836" name="Text Box 4"/>
          <p:cNvSpPr txBox="1">
            <a:spLocks noChangeArrowheads="1"/>
          </p:cNvSpPr>
          <p:nvPr/>
        </p:nvSpPr>
        <p:spPr bwMode="auto">
          <a:xfrm>
            <a:off x="1066800" y="2698750"/>
            <a:ext cx="7010400" cy="1371600"/>
          </a:xfrm>
          <a:prstGeom prst="rect">
            <a:avLst/>
          </a:prstGeom>
          <a:gradFill rotWithShape="0">
            <a:gsLst>
              <a:gs pos="0">
                <a:srgbClr val="FFFF00">
                  <a:gamma/>
                  <a:tint val="0"/>
                  <a:invGamma/>
                </a:srgbClr>
              </a:gs>
              <a:gs pos="100000">
                <a:srgbClr val="FFFF00"/>
              </a:gs>
            </a:gsLst>
            <a:path path="shape">
              <a:fillToRect l="50000" t="50000" r="50000" b="50000"/>
            </a:path>
          </a:gradFill>
          <a:ln w="57150" cmpd="thickThin">
            <a:solidFill>
              <a:schemeClr val="tx1"/>
            </a:solidFill>
            <a:miter lim="800000"/>
            <a:headEnd/>
            <a:tailEnd/>
          </a:ln>
          <a:effectLst/>
        </p:spPr>
        <p:txBody>
          <a:bodyPr>
            <a:spAutoFit/>
          </a:bodyPr>
          <a:lstStyle/>
          <a:p>
            <a:pPr eaLnBrk="0" fontAlgn="base" hangingPunct="0">
              <a:spcBef>
                <a:spcPct val="0"/>
              </a:spcBef>
              <a:spcAft>
                <a:spcPct val="0"/>
              </a:spcAft>
            </a:pPr>
            <a:r>
              <a:rPr lang="en-US" sz="1600" b="1">
                <a:solidFill>
                  <a:srgbClr val="000000"/>
                </a:solidFill>
              </a:rPr>
              <a:t>2. PRIVATE  vs. PUBLIC VALUE</a:t>
            </a:r>
          </a:p>
          <a:p>
            <a:pPr eaLnBrk="0" fontAlgn="base" hangingPunct="0">
              <a:spcBef>
                <a:spcPct val="0"/>
              </a:spcBef>
              <a:spcAft>
                <a:spcPct val="0"/>
              </a:spcAft>
            </a:pPr>
            <a:endParaRPr lang="en-US" sz="1600" b="1">
              <a:solidFill>
                <a:srgbClr val="000000"/>
              </a:solidFill>
            </a:endParaRPr>
          </a:p>
          <a:p>
            <a:pPr eaLnBrk="0" fontAlgn="base" hangingPunct="0">
              <a:spcBef>
                <a:spcPct val="0"/>
              </a:spcBef>
              <a:spcAft>
                <a:spcPct val="0"/>
              </a:spcAft>
            </a:pPr>
            <a:r>
              <a:rPr lang="en-US" sz="1600" b="1">
                <a:solidFill>
                  <a:srgbClr val="000000"/>
                </a:solidFill>
              </a:rPr>
              <a:t>Nilai barang &amp; jasa publik didekati dengan harga-harga yang berlaku dalam sistem private market. </a:t>
            </a:r>
          </a:p>
          <a:p>
            <a:pPr eaLnBrk="0" fontAlgn="base" hangingPunct="0">
              <a:spcBef>
                <a:spcPct val="0"/>
              </a:spcBef>
              <a:spcAft>
                <a:spcPct val="0"/>
              </a:spcAft>
            </a:pPr>
            <a:endParaRPr lang="en-US" sz="1600" b="1">
              <a:solidFill>
                <a:srgbClr val="000000"/>
              </a:solidFill>
            </a:endParaRPr>
          </a:p>
        </p:txBody>
      </p:sp>
      <p:sp>
        <p:nvSpPr>
          <p:cNvPr id="120837" name="Rectangle 5"/>
          <p:cNvSpPr>
            <a:spLocks noChangeArrowheads="1"/>
          </p:cNvSpPr>
          <p:nvPr/>
        </p:nvSpPr>
        <p:spPr bwMode="auto">
          <a:xfrm>
            <a:off x="428596" y="4714884"/>
            <a:ext cx="7718425" cy="1371600"/>
          </a:xfrm>
          <a:prstGeom prst="rect">
            <a:avLst/>
          </a:prstGeom>
          <a:solidFill>
            <a:schemeClr val="bg1"/>
          </a:solidFill>
          <a:ln w="57150" cmpd="thickThin">
            <a:solidFill>
              <a:schemeClr val="tx1"/>
            </a:solidFill>
            <a:miter lim="800000"/>
            <a:headEnd/>
            <a:tailEnd/>
          </a:ln>
          <a:effectLst/>
        </p:spPr>
        <p:txBody>
          <a:bodyPr>
            <a:spAutoFit/>
          </a:bodyPr>
          <a:lstStyle/>
          <a:p>
            <a:pPr eaLnBrk="0" fontAlgn="base" hangingPunct="0">
              <a:spcBef>
                <a:spcPct val="0"/>
              </a:spcBef>
              <a:spcAft>
                <a:spcPct val="0"/>
              </a:spcAft>
            </a:pPr>
            <a:r>
              <a:rPr lang="en-US" sz="1600" b="1">
                <a:solidFill>
                  <a:srgbClr val="000000"/>
                </a:solidFill>
              </a:rPr>
              <a:t>3. THE TREATMENT OF TIME.</a:t>
            </a:r>
          </a:p>
          <a:p>
            <a:pPr eaLnBrk="0" fontAlgn="base" hangingPunct="0">
              <a:spcBef>
                <a:spcPct val="0"/>
              </a:spcBef>
              <a:spcAft>
                <a:spcPct val="0"/>
              </a:spcAft>
            </a:pPr>
            <a:endParaRPr lang="en-US" sz="1600" b="1">
              <a:solidFill>
                <a:srgbClr val="000000"/>
              </a:solidFill>
            </a:endParaRPr>
          </a:p>
          <a:p>
            <a:pPr eaLnBrk="0" fontAlgn="base" hangingPunct="0">
              <a:spcBef>
                <a:spcPct val="0"/>
              </a:spcBef>
              <a:spcAft>
                <a:spcPct val="0"/>
              </a:spcAft>
            </a:pPr>
            <a:r>
              <a:rPr lang="en-US" sz="1600" b="1">
                <a:solidFill>
                  <a:srgbClr val="000000"/>
                </a:solidFill>
              </a:rPr>
              <a:t>Ekosistem :  Steady state ….. Menghasilkan barang &amp; jasa yg sama setiap tahun</a:t>
            </a:r>
          </a:p>
          <a:p>
            <a:pPr eaLnBrk="0" fontAlgn="base" hangingPunct="0">
              <a:spcBef>
                <a:spcPct val="0"/>
              </a:spcBef>
              <a:spcAft>
                <a:spcPct val="0"/>
              </a:spcAft>
            </a:pPr>
            <a:endParaRPr lang="en-US" sz="1600" b="1">
              <a:solidFill>
                <a:srgbClr val="000000"/>
              </a:solidFill>
            </a:endParaRPr>
          </a:p>
          <a:p>
            <a:pPr eaLnBrk="0" fontAlgn="base" hangingPunct="0">
              <a:spcBef>
                <a:spcPct val="0"/>
              </a:spcBef>
              <a:spcAft>
                <a:spcPct val="0"/>
              </a:spcAft>
            </a:pPr>
            <a:r>
              <a:rPr lang="en-US" sz="1600" b="1">
                <a:solidFill>
                  <a:srgbClr val="000000"/>
                </a:solidFill>
              </a:rPr>
              <a:t>  	   Transformasi ….. Ada masa tunggu, proses &amp; produk baru </a:t>
            </a:r>
          </a:p>
        </p:txBody>
      </p:sp>
      <p:sp>
        <p:nvSpPr>
          <p:cNvPr id="120838" name="AutoShape 6"/>
          <p:cNvSpPr>
            <a:spLocks noChangeArrowheads="1"/>
          </p:cNvSpPr>
          <p:nvPr/>
        </p:nvSpPr>
        <p:spPr bwMode="auto">
          <a:xfrm>
            <a:off x="381000" y="685800"/>
            <a:ext cx="304800" cy="4038600"/>
          </a:xfrm>
          <a:prstGeom prst="downArrow">
            <a:avLst>
              <a:gd name="adj1" fmla="val 50000"/>
              <a:gd name="adj2" fmla="val 117471"/>
            </a:avLst>
          </a:prstGeom>
          <a:solidFill>
            <a:srgbClr val="FF3300"/>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20839" name="AutoShape 7"/>
          <p:cNvSpPr>
            <a:spLocks noChangeArrowheads="1"/>
          </p:cNvSpPr>
          <p:nvPr/>
        </p:nvSpPr>
        <p:spPr bwMode="auto">
          <a:xfrm>
            <a:off x="609600" y="1447800"/>
            <a:ext cx="457200" cy="609600"/>
          </a:xfrm>
          <a:prstGeom prst="rightArrow">
            <a:avLst>
              <a:gd name="adj1" fmla="val 50000"/>
              <a:gd name="adj2" fmla="val 25000"/>
            </a:avLst>
          </a:prstGeom>
          <a:solidFill>
            <a:srgbClr val="FF3300"/>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20840" name="AutoShape 8"/>
          <p:cNvSpPr>
            <a:spLocks noChangeArrowheads="1"/>
          </p:cNvSpPr>
          <p:nvPr/>
        </p:nvSpPr>
        <p:spPr bwMode="auto">
          <a:xfrm>
            <a:off x="609600" y="3048000"/>
            <a:ext cx="457200" cy="609600"/>
          </a:xfrm>
          <a:prstGeom prst="rightArrow">
            <a:avLst>
              <a:gd name="adj1" fmla="val 50000"/>
              <a:gd name="adj2" fmla="val 25000"/>
            </a:avLst>
          </a:prstGeom>
          <a:solidFill>
            <a:srgbClr val="FF3300"/>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4" name="Footer Placeholder 2"/>
          <p:cNvSpPr>
            <a:spLocks noGrp="1"/>
          </p:cNvSpPr>
          <p:nvPr>
            <p:ph type="ftr" sz="quarter" idx="11"/>
          </p:nvPr>
        </p:nvSpPr>
        <p:spPr/>
        <p:txBody>
          <a:bodyPr/>
          <a:lstStyle/>
          <a:p>
            <a:r>
              <a:rPr lang="en-US">
                <a:solidFill>
                  <a:srgbClr val="000000"/>
                </a:solidFill>
              </a:rPr>
              <a:t>Soemarno, 2007</a:t>
            </a:r>
          </a:p>
        </p:txBody>
      </p:sp>
      <p:sp>
        <p:nvSpPr>
          <p:cNvPr id="25" name="Slide Number Placeholder 3"/>
          <p:cNvSpPr>
            <a:spLocks noGrp="1"/>
          </p:cNvSpPr>
          <p:nvPr>
            <p:ph type="sldNum" sz="quarter" idx="12"/>
          </p:nvPr>
        </p:nvSpPr>
        <p:spPr/>
        <p:txBody>
          <a:bodyPr/>
          <a:lstStyle/>
          <a:p>
            <a:fld id="{B76F2F82-5857-4C71-8D44-3CC43D373ECD}" type="slidenum">
              <a:rPr lang="en-US">
                <a:solidFill>
                  <a:srgbClr val="000000"/>
                </a:solidFill>
              </a:rPr>
              <a:pPr/>
              <a:t>23</a:t>
            </a:fld>
            <a:endParaRPr lang="en-US">
              <a:solidFill>
                <a:srgbClr val="000000"/>
              </a:solidFill>
            </a:endParaRPr>
          </a:p>
        </p:txBody>
      </p:sp>
      <p:sp>
        <p:nvSpPr>
          <p:cNvPr id="121858" name="Text Box 2"/>
          <p:cNvSpPr txBox="1">
            <a:spLocks noChangeArrowheads="1"/>
          </p:cNvSpPr>
          <p:nvPr/>
        </p:nvSpPr>
        <p:spPr bwMode="auto">
          <a:xfrm>
            <a:off x="990600" y="2438400"/>
            <a:ext cx="3352800"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endParaRPr lang="id-ID" sz="2400">
              <a:solidFill>
                <a:srgbClr val="000000"/>
              </a:solidFill>
            </a:endParaRPr>
          </a:p>
        </p:txBody>
      </p:sp>
      <p:sp>
        <p:nvSpPr>
          <p:cNvPr id="121859" name="Text Box 3"/>
          <p:cNvSpPr txBox="1">
            <a:spLocks noChangeArrowheads="1"/>
          </p:cNvSpPr>
          <p:nvPr/>
        </p:nvSpPr>
        <p:spPr bwMode="auto">
          <a:xfrm>
            <a:off x="1295400" y="1371600"/>
            <a:ext cx="2590800"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endParaRPr lang="id-ID" sz="2400">
              <a:solidFill>
                <a:srgbClr val="000000"/>
              </a:solidFill>
            </a:endParaRPr>
          </a:p>
        </p:txBody>
      </p:sp>
      <p:sp>
        <p:nvSpPr>
          <p:cNvPr id="121860" name="Text Box 4"/>
          <p:cNvSpPr txBox="1">
            <a:spLocks noChangeArrowheads="1"/>
          </p:cNvSpPr>
          <p:nvPr/>
        </p:nvSpPr>
        <p:spPr bwMode="auto">
          <a:xfrm>
            <a:off x="762000" y="1371600"/>
            <a:ext cx="7086600" cy="5286375"/>
          </a:xfrm>
          <a:prstGeom prst="rect">
            <a:avLst/>
          </a:prstGeom>
          <a:solidFill>
            <a:srgbClr val="FFCCFF"/>
          </a:solidFill>
          <a:ln w="12700">
            <a:solidFill>
              <a:srgbClr val="800080"/>
            </a:solidFill>
            <a:miter lim="800000"/>
            <a:headEnd/>
            <a:tailEnd/>
          </a:ln>
          <a:effectLst/>
        </p:spPr>
        <p:txBody>
          <a:bodyPr>
            <a:spAutoFit/>
          </a:bodyPr>
          <a:lstStyle/>
          <a:p>
            <a:pPr algn="ctr" eaLnBrk="0" fontAlgn="base" hangingPunct="0">
              <a:spcBef>
                <a:spcPct val="0"/>
              </a:spcBef>
              <a:spcAft>
                <a:spcPct val="0"/>
              </a:spcAft>
            </a:pPr>
            <a:r>
              <a:rPr lang="en-US" sz="2000" b="1">
                <a:solidFill>
                  <a:srgbClr val="000000"/>
                </a:solidFill>
              </a:rPr>
              <a:t>Kurva fungsional </a:t>
            </a:r>
          </a:p>
          <a:p>
            <a:pPr eaLnBrk="0" fontAlgn="base" hangingPunct="0">
              <a:spcBef>
                <a:spcPct val="0"/>
              </a:spcBef>
              <a:spcAft>
                <a:spcPct val="0"/>
              </a:spcAft>
            </a:pPr>
            <a:r>
              <a:rPr lang="en-US" sz="2000" b="1">
                <a:solidFill>
                  <a:srgbClr val="000000"/>
                </a:solidFill>
              </a:rPr>
              <a:t>Indeks Kualitas</a:t>
            </a:r>
          </a:p>
          <a:p>
            <a:pPr eaLnBrk="0" fontAlgn="base" hangingPunct="0">
              <a:spcBef>
                <a:spcPct val="0"/>
              </a:spcBef>
              <a:spcAft>
                <a:spcPct val="0"/>
              </a:spcAft>
            </a:pPr>
            <a:endParaRPr lang="en-US" sz="2000" b="1">
              <a:solidFill>
                <a:srgbClr val="000000"/>
              </a:solidFill>
            </a:endParaRPr>
          </a:p>
          <a:p>
            <a:pPr eaLnBrk="0" fontAlgn="base" hangingPunct="0">
              <a:spcBef>
                <a:spcPct val="0"/>
              </a:spcBef>
              <a:spcAft>
                <a:spcPct val="0"/>
              </a:spcAft>
            </a:pPr>
            <a:r>
              <a:rPr lang="en-US" sz="2000" b="1">
                <a:solidFill>
                  <a:srgbClr val="000000"/>
                </a:solidFill>
              </a:rPr>
              <a:t>1.0</a:t>
            </a:r>
          </a:p>
          <a:p>
            <a:pPr eaLnBrk="0" fontAlgn="base" hangingPunct="0">
              <a:spcBef>
                <a:spcPct val="0"/>
              </a:spcBef>
              <a:spcAft>
                <a:spcPct val="0"/>
              </a:spcAft>
            </a:pPr>
            <a:endParaRPr lang="en-US" sz="2000" b="1">
              <a:solidFill>
                <a:srgbClr val="000000"/>
              </a:solidFill>
            </a:endParaRPr>
          </a:p>
          <a:p>
            <a:pPr eaLnBrk="0" fontAlgn="base" hangingPunct="0">
              <a:spcBef>
                <a:spcPct val="0"/>
              </a:spcBef>
              <a:spcAft>
                <a:spcPct val="0"/>
              </a:spcAft>
            </a:pPr>
            <a:r>
              <a:rPr lang="en-US" sz="2000" b="1">
                <a:solidFill>
                  <a:srgbClr val="000000"/>
                </a:solidFill>
              </a:rPr>
              <a:t>0.8</a:t>
            </a:r>
          </a:p>
          <a:p>
            <a:pPr eaLnBrk="0" fontAlgn="base" hangingPunct="0">
              <a:spcBef>
                <a:spcPct val="0"/>
              </a:spcBef>
              <a:spcAft>
                <a:spcPct val="0"/>
              </a:spcAft>
            </a:pPr>
            <a:endParaRPr lang="en-US" sz="2000" b="1">
              <a:solidFill>
                <a:srgbClr val="000000"/>
              </a:solidFill>
            </a:endParaRPr>
          </a:p>
          <a:p>
            <a:pPr eaLnBrk="0" fontAlgn="base" hangingPunct="0">
              <a:spcBef>
                <a:spcPct val="0"/>
              </a:spcBef>
              <a:spcAft>
                <a:spcPct val="0"/>
              </a:spcAft>
            </a:pPr>
            <a:r>
              <a:rPr lang="en-US" sz="2000" b="1">
                <a:solidFill>
                  <a:srgbClr val="000000"/>
                </a:solidFill>
              </a:rPr>
              <a:t>0.6</a:t>
            </a:r>
          </a:p>
          <a:p>
            <a:pPr eaLnBrk="0" fontAlgn="base" hangingPunct="0">
              <a:spcBef>
                <a:spcPct val="0"/>
              </a:spcBef>
              <a:spcAft>
                <a:spcPct val="0"/>
              </a:spcAft>
            </a:pPr>
            <a:endParaRPr lang="en-US" sz="2000" b="1">
              <a:solidFill>
                <a:srgbClr val="000000"/>
              </a:solidFill>
            </a:endParaRPr>
          </a:p>
          <a:p>
            <a:pPr eaLnBrk="0" fontAlgn="base" hangingPunct="0">
              <a:spcBef>
                <a:spcPct val="0"/>
              </a:spcBef>
              <a:spcAft>
                <a:spcPct val="0"/>
              </a:spcAft>
            </a:pPr>
            <a:r>
              <a:rPr lang="en-US" sz="2000" b="1">
                <a:solidFill>
                  <a:srgbClr val="000000"/>
                </a:solidFill>
              </a:rPr>
              <a:t>0.4</a:t>
            </a:r>
          </a:p>
          <a:p>
            <a:pPr eaLnBrk="0" fontAlgn="base" hangingPunct="0">
              <a:spcBef>
                <a:spcPct val="0"/>
              </a:spcBef>
              <a:spcAft>
                <a:spcPct val="0"/>
              </a:spcAft>
            </a:pPr>
            <a:endParaRPr lang="en-US" sz="2000" b="1">
              <a:solidFill>
                <a:srgbClr val="000000"/>
              </a:solidFill>
            </a:endParaRPr>
          </a:p>
          <a:p>
            <a:pPr eaLnBrk="0" fontAlgn="base" hangingPunct="0">
              <a:spcBef>
                <a:spcPct val="0"/>
              </a:spcBef>
              <a:spcAft>
                <a:spcPct val="0"/>
              </a:spcAft>
            </a:pPr>
            <a:r>
              <a:rPr lang="en-US" sz="2000" b="1">
                <a:solidFill>
                  <a:srgbClr val="000000"/>
                </a:solidFill>
              </a:rPr>
              <a:t>0.2</a:t>
            </a:r>
          </a:p>
          <a:p>
            <a:pPr eaLnBrk="0" fontAlgn="base" hangingPunct="0">
              <a:spcBef>
                <a:spcPct val="0"/>
              </a:spcBef>
              <a:spcAft>
                <a:spcPct val="0"/>
              </a:spcAft>
            </a:pPr>
            <a:endParaRPr lang="en-US" sz="2000" b="1">
              <a:solidFill>
                <a:srgbClr val="000000"/>
              </a:solidFill>
            </a:endParaRPr>
          </a:p>
          <a:p>
            <a:pPr eaLnBrk="0" fontAlgn="base" hangingPunct="0">
              <a:spcBef>
                <a:spcPct val="0"/>
              </a:spcBef>
              <a:spcAft>
                <a:spcPct val="0"/>
              </a:spcAft>
            </a:pPr>
            <a:r>
              <a:rPr lang="en-US" sz="2000" b="1">
                <a:solidFill>
                  <a:srgbClr val="000000"/>
                </a:solidFill>
              </a:rPr>
              <a:t>0.0           </a:t>
            </a:r>
          </a:p>
          <a:p>
            <a:pPr eaLnBrk="0" fontAlgn="base" hangingPunct="0">
              <a:spcBef>
                <a:spcPct val="0"/>
              </a:spcBef>
              <a:spcAft>
                <a:spcPct val="0"/>
              </a:spcAft>
            </a:pPr>
            <a:r>
              <a:rPr lang="en-US" sz="2000" b="1">
                <a:solidFill>
                  <a:srgbClr val="000000"/>
                </a:solidFill>
              </a:rPr>
              <a:t>       Static            Slow               Moderate               Whitewater</a:t>
            </a:r>
          </a:p>
          <a:p>
            <a:pPr eaLnBrk="0" fontAlgn="base" hangingPunct="0">
              <a:spcBef>
                <a:spcPct val="0"/>
              </a:spcBef>
              <a:spcAft>
                <a:spcPct val="0"/>
              </a:spcAft>
            </a:pPr>
            <a:r>
              <a:rPr lang="en-US" sz="2000" b="1">
                <a:solidFill>
                  <a:srgbClr val="000000"/>
                </a:solidFill>
              </a:rPr>
              <a:t>                        Flow characteristics</a:t>
            </a:r>
          </a:p>
          <a:p>
            <a:pPr eaLnBrk="0" fontAlgn="base" hangingPunct="0">
              <a:spcBef>
                <a:spcPct val="0"/>
              </a:spcBef>
              <a:spcAft>
                <a:spcPct val="0"/>
              </a:spcAft>
            </a:pPr>
            <a:endParaRPr lang="en-US" sz="2000" b="1">
              <a:solidFill>
                <a:srgbClr val="000000"/>
              </a:solidFill>
            </a:endParaRPr>
          </a:p>
        </p:txBody>
      </p:sp>
      <p:sp>
        <p:nvSpPr>
          <p:cNvPr id="121861" name="Rectangle 5"/>
          <p:cNvSpPr>
            <a:spLocks noChangeArrowheads="1"/>
          </p:cNvSpPr>
          <p:nvPr/>
        </p:nvSpPr>
        <p:spPr bwMode="auto">
          <a:xfrm>
            <a:off x="1295400" y="2209800"/>
            <a:ext cx="5562600" cy="3505200"/>
          </a:xfrm>
          <a:prstGeom prst="rect">
            <a:avLst/>
          </a:prstGeom>
          <a:no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21862" name="Line 6"/>
          <p:cNvSpPr>
            <a:spLocks noChangeShapeType="1"/>
          </p:cNvSpPr>
          <p:nvPr/>
        </p:nvSpPr>
        <p:spPr bwMode="auto">
          <a:xfrm flipV="1">
            <a:off x="2895600" y="2209800"/>
            <a:ext cx="0" cy="3505200"/>
          </a:xfrm>
          <a:prstGeom prst="line">
            <a:avLst/>
          </a:prstGeom>
          <a:noFill/>
          <a:ln w="9525">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21863" name="Line 7"/>
          <p:cNvSpPr>
            <a:spLocks noChangeShapeType="1"/>
          </p:cNvSpPr>
          <p:nvPr/>
        </p:nvSpPr>
        <p:spPr bwMode="auto">
          <a:xfrm flipV="1">
            <a:off x="4800600" y="2209800"/>
            <a:ext cx="0" cy="3505200"/>
          </a:xfrm>
          <a:prstGeom prst="line">
            <a:avLst/>
          </a:prstGeom>
          <a:noFill/>
          <a:ln w="9525">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21864" name="Line 8"/>
          <p:cNvSpPr>
            <a:spLocks noChangeShapeType="1"/>
          </p:cNvSpPr>
          <p:nvPr/>
        </p:nvSpPr>
        <p:spPr bwMode="auto">
          <a:xfrm>
            <a:off x="1295400" y="4419600"/>
            <a:ext cx="5562600" cy="0"/>
          </a:xfrm>
          <a:prstGeom prst="line">
            <a:avLst/>
          </a:prstGeom>
          <a:noFill/>
          <a:ln w="9525">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21865" name="Line 9"/>
          <p:cNvSpPr>
            <a:spLocks noChangeShapeType="1"/>
          </p:cNvSpPr>
          <p:nvPr/>
        </p:nvSpPr>
        <p:spPr bwMode="auto">
          <a:xfrm>
            <a:off x="1295400" y="3048000"/>
            <a:ext cx="5562600" cy="0"/>
          </a:xfrm>
          <a:prstGeom prst="line">
            <a:avLst/>
          </a:prstGeom>
          <a:noFill/>
          <a:ln w="9525">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21866" name="Line 10"/>
          <p:cNvSpPr>
            <a:spLocks noChangeShapeType="1"/>
          </p:cNvSpPr>
          <p:nvPr/>
        </p:nvSpPr>
        <p:spPr bwMode="auto">
          <a:xfrm>
            <a:off x="1295400" y="3733800"/>
            <a:ext cx="5562600" cy="0"/>
          </a:xfrm>
          <a:prstGeom prst="line">
            <a:avLst/>
          </a:prstGeom>
          <a:noFill/>
          <a:ln w="9525">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21867" name="Line 11"/>
          <p:cNvSpPr>
            <a:spLocks noChangeShapeType="1"/>
          </p:cNvSpPr>
          <p:nvPr/>
        </p:nvSpPr>
        <p:spPr bwMode="auto">
          <a:xfrm>
            <a:off x="1295400" y="5029200"/>
            <a:ext cx="5562600" cy="0"/>
          </a:xfrm>
          <a:prstGeom prst="line">
            <a:avLst/>
          </a:prstGeom>
          <a:noFill/>
          <a:ln w="9525">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21868" name="Text Box 12"/>
          <p:cNvSpPr txBox="1">
            <a:spLocks noChangeArrowheads="1"/>
          </p:cNvSpPr>
          <p:nvPr/>
        </p:nvSpPr>
        <p:spPr bwMode="auto">
          <a:xfrm>
            <a:off x="1295400" y="228600"/>
            <a:ext cx="6477000" cy="831850"/>
          </a:xfrm>
          <a:prstGeom prst="rect">
            <a:avLst/>
          </a:prstGeom>
          <a:solidFill>
            <a:srgbClr val="FFFF00"/>
          </a:solidFill>
          <a:ln w="9525">
            <a:solidFill>
              <a:schemeClr val="tx1"/>
            </a:solidFill>
            <a:miter lim="800000"/>
            <a:headEnd/>
            <a:tailEnd/>
          </a:ln>
          <a:effectLst/>
        </p:spPr>
        <p:txBody>
          <a:bodyPr>
            <a:spAutoFit/>
          </a:bodyPr>
          <a:lstStyle/>
          <a:p>
            <a:pPr algn="ctr" eaLnBrk="0" fontAlgn="base" hangingPunct="0">
              <a:spcBef>
                <a:spcPct val="0"/>
              </a:spcBef>
              <a:spcAft>
                <a:spcPct val="0"/>
              </a:spcAft>
            </a:pPr>
            <a:r>
              <a:rPr lang="en-US" sz="2400" b="1">
                <a:solidFill>
                  <a:srgbClr val="000000"/>
                </a:solidFill>
              </a:rPr>
              <a:t>NILAI ESTETIKA EKOSISTEM AIR:  </a:t>
            </a:r>
          </a:p>
          <a:p>
            <a:pPr algn="ctr" eaLnBrk="0" fontAlgn="base" hangingPunct="0">
              <a:spcBef>
                <a:spcPct val="0"/>
              </a:spcBef>
              <a:spcAft>
                <a:spcPct val="0"/>
              </a:spcAft>
            </a:pPr>
            <a:r>
              <a:rPr lang="en-US" sz="2400" b="1">
                <a:solidFill>
                  <a:srgbClr val="000000"/>
                </a:solidFill>
              </a:rPr>
              <a:t>Water appearance </a:t>
            </a:r>
          </a:p>
        </p:txBody>
      </p:sp>
      <p:sp>
        <p:nvSpPr>
          <p:cNvPr id="121869" name="Line 13"/>
          <p:cNvSpPr>
            <a:spLocks noChangeShapeType="1"/>
          </p:cNvSpPr>
          <p:nvPr/>
        </p:nvSpPr>
        <p:spPr bwMode="auto">
          <a:xfrm>
            <a:off x="1524000" y="6324600"/>
            <a:ext cx="5181600" cy="0"/>
          </a:xfrm>
          <a:prstGeom prst="line">
            <a:avLst/>
          </a:prstGeom>
          <a:noFill/>
          <a:ln w="28575">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21870" name="AutoShape 14"/>
          <p:cNvSpPr>
            <a:spLocks noChangeArrowheads="1"/>
          </p:cNvSpPr>
          <p:nvPr/>
        </p:nvSpPr>
        <p:spPr bwMode="auto">
          <a:xfrm rot="7187272">
            <a:off x="2436813" y="3848100"/>
            <a:ext cx="3117850" cy="533400"/>
          </a:xfrm>
          <a:prstGeom prst="rightArrow">
            <a:avLst>
              <a:gd name="adj1" fmla="val 50000"/>
              <a:gd name="adj2" fmla="val 146131"/>
            </a:avLst>
          </a:prstGeom>
          <a:solidFill>
            <a:schemeClr val="tx2"/>
          </a:solidFill>
          <a:ln w="9525">
            <a:solidFill>
              <a:schemeClr val="tx2"/>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21871" name="AutoShape 15"/>
          <p:cNvSpPr>
            <a:spLocks noChangeArrowheads="1"/>
          </p:cNvSpPr>
          <p:nvPr/>
        </p:nvSpPr>
        <p:spPr bwMode="auto">
          <a:xfrm rot="-46845">
            <a:off x="4572000" y="1674813"/>
            <a:ext cx="1885950" cy="663575"/>
          </a:xfrm>
          <a:prstGeom prst="cloudCallout">
            <a:avLst>
              <a:gd name="adj1" fmla="val -35153"/>
              <a:gd name="adj2" fmla="val 83750"/>
            </a:avLst>
          </a:prstGeom>
          <a:solidFill>
            <a:srgbClr val="FFFF99"/>
          </a:solidFill>
          <a:ln w="9525">
            <a:solidFill>
              <a:schemeClr val="tx2"/>
            </a:solidFill>
            <a:round/>
            <a:headEnd/>
            <a:tailEnd/>
          </a:ln>
          <a:effectLst/>
        </p:spPr>
        <p:txBody>
          <a:bodyPr>
            <a:spAutoFit/>
          </a:bodyPr>
          <a:lstStyle/>
          <a:p>
            <a:pPr algn="ctr" eaLnBrk="0" fontAlgn="base" hangingPunct="0">
              <a:spcBef>
                <a:spcPct val="50000"/>
              </a:spcBef>
              <a:spcAft>
                <a:spcPct val="0"/>
              </a:spcAft>
            </a:pPr>
            <a:r>
              <a:rPr lang="en-US" sz="2400" b="1">
                <a:solidFill>
                  <a:srgbClr val="000000"/>
                </a:solidFill>
              </a:rPr>
              <a:t>sampah</a:t>
            </a:r>
          </a:p>
        </p:txBody>
      </p:sp>
      <p:sp>
        <p:nvSpPr>
          <p:cNvPr id="121872" name="AutoShape 16"/>
          <p:cNvSpPr>
            <a:spLocks noChangeArrowheads="1"/>
          </p:cNvSpPr>
          <p:nvPr/>
        </p:nvSpPr>
        <p:spPr bwMode="auto">
          <a:xfrm>
            <a:off x="5335588" y="3579813"/>
            <a:ext cx="2816225" cy="490537"/>
          </a:xfrm>
          <a:prstGeom prst="wedgeEllipseCallout">
            <a:avLst>
              <a:gd name="adj1" fmla="val -8222"/>
              <a:gd name="adj2" fmla="val -112111"/>
            </a:avLst>
          </a:prstGeom>
          <a:solidFill>
            <a:srgbClr val="FFFF00"/>
          </a:solidFill>
          <a:ln w="9525">
            <a:solidFill>
              <a:schemeClr val="tx2"/>
            </a:solidFill>
            <a:miter lim="800000"/>
            <a:headEnd/>
            <a:tailEnd/>
          </a:ln>
          <a:effectLst/>
        </p:spPr>
        <p:txBody>
          <a:bodyPr>
            <a:spAutoFit/>
          </a:bodyPr>
          <a:lstStyle/>
          <a:p>
            <a:pPr eaLnBrk="0" fontAlgn="base" hangingPunct="0">
              <a:spcBef>
                <a:spcPct val="50000"/>
              </a:spcBef>
              <a:spcAft>
                <a:spcPct val="0"/>
              </a:spcAft>
            </a:pPr>
            <a:r>
              <a:rPr lang="en-US" b="1">
                <a:solidFill>
                  <a:srgbClr val="000000"/>
                </a:solidFill>
              </a:rPr>
              <a:t>Moderate turbid</a:t>
            </a:r>
            <a:endParaRPr lang="en-US" sz="2400">
              <a:solidFill>
                <a:srgbClr val="000000"/>
              </a:solidFill>
            </a:endParaRPr>
          </a:p>
        </p:txBody>
      </p:sp>
      <p:sp>
        <p:nvSpPr>
          <p:cNvPr id="121873" name="AutoShape 17"/>
          <p:cNvSpPr>
            <a:spLocks noChangeArrowheads="1"/>
          </p:cNvSpPr>
          <p:nvPr/>
        </p:nvSpPr>
        <p:spPr bwMode="auto">
          <a:xfrm>
            <a:off x="1143000" y="2436813"/>
            <a:ext cx="1600200" cy="619125"/>
          </a:xfrm>
          <a:prstGeom prst="wedgeEllipseCallout">
            <a:avLst>
              <a:gd name="adj1" fmla="val 5755"/>
              <a:gd name="adj2" fmla="val 167190"/>
            </a:avLst>
          </a:prstGeom>
          <a:solidFill>
            <a:schemeClr val="bg1"/>
          </a:solidFill>
          <a:ln w="9525">
            <a:solidFill>
              <a:schemeClr val="tx2"/>
            </a:solidFill>
            <a:miter lim="800000"/>
            <a:headEnd/>
            <a:tailEnd/>
          </a:ln>
          <a:effectLst/>
        </p:spPr>
        <p:txBody>
          <a:bodyPr>
            <a:spAutoFit/>
          </a:bodyPr>
          <a:lstStyle/>
          <a:p>
            <a:pPr eaLnBrk="0" fontAlgn="base" hangingPunct="0">
              <a:spcBef>
                <a:spcPct val="50000"/>
              </a:spcBef>
              <a:spcAft>
                <a:spcPct val="0"/>
              </a:spcAft>
            </a:pPr>
            <a:r>
              <a:rPr lang="en-US" sz="2400" b="1">
                <a:solidFill>
                  <a:srgbClr val="000000"/>
                </a:solidFill>
              </a:rPr>
              <a:t>Clear</a:t>
            </a:r>
            <a:endParaRPr lang="en-US" sz="2400">
              <a:solidFill>
                <a:srgbClr val="000000"/>
              </a:solidFill>
            </a:endParaRPr>
          </a:p>
        </p:txBody>
      </p:sp>
      <p:sp>
        <p:nvSpPr>
          <p:cNvPr id="121874" name="AutoShape 18"/>
          <p:cNvSpPr>
            <a:spLocks noChangeArrowheads="1"/>
          </p:cNvSpPr>
          <p:nvPr/>
        </p:nvSpPr>
        <p:spPr bwMode="auto">
          <a:xfrm>
            <a:off x="4800600" y="5097463"/>
            <a:ext cx="2079625" cy="533400"/>
          </a:xfrm>
          <a:prstGeom prst="wedgeEllipseCallout">
            <a:avLst>
              <a:gd name="adj1" fmla="val 26338"/>
              <a:gd name="adj2" fmla="val -113634"/>
            </a:avLst>
          </a:prstGeom>
          <a:solidFill>
            <a:schemeClr val="bg1"/>
          </a:solidFill>
          <a:ln w="9525">
            <a:solidFill>
              <a:schemeClr val="tx2"/>
            </a:solidFill>
            <a:miter lim="800000"/>
            <a:headEnd/>
            <a:tailEnd/>
          </a:ln>
          <a:effectLst/>
        </p:spPr>
        <p:txBody>
          <a:bodyPr>
            <a:spAutoFit/>
          </a:bodyPr>
          <a:lstStyle/>
          <a:p>
            <a:pPr algn="ctr" eaLnBrk="0" fontAlgn="base" hangingPunct="0">
              <a:spcBef>
                <a:spcPct val="50000"/>
              </a:spcBef>
              <a:spcAft>
                <a:spcPct val="0"/>
              </a:spcAft>
            </a:pPr>
            <a:r>
              <a:rPr lang="en-US" sz="2000" b="1">
                <a:solidFill>
                  <a:srgbClr val="000000"/>
                </a:solidFill>
              </a:rPr>
              <a:t>Turbid</a:t>
            </a:r>
            <a:endParaRPr lang="en-US" sz="2400">
              <a:solidFill>
                <a:srgbClr val="000000"/>
              </a:solidFill>
            </a:endParaRPr>
          </a:p>
        </p:txBody>
      </p:sp>
      <p:sp>
        <p:nvSpPr>
          <p:cNvPr id="121875" name="Freeform 19"/>
          <p:cNvSpPr>
            <a:spLocks/>
          </p:cNvSpPr>
          <p:nvPr/>
        </p:nvSpPr>
        <p:spPr bwMode="auto">
          <a:xfrm>
            <a:off x="1295400" y="2209800"/>
            <a:ext cx="5562600" cy="1905000"/>
          </a:xfrm>
          <a:custGeom>
            <a:avLst/>
            <a:gdLst/>
            <a:ahLst/>
            <a:cxnLst>
              <a:cxn ang="0">
                <a:pos x="0" y="1200"/>
              </a:cxn>
              <a:cxn ang="0">
                <a:pos x="1776" y="432"/>
              </a:cxn>
              <a:cxn ang="0">
                <a:pos x="3504" y="0"/>
              </a:cxn>
            </a:cxnLst>
            <a:rect l="0" t="0" r="r" b="b"/>
            <a:pathLst>
              <a:path w="3504" h="1200">
                <a:moveTo>
                  <a:pt x="0" y="1200"/>
                </a:moveTo>
                <a:cubicBezTo>
                  <a:pt x="596" y="916"/>
                  <a:pt x="1192" y="632"/>
                  <a:pt x="1776" y="432"/>
                </a:cubicBezTo>
                <a:cubicBezTo>
                  <a:pt x="2360" y="232"/>
                  <a:pt x="2932" y="116"/>
                  <a:pt x="3504" y="0"/>
                </a:cubicBezTo>
              </a:path>
            </a:pathLst>
          </a:custGeom>
          <a:noFill/>
          <a:ln w="57150" cmpd="sng">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21876" name="Freeform 20"/>
          <p:cNvSpPr>
            <a:spLocks/>
          </p:cNvSpPr>
          <p:nvPr/>
        </p:nvSpPr>
        <p:spPr bwMode="auto">
          <a:xfrm>
            <a:off x="1295400" y="3200400"/>
            <a:ext cx="5562600" cy="1524000"/>
          </a:xfrm>
          <a:custGeom>
            <a:avLst/>
            <a:gdLst/>
            <a:ahLst/>
            <a:cxnLst>
              <a:cxn ang="0">
                <a:pos x="0" y="960"/>
              </a:cxn>
              <a:cxn ang="0">
                <a:pos x="2208" y="336"/>
              </a:cxn>
              <a:cxn ang="0">
                <a:pos x="3504" y="0"/>
              </a:cxn>
            </a:cxnLst>
            <a:rect l="0" t="0" r="r" b="b"/>
            <a:pathLst>
              <a:path w="3504" h="960">
                <a:moveTo>
                  <a:pt x="0" y="960"/>
                </a:moveTo>
                <a:cubicBezTo>
                  <a:pt x="812" y="728"/>
                  <a:pt x="1624" y="496"/>
                  <a:pt x="2208" y="336"/>
                </a:cubicBezTo>
                <a:cubicBezTo>
                  <a:pt x="2792" y="176"/>
                  <a:pt x="3148" y="88"/>
                  <a:pt x="3504" y="0"/>
                </a:cubicBezTo>
              </a:path>
            </a:pathLst>
          </a:custGeom>
          <a:noFill/>
          <a:ln w="57150" cmpd="sng">
            <a:solidFill>
              <a:srgbClr val="003300"/>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21877" name="Freeform 21"/>
          <p:cNvSpPr>
            <a:spLocks/>
          </p:cNvSpPr>
          <p:nvPr/>
        </p:nvSpPr>
        <p:spPr bwMode="auto">
          <a:xfrm>
            <a:off x="1295400" y="4953000"/>
            <a:ext cx="3505200" cy="762000"/>
          </a:xfrm>
          <a:custGeom>
            <a:avLst/>
            <a:gdLst/>
            <a:ahLst/>
            <a:cxnLst>
              <a:cxn ang="0">
                <a:pos x="0" y="480"/>
              </a:cxn>
              <a:cxn ang="0">
                <a:pos x="2208" y="0"/>
              </a:cxn>
            </a:cxnLst>
            <a:rect l="0" t="0" r="r" b="b"/>
            <a:pathLst>
              <a:path w="2208" h="480">
                <a:moveTo>
                  <a:pt x="0" y="480"/>
                </a:moveTo>
                <a:cubicBezTo>
                  <a:pt x="920" y="280"/>
                  <a:pt x="1840" y="80"/>
                  <a:pt x="2208" y="0"/>
                </a:cubicBezTo>
              </a:path>
            </a:pathLst>
          </a:custGeom>
          <a:solidFill>
            <a:srgbClr val="663300"/>
          </a:solidFill>
          <a:ln w="57150" cmpd="sng">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21878" name="Line 22"/>
          <p:cNvSpPr>
            <a:spLocks noChangeShapeType="1"/>
          </p:cNvSpPr>
          <p:nvPr/>
        </p:nvSpPr>
        <p:spPr bwMode="auto">
          <a:xfrm flipV="1">
            <a:off x="4800600" y="4724400"/>
            <a:ext cx="2057400" cy="228600"/>
          </a:xfrm>
          <a:prstGeom prst="line">
            <a:avLst/>
          </a:prstGeom>
          <a:noFill/>
          <a:ln w="57150">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3300"/>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09600" y="228600"/>
            <a:ext cx="7772400" cy="914400"/>
          </a:xfrm>
          <a:solidFill>
            <a:schemeClr val="bg1"/>
          </a:solidFill>
          <a:ln w="57150" cmpd="thickThin">
            <a:solidFill>
              <a:schemeClr val="tx1"/>
            </a:solidFill>
          </a:ln>
        </p:spPr>
        <p:txBody>
          <a:bodyPr/>
          <a:lstStyle/>
          <a:p>
            <a:r>
              <a:rPr lang="en-US" sz="1800">
                <a:latin typeface="Arial Black" pitchFamily="34" charset="0"/>
              </a:rPr>
              <a:t>ORR planning: </a:t>
            </a:r>
            <a:br>
              <a:rPr lang="en-US" sz="1800">
                <a:latin typeface="Arial Black" pitchFamily="34" charset="0"/>
              </a:rPr>
            </a:br>
            <a:r>
              <a:rPr lang="en-US" sz="1800">
                <a:latin typeface="Arial Black" pitchFamily="34" charset="0"/>
              </a:rPr>
              <a:t>OUTDOOR (Natural Ecosystem) RECREATION RESOURCES</a:t>
            </a:r>
          </a:p>
        </p:txBody>
      </p:sp>
      <p:sp>
        <p:nvSpPr>
          <p:cNvPr id="75779" name="Rectangle 3"/>
          <p:cNvSpPr>
            <a:spLocks noChangeArrowheads="1"/>
          </p:cNvSpPr>
          <p:nvPr/>
        </p:nvSpPr>
        <p:spPr bwMode="auto">
          <a:xfrm>
            <a:off x="457200" y="1524000"/>
            <a:ext cx="2133600" cy="609600"/>
          </a:xfrm>
          <a:prstGeom prst="rect">
            <a:avLst/>
          </a:prstGeom>
          <a:solidFill>
            <a:schemeClr val="bg1"/>
          </a:solidFill>
          <a:ln w="19050">
            <a:solidFill>
              <a:schemeClr val="tx1"/>
            </a:solidFill>
            <a:miter lim="800000"/>
            <a:headEnd/>
            <a:tailEnd/>
          </a:ln>
          <a:effectLst/>
        </p:spPr>
        <p:txBody>
          <a:bodyPr anchor="ctr"/>
          <a:lstStyle/>
          <a:p>
            <a:pPr algn="ctr" eaLnBrk="0" fontAlgn="base" hangingPunct="0">
              <a:spcBef>
                <a:spcPct val="0"/>
              </a:spcBef>
              <a:spcAft>
                <a:spcPct val="0"/>
              </a:spcAft>
            </a:pPr>
            <a:r>
              <a:rPr lang="en-US" sz="1600">
                <a:solidFill>
                  <a:srgbClr val="000000"/>
                </a:solidFill>
                <a:latin typeface="Arial Black" pitchFamily="34" charset="0"/>
              </a:rPr>
              <a:t>Planning Need Analysis</a:t>
            </a:r>
          </a:p>
        </p:txBody>
      </p:sp>
      <p:sp>
        <p:nvSpPr>
          <p:cNvPr id="75780" name="Rectangle 4"/>
          <p:cNvSpPr>
            <a:spLocks noChangeArrowheads="1"/>
          </p:cNvSpPr>
          <p:nvPr/>
        </p:nvSpPr>
        <p:spPr bwMode="auto">
          <a:xfrm>
            <a:off x="457200" y="2514600"/>
            <a:ext cx="2819400" cy="609600"/>
          </a:xfrm>
          <a:prstGeom prst="rect">
            <a:avLst/>
          </a:prstGeom>
          <a:solidFill>
            <a:schemeClr val="bg1"/>
          </a:solidFill>
          <a:ln w="19050">
            <a:solidFill>
              <a:schemeClr val="tx1"/>
            </a:solidFill>
            <a:miter lim="800000"/>
            <a:headEnd/>
            <a:tailEnd/>
          </a:ln>
          <a:effectLst/>
        </p:spPr>
        <p:txBody>
          <a:bodyPr anchor="ctr"/>
          <a:lstStyle/>
          <a:p>
            <a:pPr algn="ctr" eaLnBrk="0" fontAlgn="base" hangingPunct="0">
              <a:spcBef>
                <a:spcPct val="0"/>
              </a:spcBef>
              <a:spcAft>
                <a:spcPct val="0"/>
              </a:spcAft>
            </a:pPr>
            <a:r>
              <a:rPr lang="en-US" sz="1600">
                <a:solidFill>
                  <a:srgbClr val="000000"/>
                </a:solidFill>
                <a:latin typeface="Arial Black" pitchFamily="34" charset="0"/>
              </a:rPr>
              <a:t>Consumer Analysis &amp;</a:t>
            </a:r>
            <a:br>
              <a:rPr lang="en-US" sz="1600">
                <a:solidFill>
                  <a:srgbClr val="000000"/>
                </a:solidFill>
                <a:latin typeface="Arial Black" pitchFamily="34" charset="0"/>
              </a:rPr>
            </a:br>
            <a:r>
              <a:rPr lang="en-US" sz="1600">
                <a:solidFill>
                  <a:srgbClr val="000000"/>
                </a:solidFill>
                <a:latin typeface="Arial Black" pitchFamily="34" charset="0"/>
              </a:rPr>
              <a:t>Participation Analysis</a:t>
            </a:r>
          </a:p>
        </p:txBody>
      </p:sp>
      <p:sp>
        <p:nvSpPr>
          <p:cNvPr id="75781" name="Rectangle 5"/>
          <p:cNvSpPr>
            <a:spLocks noChangeArrowheads="1"/>
          </p:cNvSpPr>
          <p:nvPr/>
        </p:nvSpPr>
        <p:spPr bwMode="auto">
          <a:xfrm>
            <a:off x="533400" y="3657600"/>
            <a:ext cx="2133600" cy="609600"/>
          </a:xfrm>
          <a:prstGeom prst="rect">
            <a:avLst/>
          </a:prstGeom>
          <a:solidFill>
            <a:schemeClr val="bg1"/>
          </a:solidFill>
          <a:ln w="19050">
            <a:solidFill>
              <a:schemeClr val="tx1"/>
            </a:solidFill>
            <a:miter lim="800000"/>
            <a:headEnd/>
            <a:tailEnd/>
          </a:ln>
          <a:effectLst/>
        </p:spPr>
        <p:txBody>
          <a:bodyPr anchor="ctr"/>
          <a:lstStyle/>
          <a:p>
            <a:pPr algn="ctr" eaLnBrk="0" fontAlgn="base" hangingPunct="0">
              <a:spcBef>
                <a:spcPct val="0"/>
              </a:spcBef>
              <a:spcAft>
                <a:spcPct val="0"/>
              </a:spcAft>
            </a:pPr>
            <a:r>
              <a:rPr lang="en-US" sz="1600">
                <a:solidFill>
                  <a:srgbClr val="000000"/>
                </a:solidFill>
                <a:latin typeface="Arial Black" pitchFamily="34" charset="0"/>
              </a:rPr>
              <a:t>Demand Analysis</a:t>
            </a:r>
          </a:p>
        </p:txBody>
      </p:sp>
      <p:sp>
        <p:nvSpPr>
          <p:cNvPr id="75782" name="Rectangle 6"/>
          <p:cNvSpPr>
            <a:spLocks noChangeArrowheads="1"/>
          </p:cNvSpPr>
          <p:nvPr/>
        </p:nvSpPr>
        <p:spPr bwMode="auto">
          <a:xfrm>
            <a:off x="533400" y="4724400"/>
            <a:ext cx="2133600" cy="609600"/>
          </a:xfrm>
          <a:prstGeom prst="rect">
            <a:avLst/>
          </a:prstGeom>
          <a:solidFill>
            <a:schemeClr val="bg1"/>
          </a:solidFill>
          <a:ln w="19050">
            <a:solidFill>
              <a:schemeClr val="tx1"/>
            </a:solidFill>
            <a:miter lim="800000"/>
            <a:headEnd/>
            <a:tailEnd/>
          </a:ln>
          <a:effectLst/>
        </p:spPr>
        <p:txBody>
          <a:bodyPr anchor="ctr"/>
          <a:lstStyle/>
          <a:p>
            <a:pPr algn="ctr" eaLnBrk="0" fontAlgn="base" hangingPunct="0">
              <a:spcBef>
                <a:spcPct val="0"/>
              </a:spcBef>
              <a:spcAft>
                <a:spcPct val="0"/>
              </a:spcAft>
            </a:pPr>
            <a:r>
              <a:rPr lang="en-US" sz="1600">
                <a:solidFill>
                  <a:srgbClr val="000000"/>
                </a:solidFill>
                <a:latin typeface="Arial Black" pitchFamily="34" charset="0"/>
              </a:rPr>
              <a:t>Priority Demand </a:t>
            </a:r>
          </a:p>
        </p:txBody>
      </p:sp>
      <p:sp>
        <p:nvSpPr>
          <p:cNvPr id="75783" name="Rectangle 7"/>
          <p:cNvSpPr>
            <a:spLocks noChangeArrowheads="1"/>
          </p:cNvSpPr>
          <p:nvPr/>
        </p:nvSpPr>
        <p:spPr bwMode="auto">
          <a:xfrm>
            <a:off x="3657600" y="2133600"/>
            <a:ext cx="1828800" cy="1219200"/>
          </a:xfrm>
          <a:prstGeom prst="rect">
            <a:avLst/>
          </a:prstGeom>
          <a:solidFill>
            <a:schemeClr val="bg1"/>
          </a:solidFill>
          <a:ln w="19050">
            <a:solidFill>
              <a:schemeClr val="tx1"/>
            </a:solidFill>
            <a:miter lim="800000"/>
            <a:headEnd/>
            <a:tailEnd/>
          </a:ln>
          <a:effectLst/>
        </p:spPr>
        <p:txBody>
          <a:bodyPr anchor="ctr"/>
          <a:lstStyle/>
          <a:p>
            <a:pPr algn="ctr" eaLnBrk="0" fontAlgn="base" hangingPunct="0">
              <a:spcBef>
                <a:spcPct val="0"/>
              </a:spcBef>
              <a:spcAft>
                <a:spcPct val="0"/>
              </a:spcAft>
            </a:pPr>
            <a:r>
              <a:rPr lang="en-US" sz="1600">
                <a:solidFill>
                  <a:srgbClr val="000000"/>
                </a:solidFill>
                <a:latin typeface="Arial Black" pitchFamily="34" charset="0"/>
              </a:rPr>
              <a:t>Suitability  Analysis</a:t>
            </a:r>
          </a:p>
        </p:txBody>
      </p:sp>
      <p:sp>
        <p:nvSpPr>
          <p:cNvPr id="75784" name="Rectangle 8"/>
          <p:cNvSpPr>
            <a:spLocks noChangeArrowheads="1"/>
          </p:cNvSpPr>
          <p:nvPr/>
        </p:nvSpPr>
        <p:spPr bwMode="auto">
          <a:xfrm>
            <a:off x="3733800" y="4419600"/>
            <a:ext cx="1828800" cy="914400"/>
          </a:xfrm>
          <a:prstGeom prst="rect">
            <a:avLst/>
          </a:prstGeom>
          <a:solidFill>
            <a:schemeClr val="bg1"/>
          </a:solidFill>
          <a:ln w="19050">
            <a:solidFill>
              <a:schemeClr val="tx1"/>
            </a:solidFill>
            <a:miter lim="800000"/>
            <a:headEnd/>
            <a:tailEnd/>
          </a:ln>
          <a:effectLst/>
        </p:spPr>
        <p:txBody>
          <a:bodyPr anchor="ctr"/>
          <a:lstStyle/>
          <a:p>
            <a:pPr algn="ctr" eaLnBrk="0" fontAlgn="base" hangingPunct="0">
              <a:spcBef>
                <a:spcPct val="0"/>
              </a:spcBef>
              <a:spcAft>
                <a:spcPct val="0"/>
              </a:spcAft>
            </a:pPr>
            <a:r>
              <a:rPr lang="en-US" sz="1600">
                <a:solidFill>
                  <a:srgbClr val="000000"/>
                </a:solidFill>
                <a:latin typeface="Arial Black" pitchFamily="34" charset="0"/>
              </a:rPr>
              <a:t>Capability  Analysis</a:t>
            </a:r>
          </a:p>
        </p:txBody>
      </p:sp>
      <p:sp>
        <p:nvSpPr>
          <p:cNvPr id="75785" name="Rectangle 9"/>
          <p:cNvSpPr>
            <a:spLocks noChangeArrowheads="1"/>
          </p:cNvSpPr>
          <p:nvPr/>
        </p:nvSpPr>
        <p:spPr bwMode="auto">
          <a:xfrm>
            <a:off x="6172200" y="1524000"/>
            <a:ext cx="2133600" cy="990600"/>
          </a:xfrm>
          <a:prstGeom prst="rect">
            <a:avLst/>
          </a:prstGeom>
          <a:solidFill>
            <a:schemeClr val="bg1"/>
          </a:solidFill>
          <a:ln w="19050">
            <a:solidFill>
              <a:schemeClr val="tx1"/>
            </a:solidFill>
            <a:miter lim="800000"/>
            <a:headEnd/>
            <a:tailEnd/>
          </a:ln>
          <a:effectLst/>
        </p:spPr>
        <p:txBody>
          <a:bodyPr anchor="ctr"/>
          <a:lstStyle/>
          <a:p>
            <a:pPr algn="ctr" eaLnBrk="0" fontAlgn="base" hangingPunct="0">
              <a:spcBef>
                <a:spcPct val="0"/>
              </a:spcBef>
              <a:spcAft>
                <a:spcPct val="0"/>
              </a:spcAft>
            </a:pPr>
            <a:r>
              <a:rPr lang="en-US" sz="1600">
                <a:solidFill>
                  <a:srgbClr val="000000"/>
                </a:solidFill>
                <a:latin typeface="Arial Black" pitchFamily="34" charset="0"/>
              </a:rPr>
              <a:t>Scenarios Feasibility  Analysis</a:t>
            </a:r>
          </a:p>
        </p:txBody>
      </p:sp>
      <p:sp>
        <p:nvSpPr>
          <p:cNvPr id="75786" name="Rectangle 10"/>
          <p:cNvSpPr>
            <a:spLocks noChangeArrowheads="1"/>
          </p:cNvSpPr>
          <p:nvPr/>
        </p:nvSpPr>
        <p:spPr bwMode="auto">
          <a:xfrm>
            <a:off x="6172200" y="2895600"/>
            <a:ext cx="2133600" cy="609600"/>
          </a:xfrm>
          <a:prstGeom prst="rect">
            <a:avLst/>
          </a:prstGeom>
          <a:solidFill>
            <a:schemeClr val="bg1"/>
          </a:solidFill>
          <a:ln w="19050">
            <a:solidFill>
              <a:schemeClr val="tx1"/>
            </a:solidFill>
            <a:miter lim="800000"/>
            <a:headEnd/>
            <a:tailEnd/>
          </a:ln>
          <a:effectLst/>
        </p:spPr>
        <p:txBody>
          <a:bodyPr anchor="ctr"/>
          <a:lstStyle/>
          <a:p>
            <a:pPr algn="ctr" eaLnBrk="0" fontAlgn="base" hangingPunct="0">
              <a:spcBef>
                <a:spcPct val="0"/>
              </a:spcBef>
              <a:spcAft>
                <a:spcPct val="0"/>
              </a:spcAft>
            </a:pPr>
            <a:r>
              <a:rPr lang="en-US" sz="1600">
                <a:solidFill>
                  <a:srgbClr val="000000"/>
                </a:solidFill>
                <a:latin typeface="Arial Black" pitchFamily="34" charset="0"/>
              </a:rPr>
              <a:t>Public Review </a:t>
            </a:r>
          </a:p>
        </p:txBody>
      </p:sp>
      <p:sp>
        <p:nvSpPr>
          <p:cNvPr id="75787" name="Rectangle 11"/>
          <p:cNvSpPr>
            <a:spLocks noChangeArrowheads="1"/>
          </p:cNvSpPr>
          <p:nvPr/>
        </p:nvSpPr>
        <p:spPr bwMode="auto">
          <a:xfrm>
            <a:off x="6172200" y="3810000"/>
            <a:ext cx="2133600" cy="914400"/>
          </a:xfrm>
          <a:prstGeom prst="rect">
            <a:avLst/>
          </a:prstGeom>
          <a:solidFill>
            <a:schemeClr val="bg1"/>
          </a:solidFill>
          <a:ln w="19050">
            <a:solidFill>
              <a:schemeClr val="tx1"/>
            </a:solidFill>
            <a:miter lim="800000"/>
            <a:headEnd/>
            <a:tailEnd/>
          </a:ln>
          <a:effectLst/>
        </p:spPr>
        <p:txBody>
          <a:bodyPr anchor="ctr"/>
          <a:lstStyle/>
          <a:p>
            <a:pPr algn="ctr" eaLnBrk="0" fontAlgn="base" hangingPunct="0">
              <a:spcBef>
                <a:spcPct val="0"/>
              </a:spcBef>
              <a:spcAft>
                <a:spcPct val="0"/>
              </a:spcAft>
            </a:pPr>
            <a:r>
              <a:rPr lang="en-US" sz="1600">
                <a:solidFill>
                  <a:srgbClr val="000000"/>
                </a:solidFill>
                <a:latin typeface="Arial Black" pitchFamily="34" charset="0"/>
              </a:rPr>
              <a:t>Resources  Allocation Decision</a:t>
            </a:r>
          </a:p>
        </p:txBody>
      </p:sp>
      <p:sp>
        <p:nvSpPr>
          <p:cNvPr id="75788" name="Rectangle 12"/>
          <p:cNvSpPr>
            <a:spLocks noChangeArrowheads="1"/>
          </p:cNvSpPr>
          <p:nvPr/>
        </p:nvSpPr>
        <p:spPr bwMode="auto">
          <a:xfrm>
            <a:off x="5791200" y="4953000"/>
            <a:ext cx="2667000" cy="990600"/>
          </a:xfrm>
          <a:prstGeom prst="rect">
            <a:avLst/>
          </a:prstGeom>
          <a:solidFill>
            <a:schemeClr val="bg1"/>
          </a:solidFill>
          <a:ln w="19050">
            <a:solidFill>
              <a:schemeClr val="tx1"/>
            </a:solidFill>
            <a:miter lim="800000"/>
            <a:headEnd/>
            <a:tailEnd/>
          </a:ln>
          <a:effectLst/>
        </p:spPr>
        <p:txBody>
          <a:bodyPr anchor="ctr"/>
          <a:lstStyle/>
          <a:p>
            <a:pPr algn="ctr" eaLnBrk="0" fontAlgn="base" hangingPunct="0">
              <a:spcBef>
                <a:spcPct val="0"/>
              </a:spcBef>
              <a:spcAft>
                <a:spcPct val="0"/>
              </a:spcAft>
            </a:pPr>
            <a:r>
              <a:rPr lang="en-US" sz="1600">
                <a:solidFill>
                  <a:srgbClr val="000000"/>
                </a:solidFill>
                <a:latin typeface="Arial Black" pitchFamily="34" charset="0"/>
              </a:rPr>
              <a:t>Implementation, Monitoring, Evaluation, &amp; Revision </a:t>
            </a:r>
          </a:p>
        </p:txBody>
      </p:sp>
      <p:sp>
        <p:nvSpPr>
          <p:cNvPr id="75789" name="Line 13"/>
          <p:cNvSpPr>
            <a:spLocks noChangeShapeType="1"/>
          </p:cNvSpPr>
          <p:nvPr/>
        </p:nvSpPr>
        <p:spPr bwMode="auto">
          <a:xfrm>
            <a:off x="1447800" y="2133600"/>
            <a:ext cx="0" cy="3810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5790" name="Line 14"/>
          <p:cNvSpPr>
            <a:spLocks noChangeShapeType="1"/>
          </p:cNvSpPr>
          <p:nvPr/>
        </p:nvSpPr>
        <p:spPr bwMode="auto">
          <a:xfrm>
            <a:off x="1447800" y="3124200"/>
            <a:ext cx="0" cy="5334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5791" name="Line 15"/>
          <p:cNvSpPr>
            <a:spLocks noChangeShapeType="1"/>
          </p:cNvSpPr>
          <p:nvPr/>
        </p:nvSpPr>
        <p:spPr bwMode="auto">
          <a:xfrm>
            <a:off x="1447800" y="4267200"/>
            <a:ext cx="0" cy="5334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5792" name="Line 16"/>
          <p:cNvSpPr>
            <a:spLocks noChangeShapeType="1"/>
          </p:cNvSpPr>
          <p:nvPr/>
        </p:nvSpPr>
        <p:spPr bwMode="auto">
          <a:xfrm>
            <a:off x="2667000" y="5029200"/>
            <a:ext cx="1066800" cy="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5793" name="Line 17"/>
          <p:cNvSpPr>
            <a:spLocks noChangeShapeType="1"/>
          </p:cNvSpPr>
          <p:nvPr/>
        </p:nvSpPr>
        <p:spPr bwMode="auto">
          <a:xfrm>
            <a:off x="3200400" y="2819400"/>
            <a:ext cx="457200" cy="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5794" name="Line 18"/>
          <p:cNvSpPr>
            <a:spLocks noChangeShapeType="1"/>
          </p:cNvSpPr>
          <p:nvPr/>
        </p:nvSpPr>
        <p:spPr bwMode="auto">
          <a:xfrm flipV="1">
            <a:off x="2667000" y="3352800"/>
            <a:ext cx="990600" cy="6096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5795" name="Line 19"/>
          <p:cNvSpPr>
            <a:spLocks noChangeShapeType="1"/>
          </p:cNvSpPr>
          <p:nvPr/>
        </p:nvSpPr>
        <p:spPr bwMode="auto">
          <a:xfrm flipV="1">
            <a:off x="4724400" y="3352800"/>
            <a:ext cx="0" cy="10668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5797" name="Line 21"/>
          <p:cNvSpPr>
            <a:spLocks noChangeShapeType="1"/>
          </p:cNvSpPr>
          <p:nvPr/>
        </p:nvSpPr>
        <p:spPr bwMode="auto">
          <a:xfrm>
            <a:off x="5486400" y="2286000"/>
            <a:ext cx="685800" cy="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5798" name="Line 22"/>
          <p:cNvSpPr>
            <a:spLocks noChangeShapeType="1"/>
          </p:cNvSpPr>
          <p:nvPr/>
        </p:nvSpPr>
        <p:spPr bwMode="auto">
          <a:xfrm>
            <a:off x="7239000" y="2514600"/>
            <a:ext cx="0" cy="3810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5799" name="Line 23"/>
          <p:cNvSpPr>
            <a:spLocks noChangeShapeType="1"/>
          </p:cNvSpPr>
          <p:nvPr/>
        </p:nvSpPr>
        <p:spPr bwMode="auto">
          <a:xfrm>
            <a:off x="7239000" y="3429000"/>
            <a:ext cx="0" cy="3810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5800" name="Line 24"/>
          <p:cNvSpPr>
            <a:spLocks noChangeShapeType="1"/>
          </p:cNvSpPr>
          <p:nvPr/>
        </p:nvSpPr>
        <p:spPr bwMode="auto">
          <a:xfrm>
            <a:off x="7239000" y="4648200"/>
            <a:ext cx="0" cy="3048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6" name="Slide Number Placeholder 4"/>
          <p:cNvSpPr>
            <a:spLocks noGrp="1"/>
          </p:cNvSpPr>
          <p:nvPr>
            <p:ph type="sldNum" sz="quarter" idx="12"/>
          </p:nvPr>
        </p:nvSpPr>
        <p:spPr/>
        <p:txBody>
          <a:bodyPr/>
          <a:lstStyle/>
          <a:p>
            <a:fld id="{DC6D0921-B51A-4C4F-9702-2710934BBBEF}" type="slidenum">
              <a:rPr lang="en-US">
                <a:solidFill>
                  <a:srgbClr val="000000"/>
                </a:solidFill>
              </a:rPr>
              <a:pPr/>
              <a:t>25</a:t>
            </a:fld>
            <a:endParaRPr lang="en-US">
              <a:solidFill>
                <a:srgbClr val="000000"/>
              </a:solidFill>
            </a:endParaRPr>
          </a:p>
        </p:txBody>
      </p:sp>
      <p:sp>
        <p:nvSpPr>
          <p:cNvPr id="76802" name="Rectangle 2"/>
          <p:cNvSpPr>
            <a:spLocks noGrp="1" noChangeArrowheads="1"/>
          </p:cNvSpPr>
          <p:nvPr>
            <p:ph type="title"/>
          </p:nvPr>
        </p:nvSpPr>
        <p:spPr>
          <a:xfrm>
            <a:off x="685800" y="457200"/>
            <a:ext cx="7772400" cy="609600"/>
          </a:xfrm>
          <a:solidFill>
            <a:srgbClr val="99FF66"/>
          </a:solidFill>
          <a:ln w="57150" cmpd="thickThin">
            <a:solidFill>
              <a:schemeClr val="tx1"/>
            </a:solidFill>
          </a:ln>
        </p:spPr>
        <p:txBody>
          <a:bodyPr/>
          <a:lstStyle/>
          <a:p>
            <a:r>
              <a:rPr lang="en-US" sz="2400">
                <a:latin typeface="Arial Black" pitchFamily="34" charset="0"/>
              </a:rPr>
              <a:t>Contoh: Kriteria Kapabilitas ORR</a:t>
            </a:r>
          </a:p>
        </p:txBody>
      </p:sp>
      <p:sp>
        <p:nvSpPr>
          <p:cNvPr id="76803" name="Rectangle 3"/>
          <p:cNvSpPr>
            <a:spLocks noChangeArrowheads="1"/>
          </p:cNvSpPr>
          <p:nvPr/>
        </p:nvSpPr>
        <p:spPr bwMode="auto">
          <a:xfrm>
            <a:off x="609600" y="1447800"/>
            <a:ext cx="2057400" cy="533400"/>
          </a:xfrm>
          <a:prstGeom prst="rect">
            <a:avLst/>
          </a:prstGeom>
          <a:solidFill>
            <a:schemeClr val="bg1"/>
          </a:solidFill>
          <a:ln w="38100" cmpd="dbl">
            <a:solidFill>
              <a:schemeClr val="tx1"/>
            </a:solidFill>
            <a:miter lim="800000"/>
            <a:headEnd/>
            <a:tailEnd/>
          </a:ln>
          <a:effectLst/>
        </p:spPr>
        <p:txBody>
          <a:bodyPr anchor="ctr"/>
          <a:lstStyle/>
          <a:p>
            <a:pPr algn="ctr" eaLnBrk="0" fontAlgn="base" hangingPunct="0">
              <a:spcBef>
                <a:spcPct val="0"/>
              </a:spcBef>
              <a:spcAft>
                <a:spcPct val="0"/>
              </a:spcAft>
            </a:pPr>
            <a:r>
              <a:rPr lang="en-US" sz="1600">
                <a:solidFill>
                  <a:srgbClr val="000000"/>
                </a:solidFill>
                <a:latin typeface="Arial Black" pitchFamily="34" charset="0"/>
              </a:rPr>
              <a:t>Size of area (ha)</a:t>
            </a:r>
          </a:p>
        </p:txBody>
      </p:sp>
      <p:sp>
        <p:nvSpPr>
          <p:cNvPr id="76804" name="Rectangle 4"/>
          <p:cNvSpPr>
            <a:spLocks noChangeArrowheads="1"/>
          </p:cNvSpPr>
          <p:nvPr/>
        </p:nvSpPr>
        <p:spPr bwMode="auto">
          <a:xfrm>
            <a:off x="609600" y="3352800"/>
            <a:ext cx="2057400" cy="762000"/>
          </a:xfrm>
          <a:prstGeom prst="rect">
            <a:avLst/>
          </a:prstGeom>
          <a:solidFill>
            <a:schemeClr val="bg1"/>
          </a:solidFill>
          <a:ln w="38100" cmpd="dbl">
            <a:solidFill>
              <a:schemeClr val="tx1"/>
            </a:solidFill>
            <a:miter lim="800000"/>
            <a:headEnd/>
            <a:tailEnd/>
          </a:ln>
          <a:effectLst/>
        </p:spPr>
        <p:txBody>
          <a:bodyPr anchor="ctr"/>
          <a:lstStyle/>
          <a:p>
            <a:pPr algn="ctr" eaLnBrk="0" fontAlgn="base" hangingPunct="0">
              <a:spcBef>
                <a:spcPct val="0"/>
              </a:spcBef>
              <a:spcAft>
                <a:spcPct val="0"/>
              </a:spcAft>
            </a:pPr>
            <a:r>
              <a:rPr lang="en-US" sz="1600">
                <a:solidFill>
                  <a:srgbClr val="000000"/>
                </a:solidFill>
                <a:latin typeface="Arial Black" pitchFamily="34" charset="0"/>
              </a:rPr>
              <a:t>Irreversible evidence of man</a:t>
            </a:r>
          </a:p>
        </p:txBody>
      </p:sp>
      <p:sp>
        <p:nvSpPr>
          <p:cNvPr id="76805" name="Rectangle 5"/>
          <p:cNvSpPr>
            <a:spLocks noChangeArrowheads="1"/>
          </p:cNvSpPr>
          <p:nvPr/>
        </p:nvSpPr>
        <p:spPr bwMode="auto">
          <a:xfrm>
            <a:off x="609600" y="2362200"/>
            <a:ext cx="2057400" cy="533400"/>
          </a:xfrm>
          <a:prstGeom prst="rect">
            <a:avLst/>
          </a:prstGeom>
          <a:solidFill>
            <a:schemeClr val="bg1"/>
          </a:solidFill>
          <a:ln w="38100" cmpd="dbl">
            <a:solidFill>
              <a:schemeClr val="tx1"/>
            </a:solidFill>
            <a:miter lim="800000"/>
            <a:headEnd/>
            <a:tailEnd/>
          </a:ln>
          <a:effectLst/>
        </p:spPr>
        <p:txBody>
          <a:bodyPr anchor="ctr"/>
          <a:lstStyle/>
          <a:p>
            <a:pPr algn="ctr" eaLnBrk="0" fontAlgn="base" hangingPunct="0">
              <a:spcBef>
                <a:spcPct val="0"/>
              </a:spcBef>
              <a:spcAft>
                <a:spcPct val="0"/>
              </a:spcAft>
            </a:pPr>
            <a:r>
              <a:rPr lang="en-US" sz="1600">
                <a:solidFill>
                  <a:srgbClr val="000000"/>
                </a:solidFill>
                <a:latin typeface="Arial Black" pitchFamily="34" charset="0"/>
              </a:rPr>
              <a:t>Remoteness </a:t>
            </a:r>
          </a:p>
        </p:txBody>
      </p:sp>
      <p:sp>
        <p:nvSpPr>
          <p:cNvPr id="76806" name="Rectangle 6"/>
          <p:cNvSpPr>
            <a:spLocks noChangeArrowheads="1"/>
          </p:cNvSpPr>
          <p:nvPr/>
        </p:nvSpPr>
        <p:spPr bwMode="auto">
          <a:xfrm>
            <a:off x="609600" y="4495800"/>
            <a:ext cx="2057400" cy="914400"/>
          </a:xfrm>
          <a:prstGeom prst="rect">
            <a:avLst/>
          </a:prstGeom>
          <a:solidFill>
            <a:schemeClr val="bg1"/>
          </a:solidFill>
          <a:ln w="38100" cmpd="dbl">
            <a:solidFill>
              <a:schemeClr val="tx1"/>
            </a:solidFill>
            <a:miter lim="800000"/>
            <a:headEnd/>
            <a:tailEnd/>
          </a:ln>
          <a:effectLst/>
        </p:spPr>
        <p:txBody>
          <a:bodyPr anchor="ctr"/>
          <a:lstStyle/>
          <a:p>
            <a:pPr algn="ctr" eaLnBrk="0" fontAlgn="base" hangingPunct="0">
              <a:spcBef>
                <a:spcPct val="0"/>
              </a:spcBef>
              <a:spcAft>
                <a:spcPct val="0"/>
              </a:spcAft>
            </a:pPr>
            <a:r>
              <a:rPr lang="en-US" sz="1600">
                <a:solidFill>
                  <a:srgbClr val="000000"/>
                </a:solidFill>
                <a:latin typeface="Arial Black" pitchFamily="34" charset="0"/>
              </a:rPr>
              <a:t>Renewable rersources modification</a:t>
            </a:r>
          </a:p>
        </p:txBody>
      </p:sp>
      <p:sp>
        <p:nvSpPr>
          <p:cNvPr id="76807" name="Rectangle 7"/>
          <p:cNvSpPr>
            <a:spLocks noChangeArrowheads="1"/>
          </p:cNvSpPr>
          <p:nvPr/>
        </p:nvSpPr>
        <p:spPr bwMode="auto">
          <a:xfrm>
            <a:off x="4114800" y="1447800"/>
            <a:ext cx="3733800" cy="533400"/>
          </a:xfrm>
          <a:prstGeom prst="rect">
            <a:avLst/>
          </a:prstGeom>
          <a:solidFill>
            <a:schemeClr val="bg1"/>
          </a:solidFill>
          <a:ln w="38100" cmpd="dbl">
            <a:solidFill>
              <a:schemeClr val="tx1"/>
            </a:solidFill>
            <a:miter lim="800000"/>
            <a:headEnd/>
            <a:tailEnd/>
          </a:ln>
          <a:effectLst/>
        </p:spPr>
        <p:txBody>
          <a:bodyPr anchor="ctr"/>
          <a:lstStyle/>
          <a:p>
            <a:pPr eaLnBrk="0" fontAlgn="base" hangingPunct="0">
              <a:spcBef>
                <a:spcPct val="0"/>
              </a:spcBef>
              <a:spcAft>
                <a:spcPct val="0"/>
              </a:spcAft>
            </a:pPr>
            <a:r>
              <a:rPr lang="en-US" sz="1600">
                <a:solidFill>
                  <a:srgbClr val="000000"/>
                </a:solidFill>
                <a:latin typeface="Arial Black" pitchFamily="34" charset="0"/>
              </a:rPr>
              <a:t>P: Primitive</a:t>
            </a:r>
          </a:p>
        </p:txBody>
      </p:sp>
      <p:sp>
        <p:nvSpPr>
          <p:cNvPr id="76808" name="Rectangle 8"/>
          <p:cNvSpPr>
            <a:spLocks noChangeArrowheads="1"/>
          </p:cNvSpPr>
          <p:nvPr/>
        </p:nvSpPr>
        <p:spPr bwMode="auto">
          <a:xfrm>
            <a:off x="4114800" y="2133600"/>
            <a:ext cx="3733800" cy="533400"/>
          </a:xfrm>
          <a:prstGeom prst="rect">
            <a:avLst/>
          </a:prstGeom>
          <a:solidFill>
            <a:schemeClr val="bg1"/>
          </a:solidFill>
          <a:ln w="38100" cmpd="dbl">
            <a:solidFill>
              <a:schemeClr val="tx1"/>
            </a:solidFill>
            <a:miter lim="800000"/>
            <a:headEnd/>
            <a:tailEnd/>
          </a:ln>
          <a:effectLst/>
        </p:spPr>
        <p:txBody>
          <a:bodyPr anchor="ctr"/>
          <a:lstStyle/>
          <a:p>
            <a:pPr eaLnBrk="0" fontAlgn="base" hangingPunct="0">
              <a:spcBef>
                <a:spcPct val="0"/>
              </a:spcBef>
              <a:spcAft>
                <a:spcPct val="0"/>
              </a:spcAft>
            </a:pPr>
            <a:r>
              <a:rPr lang="en-US" sz="1600">
                <a:solidFill>
                  <a:srgbClr val="000000"/>
                </a:solidFill>
                <a:latin typeface="Arial Black" pitchFamily="34" charset="0"/>
              </a:rPr>
              <a:t>SPNM: Semi Primitive Non-Motorized</a:t>
            </a:r>
          </a:p>
        </p:txBody>
      </p:sp>
      <p:sp>
        <p:nvSpPr>
          <p:cNvPr id="76809" name="Rectangle 9"/>
          <p:cNvSpPr>
            <a:spLocks noChangeArrowheads="1"/>
          </p:cNvSpPr>
          <p:nvPr/>
        </p:nvSpPr>
        <p:spPr bwMode="auto">
          <a:xfrm>
            <a:off x="4114800" y="2895600"/>
            <a:ext cx="3733800" cy="533400"/>
          </a:xfrm>
          <a:prstGeom prst="rect">
            <a:avLst/>
          </a:prstGeom>
          <a:solidFill>
            <a:schemeClr val="bg1"/>
          </a:solidFill>
          <a:ln w="38100" cmpd="dbl">
            <a:solidFill>
              <a:schemeClr val="tx1"/>
            </a:solidFill>
            <a:miter lim="800000"/>
            <a:headEnd/>
            <a:tailEnd/>
          </a:ln>
          <a:effectLst/>
        </p:spPr>
        <p:txBody>
          <a:bodyPr anchor="ctr"/>
          <a:lstStyle/>
          <a:p>
            <a:pPr eaLnBrk="0" fontAlgn="base" hangingPunct="0">
              <a:spcBef>
                <a:spcPct val="0"/>
              </a:spcBef>
              <a:spcAft>
                <a:spcPct val="0"/>
              </a:spcAft>
            </a:pPr>
            <a:r>
              <a:rPr lang="en-US" sz="1600">
                <a:solidFill>
                  <a:srgbClr val="000000"/>
                </a:solidFill>
                <a:latin typeface="Arial Black" pitchFamily="34" charset="0"/>
              </a:rPr>
              <a:t>SPM: Semi Primitive Motorized</a:t>
            </a:r>
          </a:p>
        </p:txBody>
      </p:sp>
      <p:sp>
        <p:nvSpPr>
          <p:cNvPr id="76810" name="Rectangle 10"/>
          <p:cNvSpPr>
            <a:spLocks noChangeArrowheads="1"/>
          </p:cNvSpPr>
          <p:nvPr/>
        </p:nvSpPr>
        <p:spPr bwMode="auto">
          <a:xfrm>
            <a:off x="4114800" y="5105400"/>
            <a:ext cx="3733800" cy="533400"/>
          </a:xfrm>
          <a:prstGeom prst="rect">
            <a:avLst/>
          </a:prstGeom>
          <a:solidFill>
            <a:schemeClr val="bg1"/>
          </a:solidFill>
          <a:ln w="38100" cmpd="dbl">
            <a:solidFill>
              <a:schemeClr val="tx1"/>
            </a:solidFill>
            <a:miter lim="800000"/>
            <a:headEnd/>
            <a:tailEnd/>
          </a:ln>
          <a:effectLst/>
        </p:spPr>
        <p:txBody>
          <a:bodyPr anchor="ctr"/>
          <a:lstStyle/>
          <a:p>
            <a:pPr eaLnBrk="0" fontAlgn="base" hangingPunct="0">
              <a:spcBef>
                <a:spcPct val="0"/>
              </a:spcBef>
              <a:spcAft>
                <a:spcPct val="0"/>
              </a:spcAft>
            </a:pPr>
            <a:r>
              <a:rPr lang="en-US" sz="1600">
                <a:solidFill>
                  <a:srgbClr val="000000"/>
                </a:solidFill>
                <a:latin typeface="Arial Black" pitchFamily="34" charset="0"/>
              </a:rPr>
              <a:t>MU: Modern Urbanized</a:t>
            </a:r>
          </a:p>
        </p:txBody>
      </p:sp>
      <p:sp>
        <p:nvSpPr>
          <p:cNvPr id="76811" name="Rectangle 11"/>
          <p:cNvSpPr>
            <a:spLocks noChangeArrowheads="1"/>
          </p:cNvSpPr>
          <p:nvPr/>
        </p:nvSpPr>
        <p:spPr bwMode="auto">
          <a:xfrm>
            <a:off x="4114800" y="3505200"/>
            <a:ext cx="3733800" cy="533400"/>
          </a:xfrm>
          <a:prstGeom prst="rect">
            <a:avLst/>
          </a:prstGeom>
          <a:solidFill>
            <a:schemeClr val="bg1"/>
          </a:solidFill>
          <a:ln w="38100" cmpd="dbl">
            <a:solidFill>
              <a:schemeClr val="tx1"/>
            </a:solidFill>
            <a:miter lim="800000"/>
            <a:headEnd/>
            <a:tailEnd/>
          </a:ln>
          <a:effectLst/>
        </p:spPr>
        <p:txBody>
          <a:bodyPr anchor="ctr"/>
          <a:lstStyle/>
          <a:p>
            <a:pPr eaLnBrk="0" fontAlgn="base" hangingPunct="0">
              <a:spcBef>
                <a:spcPct val="0"/>
              </a:spcBef>
              <a:spcAft>
                <a:spcPct val="0"/>
              </a:spcAft>
            </a:pPr>
            <a:r>
              <a:rPr lang="en-US" sz="1600">
                <a:solidFill>
                  <a:srgbClr val="000000"/>
                </a:solidFill>
                <a:latin typeface="Arial Black" pitchFamily="34" charset="0"/>
              </a:rPr>
              <a:t>R: Rustic </a:t>
            </a:r>
          </a:p>
        </p:txBody>
      </p:sp>
      <p:sp>
        <p:nvSpPr>
          <p:cNvPr id="76812" name="Rectangle 12"/>
          <p:cNvSpPr>
            <a:spLocks noChangeArrowheads="1"/>
          </p:cNvSpPr>
          <p:nvPr/>
        </p:nvSpPr>
        <p:spPr bwMode="auto">
          <a:xfrm>
            <a:off x="4114800" y="4267200"/>
            <a:ext cx="3733800" cy="533400"/>
          </a:xfrm>
          <a:prstGeom prst="rect">
            <a:avLst/>
          </a:prstGeom>
          <a:solidFill>
            <a:schemeClr val="bg1"/>
          </a:solidFill>
          <a:ln w="38100" cmpd="dbl">
            <a:solidFill>
              <a:schemeClr val="tx1"/>
            </a:solidFill>
            <a:miter lim="800000"/>
            <a:headEnd/>
            <a:tailEnd/>
          </a:ln>
          <a:effectLst/>
        </p:spPr>
        <p:txBody>
          <a:bodyPr anchor="ctr"/>
          <a:lstStyle/>
          <a:p>
            <a:pPr eaLnBrk="0" fontAlgn="base" hangingPunct="0">
              <a:spcBef>
                <a:spcPct val="0"/>
              </a:spcBef>
              <a:spcAft>
                <a:spcPct val="0"/>
              </a:spcAft>
            </a:pPr>
            <a:r>
              <a:rPr lang="en-US" sz="1600">
                <a:solidFill>
                  <a:srgbClr val="000000"/>
                </a:solidFill>
                <a:latin typeface="Arial Black" pitchFamily="34" charset="0"/>
              </a:rPr>
              <a:t>C: Concentrated</a:t>
            </a:r>
          </a:p>
        </p:txBody>
      </p:sp>
      <p:sp>
        <p:nvSpPr>
          <p:cNvPr id="76813" name="Line 13"/>
          <p:cNvSpPr>
            <a:spLocks noChangeShapeType="1"/>
          </p:cNvSpPr>
          <p:nvPr/>
        </p:nvSpPr>
        <p:spPr bwMode="auto">
          <a:xfrm>
            <a:off x="3352800" y="1600200"/>
            <a:ext cx="0" cy="3810000"/>
          </a:xfrm>
          <a:prstGeom prst="line">
            <a:avLst/>
          </a:prstGeom>
          <a:noFill/>
          <a:ln w="38100">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6814" name="Line 14"/>
          <p:cNvSpPr>
            <a:spLocks noChangeShapeType="1"/>
          </p:cNvSpPr>
          <p:nvPr/>
        </p:nvSpPr>
        <p:spPr bwMode="auto">
          <a:xfrm>
            <a:off x="3352800" y="5410200"/>
            <a:ext cx="762000" cy="0"/>
          </a:xfrm>
          <a:prstGeom prst="line">
            <a:avLst/>
          </a:prstGeom>
          <a:noFill/>
          <a:ln w="9525">
            <a:solidFill>
              <a:schemeClr val="tx1"/>
            </a:solidFill>
            <a:round/>
            <a:headEnd type="triangle" w="med" len="me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6815" name="Line 15"/>
          <p:cNvSpPr>
            <a:spLocks noChangeShapeType="1"/>
          </p:cNvSpPr>
          <p:nvPr/>
        </p:nvSpPr>
        <p:spPr bwMode="auto">
          <a:xfrm>
            <a:off x="3352800" y="3124200"/>
            <a:ext cx="762000" cy="0"/>
          </a:xfrm>
          <a:prstGeom prst="line">
            <a:avLst/>
          </a:prstGeom>
          <a:noFill/>
          <a:ln w="9525">
            <a:solidFill>
              <a:schemeClr val="tx1"/>
            </a:solidFill>
            <a:round/>
            <a:headEnd type="triangle" w="med" len="me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6816" name="Line 16"/>
          <p:cNvSpPr>
            <a:spLocks noChangeShapeType="1"/>
          </p:cNvSpPr>
          <p:nvPr/>
        </p:nvSpPr>
        <p:spPr bwMode="auto">
          <a:xfrm>
            <a:off x="3352800" y="1600200"/>
            <a:ext cx="762000" cy="0"/>
          </a:xfrm>
          <a:prstGeom prst="line">
            <a:avLst/>
          </a:prstGeom>
          <a:noFill/>
          <a:ln w="9525">
            <a:solidFill>
              <a:schemeClr val="tx1"/>
            </a:solidFill>
            <a:round/>
            <a:headEnd type="triangle" w="med" len="me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6817" name="Line 17"/>
          <p:cNvSpPr>
            <a:spLocks noChangeShapeType="1"/>
          </p:cNvSpPr>
          <p:nvPr/>
        </p:nvSpPr>
        <p:spPr bwMode="auto">
          <a:xfrm>
            <a:off x="3352800" y="2362200"/>
            <a:ext cx="762000" cy="0"/>
          </a:xfrm>
          <a:prstGeom prst="line">
            <a:avLst/>
          </a:prstGeom>
          <a:noFill/>
          <a:ln w="9525">
            <a:solidFill>
              <a:schemeClr val="tx1"/>
            </a:solidFill>
            <a:round/>
            <a:headEnd type="triangle" w="med" len="me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6818" name="Line 18"/>
          <p:cNvSpPr>
            <a:spLocks noChangeShapeType="1"/>
          </p:cNvSpPr>
          <p:nvPr/>
        </p:nvSpPr>
        <p:spPr bwMode="auto">
          <a:xfrm>
            <a:off x="3352800" y="3733800"/>
            <a:ext cx="762000" cy="0"/>
          </a:xfrm>
          <a:prstGeom prst="line">
            <a:avLst/>
          </a:prstGeom>
          <a:noFill/>
          <a:ln w="9525">
            <a:solidFill>
              <a:schemeClr val="tx1"/>
            </a:solidFill>
            <a:round/>
            <a:headEnd type="triangle" w="med" len="me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6819" name="Line 19"/>
          <p:cNvSpPr>
            <a:spLocks noChangeShapeType="1"/>
          </p:cNvSpPr>
          <p:nvPr/>
        </p:nvSpPr>
        <p:spPr bwMode="auto">
          <a:xfrm>
            <a:off x="3352800" y="4495800"/>
            <a:ext cx="762000" cy="0"/>
          </a:xfrm>
          <a:prstGeom prst="line">
            <a:avLst/>
          </a:prstGeom>
          <a:noFill/>
          <a:ln w="9525">
            <a:solidFill>
              <a:schemeClr val="tx1"/>
            </a:solidFill>
            <a:round/>
            <a:headEnd type="triangle" w="med" len="me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6820" name="Line 20"/>
          <p:cNvSpPr>
            <a:spLocks noChangeShapeType="1"/>
          </p:cNvSpPr>
          <p:nvPr/>
        </p:nvSpPr>
        <p:spPr bwMode="auto">
          <a:xfrm>
            <a:off x="2667000" y="1752600"/>
            <a:ext cx="685800" cy="0"/>
          </a:xfrm>
          <a:prstGeom prst="line">
            <a:avLst/>
          </a:prstGeom>
          <a:noFill/>
          <a:ln w="9525">
            <a:solidFill>
              <a:schemeClr val="tx1"/>
            </a:solidFill>
            <a:round/>
            <a:headEnd type="triangle" w="med" len="me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6821" name="Line 21"/>
          <p:cNvSpPr>
            <a:spLocks noChangeShapeType="1"/>
          </p:cNvSpPr>
          <p:nvPr/>
        </p:nvSpPr>
        <p:spPr bwMode="auto">
          <a:xfrm>
            <a:off x="2667000" y="3886200"/>
            <a:ext cx="685800" cy="0"/>
          </a:xfrm>
          <a:prstGeom prst="line">
            <a:avLst/>
          </a:prstGeom>
          <a:noFill/>
          <a:ln w="9525">
            <a:solidFill>
              <a:schemeClr val="tx1"/>
            </a:solidFill>
            <a:round/>
            <a:headEnd type="triangle" w="med" len="me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6822" name="Line 22"/>
          <p:cNvSpPr>
            <a:spLocks noChangeShapeType="1"/>
          </p:cNvSpPr>
          <p:nvPr/>
        </p:nvSpPr>
        <p:spPr bwMode="auto">
          <a:xfrm>
            <a:off x="2667000" y="5105400"/>
            <a:ext cx="685800" cy="0"/>
          </a:xfrm>
          <a:prstGeom prst="line">
            <a:avLst/>
          </a:prstGeom>
          <a:noFill/>
          <a:ln w="9525">
            <a:solidFill>
              <a:schemeClr val="tx1"/>
            </a:solidFill>
            <a:round/>
            <a:headEnd type="triangle" w="med" len="me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6823" name="Line 23"/>
          <p:cNvSpPr>
            <a:spLocks noChangeShapeType="1"/>
          </p:cNvSpPr>
          <p:nvPr/>
        </p:nvSpPr>
        <p:spPr bwMode="auto">
          <a:xfrm>
            <a:off x="2667000" y="2667000"/>
            <a:ext cx="685800" cy="0"/>
          </a:xfrm>
          <a:prstGeom prst="line">
            <a:avLst/>
          </a:prstGeom>
          <a:noFill/>
          <a:ln w="9525">
            <a:solidFill>
              <a:schemeClr val="tx1"/>
            </a:solidFill>
            <a:round/>
            <a:headEnd type="triangle" w="med" len="me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C2B7F28E-396D-46C5-AD6F-076686A1E724}" type="slidenum">
              <a:rPr lang="en-US">
                <a:solidFill>
                  <a:srgbClr val="000000"/>
                </a:solidFill>
              </a:rPr>
              <a:pPr/>
              <a:t>26</a:t>
            </a:fld>
            <a:endParaRPr lang="en-US">
              <a:solidFill>
                <a:srgbClr val="000000"/>
              </a:solidFill>
            </a:endParaRPr>
          </a:p>
        </p:txBody>
      </p:sp>
      <p:sp>
        <p:nvSpPr>
          <p:cNvPr id="101378" name="Text Box 2"/>
          <p:cNvSpPr txBox="1">
            <a:spLocks noChangeArrowheads="1"/>
          </p:cNvSpPr>
          <p:nvPr/>
        </p:nvSpPr>
        <p:spPr bwMode="auto">
          <a:xfrm>
            <a:off x="228600" y="228600"/>
            <a:ext cx="8763000" cy="1063625"/>
          </a:xfrm>
          <a:prstGeom prst="rect">
            <a:avLst/>
          </a:prstGeom>
          <a:solidFill>
            <a:srgbClr val="FFFF00"/>
          </a:solidFill>
          <a:ln w="57150" cmpd="thickThin">
            <a:solidFill>
              <a:schemeClr val="tx1"/>
            </a:solidFill>
            <a:miter lim="800000"/>
            <a:headEnd/>
            <a:tailEnd/>
          </a:ln>
          <a:effectLst/>
        </p:spPr>
        <p:txBody>
          <a:bodyPr>
            <a:spAutoFit/>
          </a:bodyPr>
          <a:lstStyle/>
          <a:p>
            <a:pPr algn="ctr" eaLnBrk="0" fontAlgn="base" hangingPunct="0">
              <a:spcBef>
                <a:spcPct val="50000"/>
              </a:spcBef>
              <a:spcAft>
                <a:spcPct val="0"/>
              </a:spcAft>
            </a:pPr>
            <a:r>
              <a:rPr lang="en-US" sz="2000" b="1">
                <a:solidFill>
                  <a:srgbClr val="000000"/>
                </a:solidFill>
              </a:rPr>
              <a:t>KAWASAN INDUSTRI PANGAN MILIK MASYARAKAT:</a:t>
            </a:r>
            <a:r>
              <a:rPr lang="en-US" sz="2400" b="1">
                <a:solidFill>
                  <a:srgbClr val="000000"/>
                </a:solidFill>
              </a:rPr>
              <a:t>  </a:t>
            </a:r>
            <a:r>
              <a:rPr lang="en-US" sz="4000" b="1">
                <a:solidFill>
                  <a:srgbClr val="000000"/>
                </a:solidFill>
              </a:rPr>
              <a:t>KIPMAS</a:t>
            </a:r>
            <a:endParaRPr lang="en-US" sz="2400" b="1">
              <a:solidFill>
                <a:srgbClr val="000000"/>
              </a:solidFill>
            </a:endParaRPr>
          </a:p>
        </p:txBody>
      </p:sp>
      <p:sp>
        <p:nvSpPr>
          <p:cNvPr id="101379" name="Text Box 3"/>
          <p:cNvSpPr txBox="1">
            <a:spLocks noChangeArrowheads="1"/>
          </p:cNvSpPr>
          <p:nvPr/>
        </p:nvSpPr>
        <p:spPr bwMode="auto">
          <a:xfrm>
            <a:off x="1752600" y="1981200"/>
            <a:ext cx="5638800" cy="2705100"/>
          </a:xfrm>
          <a:prstGeom prst="rect">
            <a:avLst/>
          </a:prstGeom>
          <a:solidFill>
            <a:schemeClr val="bg1"/>
          </a:solidFill>
          <a:ln w="57150" cmpd="thickThin">
            <a:solidFill>
              <a:schemeClr val="tx1"/>
            </a:solidFill>
            <a:miter lim="800000"/>
            <a:headEnd/>
            <a:tailEnd/>
          </a:ln>
          <a:effectLst/>
        </p:spPr>
        <p:txBody>
          <a:bodyPr>
            <a:spAutoFit/>
          </a:bodyPr>
          <a:lstStyle/>
          <a:p>
            <a:pPr algn="ctr" eaLnBrk="0" fontAlgn="base" hangingPunct="0">
              <a:spcBef>
                <a:spcPct val="50000"/>
              </a:spcBef>
              <a:spcAft>
                <a:spcPct val="0"/>
              </a:spcAft>
            </a:pPr>
            <a:r>
              <a:rPr lang="en-US" sz="2400" b="1">
                <a:solidFill>
                  <a:srgbClr val="000000"/>
                </a:solidFill>
              </a:rPr>
              <a:t>MASYARAKAT  IKUT MEMILIKI:</a:t>
            </a:r>
          </a:p>
          <a:p>
            <a:pPr algn="ctr" eaLnBrk="0" fontAlgn="base" hangingPunct="0">
              <a:spcBef>
                <a:spcPct val="50000"/>
              </a:spcBef>
              <a:spcAft>
                <a:spcPct val="0"/>
              </a:spcAft>
            </a:pPr>
            <a:r>
              <a:rPr lang="en-US" sz="2400" b="1">
                <a:solidFill>
                  <a:srgbClr val="000000"/>
                </a:solidFill>
              </a:rPr>
              <a:t>BEKERJA</a:t>
            </a:r>
          </a:p>
          <a:p>
            <a:pPr algn="ctr" eaLnBrk="0" fontAlgn="base" hangingPunct="0">
              <a:spcBef>
                <a:spcPct val="50000"/>
              </a:spcBef>
              <a:spcAft>
                <a:spcPct val="0"/>
              </a:spcAft>
            </a:pPr>
            <a:r>
              <a:rPr lang="en-US" sz="2400" b="1">
                <a:solidFill>
                  <a:srgbClr val="000000"/>
                </a:solidFill>
              </a:rPr>
              <a:t>BERUSAHA</a:t>
            </a:r>
          </a:p>
          <a:p>
            <a:pPr algn="ctr" eaLnBrk="0" fontAlgn="base" hangingPunct="0">
              <a:spcBef>
                <a:spcPct val="50000"/>
              </a:spcBef>
              <a:spcAft>
                <a:spcPct val="0"/>
              </a:spcAft>
            </a:pPr>
            <a:r>
              <a:rPr lang="en-US" sz="2400" b="1">
                <a:solidFill>
                  <a:srgbClr val="000000"/>
                </a:solidFill>
              </a:rPr>
              <a:t>BERTRANSAKSI</a:t>
            </a:r>
          </a:p>
          <a:p>
            <a:pPr algn="ctr" eaLnBrk="0" fontAlgn="base" hangingPunct="0">
              <a:spcBef>
                <a:spcPct val="50000"/>
              </a:spcBef>
              <a:spcAft>
                <a:spcPct val="0"/>
              </a:spcAft>
            </a:pPr>
            <a:r>
              <a:rPr lang="en-US" sz="2400" b="1">
                <a:solidFill>
                  <a:srgbClr val="000000"/>
                </a:solidFill>
              </a:rPr>
              <a:t>DECISION MAKING PROCESS</a:t>
            </a:r>
          </a:p>
        </p:txBody>
      </p:sp>
      <p:sp>
        <p:nvSpPr>
          <p:cNvPr id="101380" name="Text Box 4"/>
          <p:cNvSpPr txBox="1">
            <a:spLocks noChangeArrowheads="1"/>
          </p:cNvSpPr>
          <p:nvPr/>
        </p:nvSpPr>
        <p:spPr bwMode="auto">
          <a:xfrm>
            <a:off x="2438400" y="5200650"/>
            <a:ext cx="4419600" cy="514350"/>
          </a:xfrm>
          <a:prstGeom prst="rect">
            <a:avLst/>
          </a:prstGeom>
          <a:noFill/>
          <a:ln w="57150" cmpd="thickThin">
            <a:solidFill>
              <a:schemeClr val="tx2"/>
            </a:solidFill>
            <a:miter lim="800000"/>
            <a:headEnd/>
            <a:tailEnd/>
          </a:ln>
          <a:effectLst/>
        </p:spPr>
        <p:txBody>
          <a:bodyPr>
            <a:spAutoFit/>
          </a:bodyPr>
          <a:lstStyle/>
          <a:p>
            <a:pPr algn="ctr" eaLnBrk="0" fontAlgn="base" hangingPunct="0">
              <a:spcBef>
                <a:spcPct val="50000"/>
              </a:spcBef>
              <a:spcAft>
                <a:spcPct val="0"/>
              </a:spcAft>
            </a:pPr>
            <a:r>
              <a:rPr lang="en-US" sz="2400" b="1">
                <a:solidFill>
                  <a:srgbClr val="000000"/>
                </a:solidFill>
              </a:rPr>
              <a:t>Mengelola Ekosistemnya</a:t>
            </a:r>
          </a:p>
        </p:txBody>
      </p:sp>
      <p:sp>
        <p:nvSpPr>
          <p:cNvPr id="101381" name="AutoShape 5"/>
          <p:cNvSpPr>
            <a:spLocks noChangeArrowheads="1"/>
          </p:cNvSpPr>
          <p:nvPr/>
        </p:nvSpPr>
        <p:spPr bwMode="auto">
          <a:xfrm>
            <a:off x="4114800" y="4648200"/>
            <a:ext cx="838200" cy="5334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A3F6FA47-6B98-4394-913C-AE179FE6170D}" type="slidenum">
              <a:rPr lang="en-US">
                <a:solidFill>
                  <a:srgbClr val="000000"/>
                </a:solidFill>
              </a:rPr>
              <a:pPr/>
              <a:t>27</a:t>
            </a:fld>
            <a:endParaRPr lang="en-US">
              <a:solidFill>
                <a:srgbClr val="000000"/>
              </a:solidFill>
            </a:endParaRPr>
          </a:p>
        </p:txBody>
      </p:sp>
      <p:sp>
        <p:nvSpPr>
          <p:cNvPr id="3074" name="Oval 2"/>
          <p:cNvSpPr>
            <a:spLocks noChangeArrowheads="1"/>
          </p:cNvSpPr>
          <p:nvPr/>
        </p:nvSpPr>
        <p:spPr bwMode="auto">
          <a:xfrm>
            <a:off x="1143000" y="914400"/>
            <a:ext cx="7143750" cy="5257800"/>
          </a:xfrm>
          <a:prstGeom prst="ellipse">
            <a:avLst/>
          </a:prstGeom>
          <a:solidFill>
            <a:srgbClr val="99FFCC"/>
          </a:solidFill>
          <a:ln w="9525">
            <a:noFill/>
            <a:round/>
            <a:headEnd/>
            <a:tailEnd/>
          </a:ln>
          <a:effectLst/>
        </p:spPr>
        <p:txBody>
          <a:bodyPr>
            <a:spAutoFit/>
          </a:bodyPr>
          <a:lstStyle/>
          <a:p>
            <a:pPr eaLnBrk="0" fontAlgn="base" hangingPunct="0">
              <a:spcBef>
                <a:spcPct val="50000"/>
              </a:spcBef>
              <a:spcAft>
                <a:spcPct val="0"/>
              </a:spcAft>
            </a:pPr>
            <a:endParaRPr lang="en-US" sz="2400">
              <a:solidFill>
                <a:srgbClr val="000000"/>
              </a:solidFill>
            </a:endParaRPr>
          </a:p>
          <a:p>
            <a:pPr eaLnBrk="0" fontAlgn="base" hangingPunct="0">
              <a:spcBef>
                <a:spcPct val="50000"/>
              </a:spcBef>
              <a:spcAft>
                <a:spcPct val="0"/>
              </a:spcAft>
            </a:pPr>
            <a:endParaRPr lang="en-US" sz="2400">
              <a:solidFill>
                <a:srgbClr val="000000"/>
              </a:solidFill>
            </a:endParaRPr>
          </a:p>
          <a:p>
            <a:pPr eaLnBrk="0" fontAlgn="base" hangingPunct="0">
              <a:spcBef>
                <a:spcPct val="50000"/>
              </a:spcBef>
              <a:spcAft>
                <a:spcPct val="0"/>
              </a:spcAft>
            </a:pPr>
            <a:endParaRPr lang="en-US" sz="2400">
              <a:solidFill>
                <a:srgbClr val="000000"/>
              </a:solidFill>
            </a:endParaRPr>
          </a:p>
          <a:p>
            <a:pPr eaLnBrk="0" fontAlgn="base" hangingPunct="0">
              <a:spcBef>
                <a:spcPct val="50000"/>
              </a:spcBef>
              <a:spcAft>
                <a:spcPct val="0"/>
              </a:spcAft>
            </a:pPr>
            <a:endParaRPr lang="en-US" sz="2400">
              <a:solidFill>
                <a:srgbClr val="000000"/>
              </a:solidFill>
            </a:endParaRPr>
          </a:p>
          <a:p>
            <a:pPr eaLnBrk="0" fontAlgn="base" hangingPunct="0">
              <a:spcBef>
                <a:spcPct val="50000"/>
              </a:spcBef>
              <a:spcAft>
                <a:spcPct val="0"/>
              </a:spcAft>
            </a:pPr>
            <a:endParaRPr lang="en-US" sz="2400">
              <a:solidFill>
                <a:srgbClr val="000000"/>
              </a:solidFill>
            </a:endParaRPr>
          </a:p>
          <a:p>
            <a:pPr eaLnBrk="0" fontAlgn="base" hangingPunct="0">
              <a:spcBef>
                <a:spcPct val="50000"/>
              </a:spcBef>
              <a:spcAft>
                <a:spcPct val="0"/>
              </a:spcAft>
            </a:pPr>
            <a:endParaRPr lang="en-US" sz="2400">
              <a:solidFill>
                <a:srgbClr val="000000"/>
              </a:solidFill>
            </a:endParaRPr>
          </a:p>
          <a:p>
            <a:pPr eaLnBrk="0" fontAlgn="base" hangingPunct="0">
              <a:spcBef>
                <a:spcPct val="50000"/>
              </a:spcBef>
              <a:spcAft>
                <a:spcPct val="0"/>
              </a:spcAft>
            </a:pPr>
            <a:endParaRPr lang="en-US" sz="2400">
              <a:solidFill>
                <a:srgbClr val="000000"/>
              </a:solidFill>
            </a:endParaRPr>
          </a:p>
        </p:txBody>
      </p:sp>
      <p:sp>
        <p:nvSpPr>
          <p:cNvPr id="3075" name="Oval 3"/>
          <p:cNvSpPr>
            <a:spLocks noChangeArrowheads="1"/>
          </p:cNvSpPr>
          <p:nvPr/>
        </p:nvSpPr>
        <p:spPr bwMode="auto">
          <a:xfrm>
            <a:off x="1755775" y="1984375"/>
            <a:ext cx="3270250" cy="3016250"/>
          </a:xfrm>
          <a:prstGeom prst="ellipse">
            <a:avLst/>
          </a:prstGeom>
          <a:solidFill>
            <a:srgbClr val="FFFF00"/>
          </a:solidFill>
          <a:ln w="9525">
            <a:solidFill>
              <a:schemeClr val="tx2"/>
            </a:solidFill>
            <a:round/>
            <a:headEnd/>
            <a:tailEnd/>
          </a:ln>
          <a:effectLst/>
        </p:spPr>
        <p:txBody>
          <a:bodyPr>
            <a:spAutoFit/>
          </a:bodyPr>
          <a:lstStyle/>
          <a:p>
            <a:pPr algn="ctr" eaLnBrk="0" fontAlgn="base" hangingPunct="0">
              <a:spcBef>
                <a:spcPct val="50000"/>
              </a:spcBef>
              <a:spcAft>
                <a:spcPct val="0"/>
              </a:spcAft>
            </a:pPr>
            <a:endParaRPr lang="en-US" b="1">
              <a:solidFill>
                <a:srgbClr val="000000"/>
              </a:solidFill>
            </a:endParaRPr>
          </a:p>
          <a:p>
            <a:pPr algn="ctr" eaLnBrk="0" fontAlgn="base" hangingPunct="0">
              <a:spcBef>
                <a:spcPct val="50000"/>
              </a:spcBef>
              <a:spcAft>
                <a:spcPct val="0"/>
              </a:spcAft>
            </a:pPr>
            <a:r>
              <a:rPr lang="en-US" b="1">
                <a:solidFill>
                  <a:srgbClr val="000000"/>
                </a:solidFill>
              </a:rPr>
              <a:t>EKOSISTEM </a:t>
            </a:r>
          </a:p>
          <a:p>
            <a:pPr algn="ctr" eaLnBrk="0" fontAlgn="base" hangingPunct="0">
              <a:spcBef>
                <a:spcPct val="50000"/>
              </a:spcBef>
              <a:spcAft>
                <a:spcPct val="0"/>
              </a:spcAft>
            </a:pPr>
            <a:r>
              <a:rPr lang="en-US" b="1">
                <a:solidFill>
                  <a:srgbClr val="000000"/>
                </a:solidFill>
              </a:rPr>
              <a:t>PRODUKSI </a:t>
            </a:r>
          </a:p>
          <a:p>
            <a:pPr algn="ctr" eaLnBrk="0" fontAlgn="base" hangingPunct="0">
              <a:spcBef>
                <a:spcPct val="50000"/>
              </a:spcBef>
              <a:spcAft>
                <a:spcPct val="0"/>
              </a:spcAft>
            </a:pPr>
            <a:r>
              <a:rPr lang="en-US" b="1">
                <a:solidFill>
                  <a:srgbClr val="000000"/>
                </a:solidFill>
              </a:rPr>
              <a:t>PRIMER </a:t>
            </a:r>
          </a:p>
          <a:p>
            <a:pPr algn="ctr" eaLnBrk="0" fontAlgn="base" hangingPunct="0">
              <a:spcBef>
                <a:spcPct val="50000"/>
              </a:spcBef>
              <a:spcAft>
                <a:spcPct val="0"/>
              </a:spcAft>
            </a:pPr>
            <a:endParaRPr lang="en-US" sz="2400">
              <a:solidFill>
                <a:srgbClr val="000000"/>
              </a:solidFill>
            </a:endParaRPr>
          </a:p>
        </p:txBody>
      </p:sp>
      <p:sp>
        <p:nvSpPr>
          <p:cNvPr id="3076" name="Oval 4"/>
          <p:cNvSpPr>
            <a:spLocks noChangeArrowheads="1"/>
          </p:cNvSpPr>
          <p:nvPr/>
        </p:nvSpPr>
        <p:spPr bwMode="auto">
          <a:xfrm>
            <a:off x="4270375" y="2055813"/>
            <a:ext cx="3194050" cy="3014662"/>
          </a:xfrm>
          <a:prstGeom prst="ellipse">
            <a:avLst/>
          </a:prstGeom>
          <a:solidFill>
            <a:schemeClr val="bg1"/>
          </a:solidFill>
          <a:ln w="9525">
            <a:solidFill>
              <a:schemeClr val="tx2"/>
            </a:solidFill>
            <a:round/>
            <a:headEnd/>
            <a:tailEnd/>
          </a:ln>
          <a:effectLst/>
        </p:spPr>
        <p:txBody>
          <a:bodyPr>
            <a:spAutoFit/>
          </a:bodyPr>
          <a:lstStyle/>
          <a:p>
            <a:pPr algn="ctr" eaLnBrk="0" fontAlgn="base" hangingPunct="0">
              <a:spcBef>
                <a:spcPct val="50000"/>
              </a:spcBef>
              <a:spcAft>
                <a:spcPct val="0"/>
              </a:spcAft>
            </a:pPr>
            <a:endParaRPr lang="en-US" b="1">
              <a:solidFill>
                <a:srgbClr val="000000"/>
              </a:solidFill>
            </a:endParaRPr>
          </a:p>
          <a:p>
            <a:pPr algn="ctr" eaLnBrk="0" fontAlgn="base" hangingPunct="0">
              <a:spcBef>
                <a:spcPct val="50000"/>
              </a:spcBef>
              <a:spcAft>
                <a:spcPct val="0"/>
              </a:spcAft>
            </a:pPr>
            <a:r>
              <a:rPr lang="en-US" b="1">
                <a:solidFill>
                  <a:srgbClr val="000000"/>
                </a:solidFill>
              </a:rPr>
              <a:t>SISTEM INDUSTRI PENGOLAHAN PRODUK  UNGGULAN</a:t>
            </a:r>
          </a:p>
          <a:p>
            <a:pPr algn="ctr" eaLnBrk="0" fontAlgn="base" hangingPunct="0">
              <a:spcBef>
                <a:spcPct val="50000"/>
              </a:spcBef>
              <a:spcAft>
                <a:spcPct val="0"/>
              </a:spcAft>
            </a:pPr>
            <a:endParaRPr lang="en-US" sz="2400">
              <a:solidFill>
                <a:srgbClr val="000000"/>
              </a:solidFill>
            </a:endParaRPr>
          </a:p>
        </p:txBody>
      </p:sp>
      <p:sp>
        <p:nvSpPr>
          <p:cNvPr id="3077" name="Text Box 5"/>
          <p:cNvSpPr txBox="1">
            <a:spLocks noChangeArrowheads="1"/>
          </p:cNvSpPr>
          <p:nvPr/>
        </p:nvSpPr>
        <p:spPr bwMode="auto">
          <a:xfrm>
            <a:off x="381000" y="228600"/>
            <a:ext cx="4267200" cy="457200"/>
          </a:xfrm>
          <a:prstGeom prst="rect">
            <a:avLst/>
          </a:prstGeom>
          <a:gradFill rotWithShape="1">
            <a:gsLst>
              <a:gs pos="0">
                <a:srgbClr val="CCFF99">
                  <a:gamma/>
                  <a:tint val="0"/>
                  <a:invGamma/>
                </a:srgbClr>
              </a:gs>
              <a:gs pos="100000">
                <a:srgbClr val="CCFF99"/>
              </a:gs>
            </a:gsLst>
            <a:path path="shape">
              <a:fillToRect l="50000" t="50000" r="50000" b="50000"/>
            </a:path>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CCFF99"/>
            </a:extrusionClr>
          </a:sp3d>
        </p:spPr>
        <p:txBody>
          <a:bodyPr>
            <a:spAutoFit/>
            <a:flatTx/>
          </a:bodyPr>
          <a:lstStyle/>
          <a:p>
            <a:pPr algn="ctr" eaLnBrk="0" fontAlgn="base" hangingPunct="0">
              <a:spcBef>
                <a:spcPct val="50000"/>
              </a:spcBef>
              <a:spcAft>
                <a:spcPct val="0"/>
              </a:spcAft>
            </a:pPr>
            <a:r>
              <a:rPr lang="en-US" sz="2400" b="1">
                <a:solidFill>
                  <a:srgbClr val="000000"/>
                </a:solidFill>
              </a:rPr>
              <a:t>FILOSOFI KAPET-KIPMAS</a:t>
            </a:r>
            <a:endParaRPr lang="en-US" sz="2400">
              <a:solidFill>
                <a:srgbClr val="000000"/>
              </a:solidFill>
            </a:endParaRPr>
          </a:p>
        </p:txBody>
      </p:sp>
      <p:sp>
        <p:nvSpPr>
          <p:cNvPr id="3079" name="AutoShape 7"/>
          <p:cNvSpPr>
            <a:spLocks noChangeArrowheads="1"/>
          </p:cNvSpPr>
          <p:nvPr/>
        </p:nvSpPr>
        <p:spPr bwMode="auto">
          <a:xfrm flipH="1">
            <a:off x="3810000" y="2057400"/>
            <a:ext cx="1447800" cy="304800"/>
          </a:xfrm>
          <a:prstGeom prst="rightArrow">
            <a:avLst>
              <a:gd name="adj1" fmla="val 50000"/>
              <a:gd name="adj2" fmla="val 118750"/>
            </a:avLst>
          </a:prstGeom>
          <a:solidFill>
            <a:srgbClr val="003300"/>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3080" name="Text Box 8"/>
          <p:cNvSpPr txBox="1">
            <a:spLocks noChangeArrowheads="1"/>
          </p:cNvSpPr>
          <p:nvPr/>
        </p:nvSpPr>
        <p:spPr bwMode="auto">
          <a:xfrm>
            <a:off x="3276600" y="1066800"/>
            <a:ext cx="2971800" cy="831850"/>
          </a:xfrm>
          <a:prstGeom prst="rect">
            <a:avLst/>
          </a:prstGeom>
          <a:noFill/>
          <a:ln w="9525">
            <a:solidFill>
              <a:schemeClr val="tx2"/>
            </a:solidFill>
            <a:miter lim="800000"/>
            <a:headEnd/>
            <a:tailEnd/>
          </a:ln>
          <a:effectLst/>
        </p:spPr>
        <p:txBody>
          <a:bodyPr>
            <a:spAutoFit/>
          </a:bodyPr>
          <a:lstStyle/>
          <a:p>
            <a:pPr algn="ctr" eaLnBrk="0" fontAlgn="base" hangingPunct="0">
              <a:spcBef>
                <a:spcPct val="50000"/>
              </a:spcBef>
              <a:spcAft>
                <a:spcPct val="0"/>
              </a:spcAft>
            </a:pPr>
            <a:r>
              <a:rPr lang="en-US" sz="2400">
                <a:solidFill>
                  <a:srgbClr val="000000"/>
                </a:solidFill>
              </a:rPr>
              <a:t>Masyarakat dan Ekosistemnya</a:t>
            </a:r>
          </a:p>
        </p:txBody>
      </p:sp>
      <p:sp>
        <p:nvSpPr>
          <p:cNvPr id="3081" name="Text Box 9"/>
          <p:cNvSpPr txBox="1">
            <a:spLocks noChangeArrowheads="1"/>
          </p:cNvSpPr>
          <p:nvPr/>
        </p:nvSpPr>
        <p:spPr bwMode="auto">
          <a:xfrm>
            <a:off x="1981200" y="5410200"/>
            <a:ext cx="5486400" cy="466725"/>
          </a:xfrm>
          <a:prstGeom prst="rect">
            <a:avLst/>
          </a:prstGeom>
          <a:solidFill>
            <a:schemeClr val="bg1"/>
          </a:solidFill>
          <a:ln w="9525">
            <a:solidFill>
              <a:schemeClr val="tx2"/>
            </a:solidFill>
            <a:miter lim="800000"/>
            <a:headEnd/>
            <a:tailEnd/>
          </a:ln>
          <a:effectLst/>
        </p:spPr>
        <p:txBody>
          <a:bodyPr>
            <a:spAutoFit/>
          </a:bodyPr>
          <a:lstStyle/>
          <a:p>
            <a:pPr algn="ctr" eaLnBrk="0" fontAlgn="base" hangingPunct="0">
              <a:spcBef>
                <a:spcPct val="50000"/>
              </a:spcBef>
              <a:spcAft>
                <a:spcPct val="0"/>
              </a:spcAft>
            </a:pPr>
            <a:r>
              <a:rPr lang="en-US" sz="2400" b="1">
                <a:solidFill>
                  <a:srgbClr val="000000"/>
                </a:solidFill>
              </a:rPr>
              <a:t>COMMUNITY  BASE  ECONOMY</a:t>
            </a:r>
            <a:endParaRPr lang="en-US" sz="2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0-#ppt_w/2"/>
                                          </p:val>
                                        </p:tav>
                                        <p:tav tm="100000">
                                          <p:val>
                                            <p:strVal val="#ppt_x"/>
                                          </p:val>
                                        </p:tav>
                                      </p:tavLst>
                                    </p:anim>
                                    <p:anim calcmode="lin" valueType="num">
                                      <p:cBhvr additive="base">
                                        <p:cTn id="8" dur="500" fill="hold"/>
                                        <p:tgtEl>
                                          <p:spTgt spid="30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1+#ppt_w/2"/>
                                          </p:val>
                                        </p:tav>
                                        <p:tav tm="100000">
                                          <p:val>
                                            <p:strVal val="#ppt_x"/>
                                          </p:val>
                                        </p:tav>
                                      </p:tavLst>
                                    </p:anim>
                                    <p:anim calcmode="lin" valueType="num">
                                      <p:cBhvr additive="base">
                                        <p:cTn id="14"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3079"/>
                                        </p:tgtEl>
                                        <p:attrNameLst>
                                          <p:attrName>style.visibility</p:attrName>
                                        </p:attrNameLst>
                                      </p:cBhvr>
                                      <p:to>
                                        <p:strVal val="visible"/>
                                      </p:to>
                                    </p:set>
                                    <p:anim calcmode="lin" valueType="num">
                                      <p:cBhvr>
                                        <p:cTn id="19" dur="1000" fill="hold"/>
                                        <p:tgtEl>
                                          <p:spTgt spid="3079"/>
                                        </p:tgtEl>
                                        <p:attrNameLst>
                                          <p:attrName>ppt_w</p:attrName>
                                        </p:attrNameLst>
                                      </p:cBhvr>
                                      <p:tavLst>
                                        <p:tav tm="0">
                                          <p:val>
                                            <p:fltVal val="0"/>
                                          </p:val>
                                        </p:tav>
                                        <p:tav tm="100000">
                                          <p:val>
                                            <p:strVal val="#ppt_w"/>
                                          </p:val>
                                        </p:tav>
                                      </p:tavLst>
                                    </p:anim>
                                    <p:anim calcmode="lin" valueType="num">
                                      <p:cBhvr>
                                        <p:cTn id="20" dur="1000" fill="hold"/>
                                        <p:tgtEl>
                                          <p:spTgt spid="3079"/>
                                        </p:tgtEl>
                                        <p:attrNameLst>
                                          <p:attrName>ppt_h</p:attrName>
                                        </p:attrNameLst>
                                      </p:cBhvr>
                                      <p:tavLst>
                                        <p:tav tm="0">
                                          <p:val>
                                            <p:fltVal val="0"/>
                                          </p:val>
                                        </p:tav>
                                        <p:tav tm="100000">
                                          <p:val>
                                            <p:strVal val="#ppt_h"/>
                                          </p:val>
                                        </p:tav>
                                      </p:tavLst>
                                    </p:anim>
                                    <p:anim calcmode="lin" valueType="num">
                                      <p:cBhvr>
                                        <p:cTn id="21" dur="1000" fill="hold"/>
                                        <p:tgtEl>
                                          <p:spTgt spid="3079"/>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07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autoUpdateAnimBg="0"/>
      <p:bldP spid="3076" grpId="0" animBg="1" autoUpdateAnimBg="0"/>
      <p:bldP spid="307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CD180E7-EE93-4891-9588-AADC474986B8}" type="slidenum">
              <a:rPr lang="en-US">
                <a:solidFill>
                  <a:srgbClr val="000000"/>
                </a:solidFill>
              </a:rPr>
              <a:pPr/>
              <a:t>28</a:t>
            </a:fld>
            <a:endParaRPr lang="en-US">
              <a:solidFill>
                <a:srgbClr val="000000"/>
              </a:solidFill>
            </a:endParaRPr>
          </a:p>
        </p:txBody>
      </p:sp>
      <p:sp>
        <p:nvSpPr>
          <p:cNvPr id="35842" name="Text Box 2"/>
          <p:cNvSpPr txBox="1">
            <a:spLocks noChangeArrowheads="1"/>
          </p:cNvSpPr>
          <p:nvPr/>
        </p:nvSpPr>
        <p:spPr bwMode="auto">
          <a:xfrm>
            <a:off x="1066800" y="2133600"/>
            <a:ext cx="7467600" cy="3865563"/>
          </a:xfrm>
          <a:prstGeom prst="rect">
            <a:avLst/>
          </a:prstGeom>
          <a:noFill/>
          <a:ln w="57150" cmpd="thickThin">
            <a:solidFill>
              <a:schemeClr val="bg1"/>
            </a:solidFill>
            <a:miter lim="800000"/>
            <a:headEnd/>
            <a:tailEnd/>
          </a:ln>
          <a:effectLst>
            <a:outerShdw dist="107763" dir="2700000" algn="ctr" rotWithShape="0">
              <a:schemeClr val="bg2"/>
            </a:outerShdw>
          </a:effectLst>
        </p:spPr>
        <p:txBody>
          <a:bodyPr>
            <a:spAutoFit/>
          </a:bodyPr>
          <a:lstStyle/>
          <a:p>
            <a:pPr marL="190500" indent="-190500" algn="just" eaLnBrk="0" fontAlgn="base" hangingPunct="0">
              <a:spcBef>
                <a:spcPct val="50000"/>
              </a:spcBef>
              <a:spcAft>
                <a:spcPct val="0"/>
              </a:spcAft>
            </a:pPr>
            <a:r>
              <a:rPr lang="en-US" sz="3200" b="1">
                <a:solidFill>
                  <a:srgbClr val="FFFFFF"/>
                </a:solidFill>
                <a:latin typeface="Arial" charset="0"/>
              </a:rPr>
              <a:t>”Membangun sumberdaya manusia dan </a:t>
            </a:r>
            <a:r>
              <a:rPr lang="en-US" sz="3200" b="1">
                <a:solidFill>
                  <a:srgbClr val="FFFFFF"/>
                </a:solidFill>
                <a:effectLst>
                  <a:outerShdw blurRad="38100" dist="38100" dir="2700000" algn="tl">
                    <a:srgbClr val="000000"/>
                  </a:outerShdw>
                </a:effectLst>
                <a:latin typeface="Arial" charset="0"/>
              </a:rPr>
              <a:t>masyarakat pemilik-pengelola</a:t>
            </a:r>
            <a:r>
              <a:rPr lang="en-US" sz="3200" b="1">
                <a:solidFill>
                  <a:srgbClr val="FFFFFF"/>
                </a:solidFill>
                <a:latin typeface="Arial" charset="0"/>
              </a:rPr>
              <a:t> ekosistemnya  melalui usaha komoditas /produk  unggulan".  </a:t>
            </a:r>
          </a:p>
          <a:p>
            <a:pPr marL="190500" indent="-190500" algn="ctr" eaLnBrk="0" fontAlgn="base" hangingPunct="0">
              <a:spcBef>
                <a:spcPct val="50000"/>
              </a:spcBef>
              <a:spcAft>
                <a:spcPct val="0"/>
              </a:spcAft>
            </a:pPr>
            <a:r>
              <a:rPr lang="en-US" sz="3200" b="1">
                <a:solidFill>
                  <a:srgbClr val="FFFFFF"/>
                </a:solidFill>
                <a:latin typeface="Arial" charset="0"/>
              </a:rPr>
              <a:t>“Kawasan  Produk Unggulan Milik Masyarakat”</a:t>
            </a:r>
            <a:endParaRPr lang="en-US" sz="2400" b="1" i="1">
              <a:solidFill>
                <a:srgbClr val="FFFFFF"/>
              </a:solidFill>
              <a:latin typeface="Arial" charset="0"/>
            </a:endParaRPr>
          </a:p>
          <a:p>
            <a:pPr marL="190500" indent="-190500" eaLnBrk="0" fontAlgn="base" hangingPunct="0">
              <a:spcBef>
                <a:spcPct val="50000"/>
              </a:spcBef>
              <a:spcAft>
                <a:spcPct val="0"/>
              </a:spcAft>
            </a:pPr>
            <a:endParaRPr lang="en-US" sz="2400" b="1" i="1">
              <a:solidFill>
                <a:srgbClr val="FFFFFF"/>
              </a:solidFill>
              <a:latin typeface="Arial" charset="0"/>
            </a:endParaRPr>
          </a:p>
        </p:txBody>
      </p:sp>
      <p:sp>
        <p:nvSpPr>
          <p:cNvPr id="35843" name="Text Box 3"/>
          <p:cNvSpPr txBox="1">
            <a:spLocks noChangeArrowheads="1"/>
          </p:cNvSpPr>
          <p:nvPr/>
        </p:nvSpPr>
        <p:spPr bwMode="auto">
          <a:xfrm>
            <a:off x="838200" y="457200"/>
            <a:ext cx="7848600" cy="1169988"/>
          </a:xfrm>
          <a:prstGeom prst="rect">
            <a:avLst/>
          </a:prstGeom>
          <a:noFill/>
          <a:ln w="9525">
            <a:solidFill>
              <a:schemeClr val="bg1"/>
            </a:solidFill>
            <a:miter lim="800000"/>
            <a:headEnd/>
            <a:tailEnd/>
          </a:ln>
          <a:effectLst>
            <a:outerShdw dist="107763" dir="18900000" algn="ctr" rotWithShape="0">
              <a:schemeClr val="bg2"/>
            </a:outerShdw>
          </a:effectLst>
        </p:spPr>
        <p:txBody>
          <a:bodyPr>
            <a:spAutoFit/>
          </a:bodyPr>
          <a:lstStyle/>
          <a:p>
            <a:pPr algn="ctr" eaLnBrk="0" fontAlgn="base" hangingPunct="0">
              <a:spcBef>
                <a:spcPct val="50000"/>
              </a:spcBef>
              <a:spcAft>
                <a:spcPct val="0"/>
              </a:spcAft>
            </a:pPr>
            <a:r>
              <a:rPr lang="en-US" sz="2800" b="1">
                <a:solidFill>
                  <a:srgbClr val="FFFFFF"/>
                </a:solidFill>
                <a:latin typeface="Arial" charset="0"/>
              </a:rPr>
              <a:t>Paradigma pembangunan </a:t>
            </a:r>
          </a:p>
          <a:p>
            <a:pPr algn="ctr" eaLnBrk="0" fontAlgn="base" hangingPunct="0">
              <a:spcBef>
                <a:spcPct val="50000"/>
              </a:spcBef>
              <a:spcAft>
                <a:spcPct val="0"/>
              </a:spcAft>
            </a:pPr>
            <a:r>
              <a:rPr lang="en-US" sz="2800" b="1">
                <a:solidFill>
                  <a:srgbClr val="FFFFFF"/>
                </a:solidFill>
                <a:latin typeface="Arial" charset="0"/>
              </a:rPr>
              <a:t>KAPET / KIPMAS adalah</a:t>
            </a:r>
            <a:r>
              <a:rPr lang="en-US" sz="2400" b="1" i="1">
                <a:solidFill>
                  <a:srgbClr val="FFFFFF"/>
                </a:solidFill>
                <a:latin typeface="Arial" charset="0"/>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3366CC"/>
        </a:solidFill>
        <a:effectLst/>
      </p:bgPr>
    </p:bg>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762000" y="457200"/>
            <a:ext cx="7315200" cy="5484813"/>
          </a:xfrm>
          <a:prstGeom prst="rect">
            <a:avLst/>
          </a:prstGeom>
          <a:noFill/>
          <a:ln w="57150" cmpd="thickThin">
            <a:solidFill>
              <a:schemeClr val="bg1"/>
            </a:solidFill>
            <a:miter lim="800000"/>
            <a:headEnd/>
            <a:tailEnd/>
          </a:ln>
          <a:effectLst/>
        </p:spPr>
        <p:txBody>
          <a:bodyPr>
            <a:spAutoFit/>
          </a:bodyPr>
          <a:lstStyle/>
          <a:p>
            <a:pPr algn="ctr" eaLnBrk="0" fontAlgn="base" hangingPunct="0">
              <a:spcBef>
                <a:spcPct val="50000"/>
              </a:spcBef>
              <a:spcAft>
                <a:spcPct val="0"/>
              </a:spcAft>
            </a:pPr>
            <a:endParaRPr lang="en-US" sz="2400" b="1">
              <a:solidFill>
                <a:srgbClr val="FFFFFF"/>
              </a:solidFill>
            </a:endParaRPr>
          </a:p>
          <a:p>
            <a:pPr algn="ctr" eaLnBrk="0" fontAlgn="base" hangingPunct="0">
              <a:spcBef>
                <a:spcPct val="50000"/>
              </a:spcBef>
              <a:spcAft>
                <a:spcPct val="0"/>
              </a:spcAft>
            </a:pPr>
            <a:r>
              <a:rPr lang="en-US" sz="3600" b="1">
                <a:solidFill>
                  <a:srgbClr val="FFFFFF"/>
                </a:solidFill>
              </a:rPr>
              <a:t>Visi</a:t>
            </a:r>
            <a:r>
              <a:rPr lang="en-US" sz="2400" b="1">
                <a:solidFill>
                  <a:srgbClr val="FFFFFF"/>
                </a:solidFill>
              </a:rPr>
              <a:t> pembangunan  KAPET-KIPMAS adalah :</a:t>
            </a:r>
          </a:p>
          <a:p>
            <a:pPr algn="ctr" eaLnBrk="0" fontAlgn="base" hangingPunct="0">
              <a:spcBef>
                <a:spcPct val="50000"/>
              </a:spcBef>
              <a:spcAft>
                <a:spcPct val="0"/>
              </a:spcAft>
            </a:pPr>
            <a:endParaRPr lang="en-US" sz="2400" b="1" i="1">
              <a:solidFill>
                <a:srgbClr val="FFFFFF"/>
              </a:solidFill>
            </a:endParaRPr>
          </a:p>
          <a:p>
            <a:pPr algn="ctr" eaLnBrk="0" fontAlgn="base" hangingPunct="0">
              <a:spcBef>
                <a:spcPct val="50000"/>
              </a:spcBef>
              <a:spcAft>
                <a:spcPct val="0"/>
              </a:spcAft>
            </a:pPr>
            <a:r>
              <a:rPr lang="en-US" sz="2800" b="1">
                <a:solidFill>
                  <a:srgbClr val="FFFFFF"/>
                </a:solidFill>
              </a:rPr>
              <a:t>“Mewujudkan sistem industri milik masyarakat yang efisien, produktif ,  berdaya saing tinggi dan berkelanjutan, melalui pengelolaan sumberdaya alam dan ekosistemnya secara optimal dan berkesinambungan”.</a:t>
            </a:r>
          </a:p>
          <a:p>
            <a:pPr algn="ctr" eaLnBrk="0" fontAlgn="base" hangingPunct="0">
              <a:spcBef>
                <a:spcPct val="50000"/>
              </a:spcBef>
              <a:spcAft>
                <a:spcPct val="0"/>
              </a:spcAft>
            </a:pPr>
            <a:endParaRPr lang="en-US" sz="2400" b="1" i="1">
              <a:solidFill>
                <a:srgbClr val="FFFFFF"/>
              </a:solidFill>
            </a:endParaRPr>
          </a:p>
          <a:p>
            <a:pPr algn="ctr" eaLnBrk="0" fontAlgn="base" hangingPunct="0">
              <a:spcBef>
                <a:spcPct val="50000"/>
              </a:spcBef>
              <a:spcAft>
                <a:spcPct val="0"/>
              </a:spcAft>
            </a:pPr>
            <a:endParaRPr lang="en-US" sz="1200" i="1">
              <a:solidFill>
                <a:srgbClr val="FFFFFF"/>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39" name="Footer Placeholder 2"/>
          <p:cNvSpPr>
            <a:spLocks noGrp="1"/>
          </p:cNvSpPr>
          <p:nvPr>
            <p:ph type="ftr" sz="quarter" idx="11"/>
          </p:nvPr>
        </p:nvSpPr>
        <p:spPr/>
        <p:txBody>
          <a:bodyPr/>
          <a:lstStyle/>
          <a:p>
            <a:r>
              <a:rPr lang="en-US">
                <a:solidFill>
                  <a:srgbClr val="000000"/>
                </a:solidFill>
              </a:rPr>
              <a:t>Soemarno, 2007</a:t>
            </a:r>
          </a:p>
        </p:txBody>
      </p:sp>
      <p:sp>
        <p:nvSpPr>
          <p:cNvPr id="40" name="Slide Number Placeholder 3"/>
          <p:cNvSpPr>
            <a:spLocks noGrp="1"/>
          </p:cNvSpPr>
          <p:nvPr>
            <p:ph type="sldNum" sz="quarter" idx="12"/>
          </p:nvPr>
        </p:nvSpPr>
        <p:spPr/>
        <p:txBody>
          <a:bodyPr/>
          <a:lstStyle/>
          <a:p>
            <a:fld id="{CDE8BFCC-D864-4FE3-89C1-8DDB7FC470D6}" type="slidenum">
              <a:rPr lang="en-US">
                <a:solidFill>
                  <a:srgbClr val="000000"/>
                </a:solidFill>
              </a:rPr>
              <a:pPr/>
              <a:t>3</a:t>
            </a:fld>
            <a:endParaRPr lang="en-US">
              <a:solidFill>
                <a:srgbClr val="000000"/>
              </a:solidFill>
            </a:endParaRPr>
          </a:p>
        </p:txBody>
      </p:sp>
      <p:sp>
        <p:nvSpPr>
          <p:cNvPr id="118786" name="Text Box 2"/>
          <p:cNvSpPr txBox="1">
            <a:spLocks noChangeArrowheads="1"/>
          </p:cNvSpPr>
          <p:nvPr/>
        </p:nvSpPr>
        <p:spPr bwMode="auto">
          <a:xfrm>
            <a:off x="990600" y="50800"/>
            <a:ext cx="4038600" cy="454025"/>
          </a:xfrm>
          <a:prstGeom prst="rect">
            <a:avLst/>
          </a:prstGeom>
          <a:solidFill>
            <a:schemeClr val="bg1"/>
          </a:solidFill>
          <a:ln w="57150" cmpd="thickThin">
            <a:solidFill>
              <a:schemeClr val="tx1"/>
            </a:solidFill>
            <a:miter lim="800000"/>
            <a:headEnd/>
            <a:tailEnd/>
          </a:ln>
          <a:effectLst/>
        </p:spPr>
        <p:txBody>
          <a:bodyPr>
            <a:spAutoFit/>
          </a:bodyPr>
          <a:lstStyle/>
          <a:p>
            <a:pPr eaLnBrk="0" fontAlgn="base" hangingPunct="0">
              <a:spcBef>
                <a:spcPct val="50000"/>
              </a:spcBef>
              <a:spcAft>
                <a:spcPct val="0"/>
              </a:spcAft>
            </a:pPr>
            <a:r>
              <a:rPr lang="en-US" sz="2000" b="1">
                <a:solidFill>
                  <a:srgbClr val="000000"/>
                </a:solidFill>
              </a:rPr>
              <a:t>Ekosistem  vs. Pembangunan</a:t>
            </a:r>
          </a:p>
        </p:txBody>
      </p:sp>
      <p:sp>
        <p:nvSpPr>
          <p:cNvPr id="118787" name="Text Box 3"/>
          <p:cNvSpPr txBox="1">
            <a:spLocks noChangeArrowheads="1"/>
          </p:cNvSpPr>
          <p:nvPr/>
        </p:nvSpPr>
        <p:spPr bwMode="auto">
          <a:xfrm>
            <a:off x="2895600" y="609600"/>
            <a:ext cx="2743200" cy="831850"/>
          </a:xfrm>
          <a:prstGeom prst="rect">
            <a:avLst/>
          </a:prstGeom>
          <a:solidFill>
            <a:srgbClr val="FFFF00"/>
          </a:solidFill>
          <a:ln w="9525">
            <a:solidFill>
              <a:schemeClr val="tx1"/>
            </a:solidFill>
            <a:miter lim="800000"/>
            <a:headEnd/>
            <a:tailEnd/>
          </a:ln>
          <a:effectLst/>
        </p:spPr>
        <p:txBody>
          <a:bodyPr>
            <a:spAutoFit/>
          </a:bodyPr>
          <a:lstStyle/>
          <a:p>
            <a:pPr algn="ctr" eaLnBrk="0" fontAlgn="base" hangingPunct="0">
              <a:spcBef>
                <a:spcPct val="50000"/>
              </a:spcBef>
              <a:spcAft>
                <a:spcPct val="0"/>
              </a:spcAft>
            </a:pPr>
            <a:r>
              <a:rPr lang="en-US" sz="2400" b="1">
                <a:solidFill>
                  <a:srgbClr val="000000"/>
                </a:solidFill>
              </a:rPr>
              <a:t>Degradasi Sumberdaya</a:t>
            </a:r>
          </a:p>
        </p:txBody>
      </p:sp>
      <p:sp>
        <p:nvSpPr>
          <p:cNvPr id="118788" name="Text Box 4"/>
          <p:cNvSpPr txBox="1">
            <a:spLocks noChangeArrowheads="1"/>
          </p:cNvSpPr>
          <p:nvPr/>
        </p:nvSpPr>
        <p:spPr bwMode="auto">
          <a:xfrm>
            <a:off x="6477000" y="1873250"/>
            <a:ext cx="1752600" cy="650875"/>
          </a:xfrm>
          <a:prstGeom prst="rect">
            <a:avLst/>
          </a:prstGeom>
          <a:solidFill>
            <a:srgbClr val="FFFF00"/>
          </a:solidFill>
          <a:ln w="9525">
            <a:solidFill>
              <a:schemeClr val="tx1"/>
            </a:solidFill>
            <a:miter lim="800000"/>
            <a:headEnd/>
            <a:tailEnd/>
          </a:ln>
          <a:effectLst/>
        </p:spPr>
        <p:txBody>
          <a:bodyPr>
            <a:spAutoFit/>
          </a:bodyPr>
          <a:lstStyle/>
          <a:p>
            <a:pPr algn="ctr" eaLnBrk="0" fontAlgn="base" hangingPunct="0">
              <a:spcBef>
                <a:spcPct val="50000"/>
              </a:spcBef>
              <a:spcAft>
                <a:spcPct val="0"/>
              </a:spcAft>
            </a:pPr>
            <a:r>
              <a:rPr lang="en-US" b="1">
                <a:solidFill>
                  <a:srgbClr val="000000"/>
                </a:solidFill>
              </a:rPr>
              <a:t>Sustainabilitas terancam</a:t>
            </a:r>
          </a:p>
        </p:txBody>
      </p:sp>
      <p:sp>
        <p:nvSpPr>
          <p:cNvPr id="118789" name="Text Box 5"/>
          <p:cNvSpPr txBox="1">
            <a:spLocks noChangeArrowheads="1"/>
          </p:cNvSpPr>
          <p:nvPr/>
        </p:nvSpPr>
        <p:spPr bwMode="auto">
          <a:xfrm>
            <a:off x="381000" y="1600200"/>
            <a:ext cx="2209800" cy="925513"/>
          </a:xfrm>
          <a:prstGeom prst="rect">
            <a:avLst/>
          </a:prstGeom>
          <a:solidFill>
            <a:srgbClr val="FFFF00"/>
          </a:solidFill>
          <a:ln w="9525">
            <a:solidFill>
              <a:schemeClr val="tx1"/>
            </a:solidFill>
            <a:miter lim="800000"/>
            <a:headEnd/>
            <a:tailEnd/>
          </a:ln>
          <a:effectLst/>
        </p:spPr>
        <p:txBody>
          <a:bodyPr>
            <a:spAutoFit/>
          </a:bodyPr>
          <a:lstStyle/>
          <a:p>
            <a:pPr algn="ctr" eaLnBrk="0" fontAlgn="base" hangingPunct="0">
              <a:spcBef>
                <a:spcPct val="50000"/>
              </a:spcBef>
              <a:spcAft>
                <a:spcPct val="0"/>
              </a:spcAft>
            </a:pPr>
            <a:r>
              <a:rPr lang="en-US" b="1">
                <a:solidFill>
                  <a:srgbClr val="000000"/>
                </a:solidFill>
              </a:rPr>
              <a:t>Mempercepat eksploitasi SDA &amp; lingkungan</a:t>
            </a:r>
          </a:p>
        </p:txBody>
      </p:sp>
      <p:sp>
        <p:nvSpPr>
          <p:cNvPr id="118790" name="Oval 6"/>
          <p:cNvSpPr>
            <a:spLocks noChangeArrowheads="1"/>
          </p:cNvSpPr>
          <p:nvPr/>
        </p:nvSpPr>
        <p:spPr bwMode="auto">
          <a:xfrm>
            <a:off x="2897188" y="1503363"/>
            <a:ext cx="2968625" cy="1268412"/>
          </a:xfrm>
          <a:prstGeom prst="ellipse">
            <a:avLst/>
          </a:prstGeom>
          <a:solidFill>
            <a:schemeClr val="bg1"/>
          </a:solidFill>
          <a:ln w="9525">
            <a:solidFill>
              <a:schemeClr val="tx1"/>
            </a:solidFill>
            <a:round/>
            <a:headEnd/>
            <a:tailEnd/>
          </a:ln>
          <a:effectLst/>
        </p:spPr>
        <p:txBody>
          <a:bodyPr>
            <a:spAutoFit/>
          </a:bodyPr>
          <a:lstStyle/>
          <a:p>
            <a:pPr algn="ctr" eaLnBrk="0" fontAlgn="base" hangingPunct="0">
              <a:spcBef>
                <a:spcPct val="50000"/>
              </a:spcBef>
              <a:spcAft>
                <a:spcPct val="0"/>
              </a:spcAft>
            </a:pPr>
            <a:r>
              <a:rPr lang="en-US" b="1">
                <a:solidFill>
                  <a:srgbClr val="000000"/>
                </a:solidFill>
              </a:rPr>
              <a:t>Memelihara kapasitas produksi sumberdaya </a:t>
            </a:r>
          </a:p>
        </p:txBody>
      </p:sp>
      <p:sp>
        <p:nvSpPr>
          <p:cNvPr id="118791" name="Oval 7"/>
          <p:cNvSpPr>
            <a:spLocks noChangeArrowheads="1"/>
          </p:cNvSpPr>
          <p:nvPr/>
        </p:nvSpPr>
        <p:spPr bwMode="auto">
          <a:xfrm>
            <a:off x="2057400" y="2894013"/>
            <a:ext cx="2133600" cy="1298377"/>
          </a:xfrm>
          <a:prstGeom prst="ellipse">
            <a:avLst/>
          </a:prstGeom>
          <a:solidFill>
            <a:schemeClr val="bg1"/>
          </a:solidFill>
          <a:ln w="9525">
            <a:solidFill>
              <a:schemeClr val="tx1"/>
            </a:solidFill>
            <a:round/>
            <a:headEnd/>
            <a:tailEnd/>
          </a:ln>
          <a:effectLst/>
        </p:spPr>
        <p:txBody>
          <a:bodyPr wrap="square">
            <a:spAutoFit/>
          </a:bodyPr>
          <a:lstStyle/>
          <a:p>
            <a:pPr algn="ctr" eaLnBrk="0" fontAlgn="base" hangingPunct="0">
              <a:spcBef>
                <a:spcPct val="50000"/>
              </a:spcBef>
              <a:spcAft>
                <a:spcPct val="0"/>
              </a:spcAft>
            </a:pPr>
            <a:r>
              <a:rPr lang="en-US" b="1">
                <a:solidFill>
                  <a:srgbClr val="000000"/>
                </a:solidFill>
              </a:rPr>
              <a:t>Pengendalian dampak lingkungan </a:t>
            </a:r>
          </a:p>
        </p:txBody>
      </p:sp>
      <p:sp>
        <p:nvSpPr>
          <p:cNvPr id="118792" name="Oval 8"/>
          <p:cNvSpPr>
            <a:spLocks noChangeArrowheads="1"/>
          </p:cNvSpPr>
          <p:nvPr/>
        </p:nvSpPr>
        <p:spPr bwMode="auto">
          <a:xfrm>
            <a:off x="4268788" y="3167063"/>
            <a:ext cx="2282825" cy="879475"/>
          </a:xfrm>
          <a:prstGeom prst="ellipse">
            <a:avLst/>
          </a:prstGeom>
          <a:solidFill>
            <a:schemeClr val="bg1"/>
          </a:solidFill>
          <a:ln w="9525">
            <a:solidFill>
              <a:schemeClr val="tx1"/>
            </a:solidFill>
            <a:round/>
            <a:headEnd/>
            <a:tailEnd/>
          </a:ln>
          <a:effectLst/>
        </p:spPr>
        <p:txBody>
          <a:bodyPr>
            <a:spAutoFit/>
          </a:bodyPr>
          <a:lstStyle/>
          <a:p>
            <a:pPr algn="ctr" eaLnBrk="0" fontAlgn="base" hangingPunct="0">
              <a:spcBef>
                <a:spcPct val="50000"/>
              </a:spcBef>
              <a:spcAft>
                <a:spcPct val="0"/>
              </a:spcAft>
            </a:pPr>
            <a:r>
              <a:rPr lang="en-US" b="1">
                <a:solidFill>
                  <a:srgbClr val="000000"/>
                </a:solidFill>
              </a:rPr>
              <a:t>Memperbaiki sustainabilitas </a:t>
            </a:r>
          </a:p>
        </p:txBody>
      </p:sp>
      <p:sp>
        <p:nvSpPr>
          <p:cNvPr id="118793" name="Oval 9"/>
          <p:cNvSpPr>
            <a:spLocks noChangeArrowheads="1"/>
          </p:cNvSpPr>
          <p:nvPr/>
        </p:nvSpPr>
        <p:spPr bwMode="auto">
          <a:xfrm>
            <a:off x="2286000" y="4341813"/>
            <a:ext cx="1828800" cy="1268412"/>
          </a:xfrm>
          <a:prstGeom prst="ellipse">
            <a:avLst/>
          </a:prstGeom>
          <a:solidFill>
            <a:schemeClr val="bg1"/>
          </a:solidFill>
          <a:ln w="9525">
            <a:solidFill>
              <a:schemeClr val="tx1"/>
            </a:solidFill>
            <a:round/>
            <a:headEnd/>
            <a:tailEnd/>
          </a:ln>
          <a:effectLst/>
        </p:spPr>
        <p:txBody>
          <a:bodyPr>
            <a:spAutoFit/>
          </a:bodyPr>
          <a:lstStyle/>
          <a:p>
            <a:pPr algn="ctr" eaLnBrk="0" fontAlgn="base" hangingPunct="0">
              <a:spcBef>
                <a:spcPct val="0"/>
              </a:spcBef>
              <a:spcAft>
                <a:spcPct val="0"/>
              </a:spcAft>
            </a:pPr>
            <a:r>
              <a:rPr lang="en-US" b="1">
                <a:solidFill>
                  <a:srgbClr val="000000"/>
                </a:solidFill>
              </a:rPr>
              <a:t>Aktivitas </a:t>
            </a:r>
          </a:p>
          <a:p>
            <a:pPr algn="ctr" eaLnBrk="0" fontAlgn="base" hangingPunct="0">
              <a:spcBef>
                <a:spcPct val="0"/>
              </a:spcBef>
              <a:spcAft>
                <a:spcPct val="0"/>
              </a:spcAft>
            </a:pPr>
            <a:r>
              <a:rPr lang="en-US" b="1">
                <a:solidFill>
                  <a:srgbClr val="000000"/>
                </a:solidFill>
              </a:rPr>
              <a:t>longterm- benefit </a:t>
            </a:r>
          </a:p>
        </p:txBody>
      </p:sp>
      <p:sp>
        <p:nvSpPr>
          <p:cNvPr id="118794" name="Oval 10"/>
          <p:cNvSpPr>
            <a:spLocks noChangeArrowheads="1"/>
          </p:cNvSpPr>
          <p:nvPr/>
        </p:nvSpPr>
        <p:spPr bwMode="auto">
          <a:xfrm>
            <a:off x="4214810" y="4286256"/>
            <a:ext cx="2286016" cy="1298377"/>
          </a:xfrm>
          <a:prstGeom prst="ellipse">
            <a:avLst/>
          </a:prstGeom>
          <a:solidFill>
            <a:schemeClr val="bg1"/>
          </a:solidFill>
          <a:ln w="9525">
            <a:solidFill>
              <a:schemeClr val="tx1"/>
            </a:solidFill>
            <a:round/>
            <a:headEnd/>
            <a:tailEnd/>
          </a:ln>
          <a:effectLst/>
        </p:spPr>
        <p:txBody>
          <a:bodyPr wrap="square">
            <a:spAutoFit/>
          </a:bodyPr>
          <a:lstStyle/>
          <a:p>
            <a:pPr algn="ctr" eaLnBrk="0" fontAlgn="base" hangingPunct="0">
              <a:spcBef>
                <a:spcPct val="0"/>
              </a:spcBef>
              <a:spcAft>
                <a:spcPct val="0"/>
              </a:spcAft>
            </a:pPr>
            <a:r>
              <a:rPr lang="en-US" b="1">
                <a:solidFill>
                  <a:srgbClr val="000000"/>
                </a:solidFill>
              </a:rPr>
              <a:t>Produksi barang/jasa berkelanjutan </a:t>
            </a:r>
          </a:p>
        </p:txBody>
      </p:sp>
      <p:sp>
        <p:nvSpPr>
          <p:cNvPr id="118795" name="Text Box 11"/>
          <p:cNvSpPr txBox="1">
            <a:spLocks noChangeArrowheads="1"/>
          </p:cNvSpPr>
          <p:nvPr/>
        </p:nvSpPr>
        <p:spPr bwMode="auto">
          <a:xfrm>
            <a:off x="381000" y="4267200"/>
            <a:ext cx="1752600" cy="1474788"/>
          </a:xfrm>
          <a:prstGeom prst="rect">
            <a:avLst/>
          </a:prstGeom>
          <a:solidFill>
            <a:srgbClr val="FFFF00"/>
          </a:solidFill>
          <a:ln w="9525">
            <a:solidFill>
              <a:schemeClr val="tx1"/>
            </a:solidFill>
            <a:miter lim="800000"/>
            <a:headEnd/>
            <a:tailEnd/>
          </a:ln>
          <a:effectLst/>
        </p:spPr>
        <p:txBody>
          <a:bodyPr>
            <a:spAutoFit/>
          </a:bodyPr>
          <a:lstStyle/>
          <a:p>
            <a:pPr algn="ctr" eaLnBrk="0" fontAlgn="base" hangingPunct="0">
              <a:spcBef>
                <a:spcPct val="50000"/>
              </a:spcBef>
              <a:spcAft>
                <a:spcPct val="0"/>
              </a:spcAft>
            </a:pPr>
            <a:r>
              <a:rPr lang="en-US" b="1">
                <a:solidFill>
                  <a:srgbClr val="000000"/>
                </a:solidFill>
              </a:rPr>
              <a:t>Pembangunan jangka pendek tidak berwawasan lingkungan</a:t>
            </a:r>
          </a:p>
        </p:txBody>
      </p:sp>
      <p:sp>
        <p:nvSpPr>
          <p:cNvPr id="118796" name="Text Box 12"/>
          <p:cNvSpPr txBox="1">
            <a:spLocks noChangeArrowheads="1"/>
          </p:cNvSpPr>
          <p:nvPr/>
        </p:nvSpPr>
        <p:spPr bwMode="auto">
          <a:xfrm>
            <a:off x="6629400" y="4572000"/>
            <a:ext cx="1752600" cy="925513"/>
          </a:xfrm>
          <a:prstGeom prst="rect">
            <a:avLst/>
          </a:prstGeom>
          <a:solidFill>
            <a:srgbClr val="FFFF00"/>
          </a:solidFill>
          <a:ln w="9525">
            <a:solidFill>
              <a:schemeClr val="tx1"/>
            </a:solidFill>
            <a:miter lim="800000"/>
            <a:headEnd/>
            <a:tailEnd/>
          </a:ln>
          <a:effectLst/>
        </p:spPr>
        <p:txBody>
          <a:bodyPr>
            <a:spAutoFit/>
          </a:bodyPr>
          <a:lstStyle/>
          <a:p>
            <a:pPr algn="ctr" eaLnBrk="0" fontAlgn="base" hangingPunct="0">
              <a:spcBef>
                <a:spcPct val="50000"/>
              </a:spcBef>
              <a:spcAft>
                <a:spcPct val="0"/>
              </a:spcAft>
            </a:pPr>
            <a:r>
              <a:rPr lang="en-US" b="1">
                <a:solidFill>
                  <a:srgbClr val="000000"/>
                </a:solidFill>
              </a:rPr>
              <a:t>Penurunan produksi barang &amp; jasa </a:t>
            </a:r>
          </a:p>
        </p:txBody>
      </p:sp>
      <p:sp>
        <p:nvSpPr>
          <p:cNvPr id="118797" name="Text Box 13"/>
          <p:cNvSpPr txBox="1">
            <a:spLocks noChangeArrowheads="1"/>
          </p:cNvSpPr>
          <p:nvPr/>
        </p:nvSpPr>
        <p:spPr bwMode="auto">
          <a:xfrm>
            <a:off x="2438400" y="5791200"/>
            <a:ext cx="3886200" cy="835025"/>
          </a:xfrm>
          <a:prstGeom prst="rect">
            <a:avLst/>
          </a:prstGeom>
          <a:solidFill>
            <a:srgbClr val="FFFF99"/>
          </a:solidFill>
          <a:ln w="9525">
            <a:solidFill>
              <a:schemeClr val="tx1"/>
            </a:solidFill>
            <a:miter lim="800000"/>
            <a:headEnd/>
            <a:tailEnd/>
          </a:ln>
          <a:effectLst/>
        </p:spPr>
        <p:txBody>
          <a:bodyPr>
            <a:spAutoFit/>
          </a:bodyPr>
          <a:lstStyle/>
          <a:p>
            <a:pPr algn="ctr" eaLnBrk="0" fontAlgn="base" hangingPunct="0">
              <a:spcBef>
                <a:spcPct val="0"/>
              </a:spcBef>
              <a:spcAft>
                <a:spcPct val="0"/>
              </a:spcAft>
            </a:pPr>
            <a:r>
              <a:rPr lang="en-US" sz="1600" b="1">
                <a:solidFill>
                  <a:srgbClr val="000000"/>
                </a:solidFill>
              </a:rPr>
              <a:t>Peningkatan standar hidup</a:t>
            </a:r>
          </a:p>
          <a:p>
            <a:pPr algn="ctr" eaLnBrk="0" fontAlgn="base" hangingPunct="0">
              <a:spcBef>
                <a:spcPct val="0"/>
              </a:spcBef>
              <a:spcAft>
                <a:spcPct val="0"/>
              </a:spcAft>
            </a:pPr>
            <a:endParaRPr lang="en-US" sz="1600" b="1">
              <a:solidFill>
                <a:srgbClr val="000000"/>
              </a:solidFill>
            </a:endParaRPr>
          </a:p>
          <a:p>
            <a:pPr algn="ctr" eaLnBrk="0" fontAlgn="base" hangingPunct="0">
              <a:spcBef>
                <a:spcPct val="0"/>
              </a:spcBef>
              <a:spcAft>
                <a:spcPct val="0"/>
              </a:spcAft>
            </a:pPr>
            <a:r>
              <a:rPr lang="en-US" sz="1600" b="1">
                <a:solidFill>
                  <a:srgbClr val="000000"/>
                </a:solidFill>
              </a:rPr>
              <a:t>Jumlah  penduduk          Kemiskinan</a:t>
            </a:r>
          </a:p>
        </p:txBody>
      </p:sp>
      <p:sp>
        <p:nvSpPr>
          <p:cNvPr id="118798" name="Line 14"/>
          <p:cNvSpPr>
            <a:spLocks noChangeShapeType="1"/>
          </p:cNvSpPr>
          <p:nvPr/>
        </p:nvSpPr>
        <p:spPr bwMode="auto">
          <a:xfrm>
            <a:off x="2438400" y="6172200"/>
            <a:ext cx="3886200" cy="0"/>
          </a:xfrm>
          <a:prstGeom prst="line">
            <a:avLst/>
          </a:prstGeom>
          <a:noFill/>
          <a:ln w="19050">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8799" name="Line 15"/>
          <p:cNvSpPr>
            <a:spLocks noChangeShapeType="1"/>
          </p:cNvSpPr>
          <p:nvPr/>
        </p:nvSpPr>
        <p:spPr bwMode="auto">
          <a:xfrm>
            <a:off x="4495800" y="6172200"/>
            <a:ext cx="0" cy="457200"/>
          </a:xfrm>
          <a:prstGeom prst="line">
            <a:avLst/>
          </a:prstGeom>
          <a:noFill/>
          <a:ln w="28575">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8800" name="Line 16"/>
          <p:cNvSpPr>
            <a:spLocks noChangeShapeType="1"/>
          </p:cNvSpPr>
          <p:nvPr/>
        </p:nvSpPr>
        <p:spPr bwMode="auto">
          <a:xfrm>
            <a:off x="4191000" y="6324600"/>
            <a:ext cx="685800" cy="0"/>
          </a:xfrm>
          <a:prstGeom prst="line">
            <a:avLst/>
          </a:prstGeom>
          <a:noFill/>
          <a:ln w="28575">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8801" name="Line 17"/>
          <p:cNvSpPr>
            <a:spLocks noChangeShapeType="1"/>
          </p:cNvSpPr>
          <p:nvPr/>
        </p:nvSpPr>
        <p:spPr bwMode="auto">
          <a:xfrm flipH="1">
            <a:off x="4800600" y="5562600"/>
            <a:ext cx="381000" cy="228600"/>
          </a:xfrm>
          <a:prstGeom prst="line">
            <a:avLst/>
          </a:prstGeom>
          <a:noFill/>
          <a:ln w="28575">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8802" name="Line 18"/>
          <p:cNvSpPr>
            <a:spLocks noChangeShapeType="1"/>
          </p:cNvSpPr>
          <p:nvPr/>
        </p:nvSpPr>
        <p:spPr bwMode="auto">
          <a:xfrm flipH="1" flipV="1">
            <a:off x="3124200" y="5562600"/>
            <a:ext cx="304800" cy="228600"/>
          </a:xfrm>
          <a:prstGeom prst="line">
            <a:avLst/>
          </a:prstGeom>
          <a:noFill/>
          <a:ln w="381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8803" name="Line 19"/>
          <p:cNvSpPr>
            <a:spLocks noChangeShapeType="1"/>
          </p:cNvSpPr>
          <p:nvPr/>
        </p:nvSpPr>
        <p:spPr bwMode="auto">
          <a:xfrm>
            <a:off x="7467600" y="5486400"/>
            <a:ext cx="0" cy="914400"/>
          </a:xfrm>
          <a:prstGeom prst="line">
            <a:avLst/>
          </a:prstGeom>
          <a:noFill/>
          <a:ln w="28575">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8804" name="Line 20"/>
          <p:cNvSpPr>
            <a:spLocks noChangeShapeType="1"/>
          </p:cNvSpPr>
          <p:nvPr/>
        </p:nvSpPr>
        <p:spPr bwMode="auto">
          <a:xfrm flipH="1">
            <a:off x="6324600" y="6400800"/>
            <a:ext cx="1143000" cy="0"/>
          </a:xfrm>
          <a:prstGeom prst="line">
            <a:avLst/>
          </a:prstGeom>
          <a:noFill/>
          <a:ln w="28575">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8805" name="Line 21"/>
          <p:cNvSpPr>
            <a:spLocks noChangeShapeType="1"/>
          </p:cNvSpPr>
          <p:nvPr/>
        </p:nvSpPr>
        <p:spPr bwMode="auto">
          <a:xfrm flipH="1">
            <a:off x="1371600" y="6400800"/>
            <a:ext cx="1066800" cy="0"/>
          </a:xfrm>
          <a:prstGeom prst="line">
            <a:avLst/>
          </a:prstGeom>
          <a:noFill/>
          <a:ln w="28575">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8806" name="Line 22"/>
          <p:cNvSpPr>
            <a:spLocks noChangeShapeType="1"/>
          </p:cNvSpPr>
          <p:nvPr/>
        </p:nvSpPr>
        <p:spPr bwMode="auto">
          <a:xfrm flipV="1">
            <a:off x="1371600" y="5715000"/>
            <a:ext cx="0" cy="685800"/>
          </a:xfrm>
          <a:prstGeom prst="line">
            <a:avLst/>
          </a:prstGeom>
          <a:noFill/>
          <a:ln w="28575">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8807" name="Line 23"/>
          <p:cNvSpPr>
            <a:spLocks noChangeShapeType="1"/>
          </p:cNvSpPr>
          <p:nvPr/>
        </p:nvSpPr>
        <p:spPr bwMode="auto">
          <a:xfrm flipV="1">
            <a:off x="1828800" y="5715000"/>
            <a:ext cx="0" cy="304800"/>
          </a:xfrm>
          <a:prstGeom prst="line">
            <a:avLst/>
          </a:prstGeom>
          <a:noFill/>
          <a:ln w="28575">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8808" name="Line 24"/>
          <p:cNvSpPr>
            <a:spLocks noChangeShapeType="1"/>
          </p:cNvSpPr>
          <p:nvPr/>
        </p:nvSpPr>
        <p:spPr bwMode="auto">
          <a:xfrm flipV="1">
            <a:off x="762000" y="5715000"/>
            <a:ext cx="0" cy="990600"/>
          </a:xfrm>
          <a:prstGeom prst="line">
            <a:avLst/>
          </a:prstGeom>
          <a:noFill/>
          <a:ln w="28575">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8809" name="Line 25"/>
          <p:cNvSpPr>
            <a:spLocks noChangeShapeType="1"/>
          </p:cNvSpPr>
          <p:nvPr/>
        </p:nvSpPr>
        <p:spPr bwMode="auto">
          <a:xfrm>
            <a:off x="762000" y="6705600"/>
            <a:ext cx="4038600" cy="0"/>
          </a:xfrm>
          <a:prstGeom prst="line">
            <a:avLst/>
          </a:prstGeom>
          <a:noFill/>
          <a:ln w="28575">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8810" name="Line 26"/>
          <p:cNvSpPr>
            <a:spLocks noChangeShapeType="1"/>
          </p:cNvSpPr>
          <p:nvPr/>
        </p:nvSpPr>
        <p:spPr bwMode="auto">
          <a:xfrm>
            <a:off x="4800600" y="6553200"/>
            <a:ext cx="0" cy="152400"/>
          </a:xfrm>
          <a:prstGeom prst="line">
            <a:avLst/>
          </a:prstGeom>
          <a:noFill/>
          <a:ln w="28575">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8811" name="Line 27"/>
          <p:cNvSpPr>
            <a:spLocks noChangeShapeType="1"/>
          </p:cNvSpPr>
          <p:nvPr/>
        </p:nvSpPr>
        <p:spPr bwMode="auto">
          <a:xfrm>
            <a:off x="1828800" y="6019800"/>
            <a:ext cx="762000" cy="0"/>
          </a:xfrm>
          <a:prstGeom prst="line">
            <a:avLst/>
          </a:prstGeom>
          <a:noFill/>
          <a:ln w="28575">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8812" name="Line 28"/>
          <p:cNvSpPr>
            <a:spLocks noChangeShapeType="1"/>
          </p:cNvSpPr>
          <p:nvPr/>
        </p:nvSpPr>
        <p:spPr bwMode="auto">
          <a:xfrm flipV="1">
            <a:off x="1295400" y="2514600"/>
            <a:ext cx="0" cy="1752600"/>
          </a:xfrm>
          <a:prstGeom prst="line">
            <a:avLst/>
          </a:prstGeom>
          <a:noFill/>
          <a:ln w="28575">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8813" name="Line 29"/>
          <p:cNvSpPr>
            <a:spLocks noChangeShapeType="1"/>
          </p:cNvSpPr>
          <p:nvPr/>
        </p:nvSpPr>
        <p:spPr bwMode="auto">
          <a:xfrm>
            <a:off x="7467600" y="2438400"/>
            <a:ext cx="0" cy="2133600"/>
          </a:xfrm>
          <a:prstGeom prst="line">
            <a:avLst/>
          </a:prstGeom>
          <a:noFill/>
          <a:ln w="28575">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8814" name="Line 30"/>
          <p:cNvSpPr>
            <a:spLocks noChangeShapeType="1"/>
          </p:cNvSpPr>
          <p:nvPr/>
        </p:nvSpPr>
        <p:spPr bwMode="auto">
          <a:xfrm flipV="1">
            <a:off x="1295400" y="1066800"/>
            <a:ext cx="0" cy="533400"/>
          </a:xfrm>
          <a:prstGeom prst="line">
            <a:avLst/>
          </a:prstGeom>
          <a:noFill/>
          <a:ln w="28575">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8815" name="Line 31"/>
          <p:cNvSpPr>
            <a:spLocks noChangeShapeType="1"/>
          </p:cNvSpPr>
          <p:nvPr/>
        </p:nvSpPr>
        <p:spPr bwMode="auto">
          <a:xfrm>
            <a:off x="1295400" y="1066800"/>
            <a:ext cx="1600200" cy="0"/>
          </a:xfrm>
          <a:prstGeom prst="line">
            <a:avLst/>
          </a:prstGeom>
          <a:noFill/>
          <a:ln w="28575">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8816" name="Line 32"/>
          <p:cNvSpPr>
            <a:spLocks noChangeShapeType="1"/>
          </p:cNvSpPr>
          <p:nvPr/>
        </p:nvSpPr>
        <p:spPr bwMode="auto">
          <a:xfrm>
            <a:off x="5638800" y="990600"/>
            <a:ext cx="1905000" cy="0"/>
          </a:xfrm>
          <a:prstGeom prst="line">
            <a:avLst/>
          </a:prstGeom>
          <a:noFill/>
          <a:ln w="28575">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8817" name="Line 33"/>
          <p:cNvSpPr>
            <a:spLocks noChangeShapeType="1"/>
          </p:cNvSpPr>
          <p:nvPr/>
        </p:nvSpPr>
        <p:spPr bwMode="auto">
          <a:xfrm>
            <a:off x="7543800" y="990600"/>
            <a:ext cx="0" cy="914400"/>
          </a:xfrm>
          <a:prstGeom prst="line">
            <a:avLst/>
          </a:prstGeom>
          <a:noFill/>
          <a:ln w="28575">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8818" name="Line 34"/>
          <p:cNvSpPr>
            <a:spLocks noChangeShapeType="1"/>
          </p:cNvSpPr>
          <p:nvPr/>
        </p:nvSpPr>
        <p:spPr bwMode="auto">
          <a:xfrm flipV="1">
            <a:off x="3352800" y="2667000"/>
            <a:ext cx="228600" cy="228600"/>
          </a:xfrm>
          <a:prstGeom prst="line">
            <a:avLst/>
          </a:prstGeom>
          <a:noFill/>
          <a:ln w="381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8819" name="Line 35"/>
          <p:cNvSpPr>
            <a:spLocks noChangeShapeType="1"/>
          </p:cNvSpPr>
          <p:nvPr/>
        </p:nvSpPr>
        <p:spPr bwMode="auto">
          <a:xfrm>
            <a:off x="4800600" y="2743200"/>
            <a:ext cx="609600" cy="457200"/>
          </a:xfrm>
          <a:prstGeom prst="line">
            <a:avLst/>
          </a:prstGeom>
          <a:noFill/>
          <a:ln w="28575">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8820" name="Line 36"/>
          <p:cNvSpPr>
            <a:spLocks noChangeShapeType="1"/>
          </p:cNvSpPr>
          <p:nvPr/>
        </p:nvSpPr>
        <p:spPr bwMode="auto">
          <a:xfrm flipV="1">
            <a:off x="3124200" y="4114800"/>
            <a:ext cx="0" cy="228600"/>
          </a:xfrm>
          <a:prstGeom prst="line">
            <a:avLst/>
          </a:prstGeom>
          <a:noFill/>
          <a:ln w="28575">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8821" name="Line 37"/>
          <p:cNvSpPr>
            <a:spLocks noChangeShapeType="1"/>
          </p:cNvSpPr>
          <p:nvPr/>
        </p:nvSpPr>
        <p:spPr bwMode="auto">
          <a:xfrm>
            <a:off x="5410200" y="4038600"/>
            <a:ext cx="0" cy="304800"/>
          </a:xfrm>
          <a:prstGeom prst="line">
            <a:avLst/>
          </a:prstGeom>
          <a:noFill/>
          <a:ln w="28575">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solidFill>
                  <a:srgbClr val="000000"/>
                </a:solidFill>
              </a:rPr>
              <a:t>Soemarno, 2007</a:t>
            </a:r>
          </a:p>
        </p:txBody>
      </p:sp>
      <p:sp>
        <p:nvSpPr>
          <p:cNvPr id="7" name="Slide Number Placeholder 5"/>
          <p:cNvSpPr>
            <a:spLocks noGrp="1"/>
          </p:cNvSpPr>
          <p:nvPr>
            <p:ph type="sldNum" sz="quarter" idx="12"/>
          </p:nvPr>
        </p:nvSpPr>
        <p:spPr/>
        <p:txBody>
          <a:bodyPr/>
          <a:lstStyle/>
          <a:p>
            <a:fld id="{B786D33B-891D-4C1C-AC1D-07CDD55CD583}" type="slidenum">
              <a:rPr lang="en-US">
                <a:solidFill>
                  <a:srgbClr val="000000"/>
                </a:solidFill>
              </a:rPr>
              <a:pPr/>
              <a:t>30</a:t>
            </a:fld>
            <a:endParaRPr lang="en-US">
              <a:solidFill>
                <a:srgbClr val="000000"/>
              </a:solidFill>
            </a:endParaRPr>
          </a:p>
        </p:txBody>
      </p:sp>
      <p:sp>
        <p:nvSpPr>
          <p:cNvPr id="38914" name="Rectangle 2"/>
          <p:cNvSpPr>
            <a:spLocks noGrp="1" noChangeArrowheads="1"/>
          </p:cNvSpPr>
          <p:nvPr>
            <p:ph type="title"/>
          </p:nvPr>
        </p:nvSpPr>
        <p:spPr>
          <a:xfrm>
            <a:off x="685800" y="609600"/>
            <a:ext cx="6781800" cy="1143000"/>
          </a:xfrm>
          <a:solidFill>
            <a:schemeClr val="bg1"/>
          </a:solidFill>
          <a:ln w="57150" cmpd="thickThin">
            <a:solidFill>
              <a:schemeClr val="tx1"/>
            </a:solidFill>
          </a:ln>
          <a:effectLst>
            <a:outerShdw dist="107763" dir="18900000" algn="ctr" rotWithShape="0">
              <a:schemeClr val="bg2"/>
            </a:outerShdw>
          </a:effectLst>
        </p:spPr>
        <p:txBody>
          <a:bodyPr/>
          <a:lstStyle/>
          <a:p>
            <a:r>
              <a:rPr lang="en-US" sz="2800" b="1">
                <a:solidFill>
                  <a:schemeClr val="tx1"/>
                </a:solidFill>
                <a:effectLst>
                  <a:outerShdw blurRad="38100" dist="38100" dir="2700000" algn="tl">
                    <a:srgbClr val="C0C0C0"/>
                  </a:outerShdw>
                </a:effectLst>
                <a:latin typeface="Arial" charset="0"/>
              </a:rPr>
              <a:t>Misi pengembangan </a:t>
            </a:r>
            <a:r>
              <a:rPr lang="en-US" sz="2800">
                <a:solidFill>
                  <a:schemeClr val="tx1"/>
                </a:solidFill>
                <a:latin typeface="Arial" charset="0"/>
              </a:rPr>
              <a:t> :</a:t>
            </a:r>
            <a:endParaRPr lang="en-US" b="1">
              <a:solidFill>
                <a:schemeClr val="tx1"/>
              </a:solidFill>
              <a:latin typeface="Arial" charset="0"/>
            </a:endParaRPr>
          </a:p>
        </p:txBody>
      </p:sp>
      <p:sp>
        <p:nvSpPr>
          <p:cNvPr id="38915" name="Text Box 3"/>
          <p:cNvSpPr txBox="1">
            <a:spLocks noChangeArrowheads="1"/>
          </p:cNvSpPr>
          <p:nvPr/>
        </p:nvSpPr>
        <p:spPr bwMode="auto">
          <a:xfrm>
            <a:off x="838200" y="2057400"/>
            <a:ext cx="7315200" cy="3148013"/>
          </a:xfrm>
          <a:prstGeom prst="rect">
            <a:avLst/>
          </a:prstGeom>
          <a:solidFill>
            <a:schemeClr val="bg1"/>
          </a:solidFill>
          <a:ln w="9525">
            <a:solidFill>
              <a:schemeClr val="tx1"/>
            </a:solidFill>
            <a:miter lim="800000"/>
            <a:headEnd/>
            <a:tailEnd/>
          </a:ln>
          <a:effectLst>
            <a:outerShdw dist="188799" dir="13336421" algn="ctr" rotWithShape="0">
              <a:srgbClr val="FF9900"/>
            </a:outerShdw>
          </a:effectLst>
        </p:spPr>
        <p:txBody>
          <a:bodyPr>
            <a:spAutoFit/>
          </a:bodyPr>
          <a:lstStyle/>
          <a:p>
            <a:pPr marL="1123950" lvl="4" indent="-361950" algn="just" eaLnBrk="0" fontAlgn="base" hangingPunct="0">
              <a:spcBef>
                <a:spcPct val="0"/>
              </a:spcBef>
              <a:spcAft>
                <a:spcPct val="0"/>
              </a:spcAft>
            </a:pPr>
            <a:endParaRPr lang="en-US" sz="2400" b="1">
              <a:solidFill>
                <a:srgbClr val="000000"/>
              </a:solidFill>
              <a:latin typeface="Arial" charset="0"/>
            </a:endParaRPr>
          </a:p>
          <a:p>
            <a:pPr marL="1123950" lvl="4" indent="-361950" algn="just" eaLnBrk="0" fontAlgn="base" hangingPunct="0">
              <a:spcBef>
                <a:spcPct val="0"/>
              </a:spcBef>
              <a:spcAft>
                <a:spcPct val="0"/>
              </a:spcAft>
            </a:pPr>
            <a:r>
              <a:rPr lang="en-US" sz="2400" b="1">
                <a:solidFill>
                  <a:srgbClr val="000000"/>
                </a:solidFill>
                <a:latin typeface="Arial" charset="0"/>
              </a:rPr>
              <a:t>1. 	Memberdayakan masyarakat, </a:t>
            </a:r>
          </a:p>
          <a:p>
            <a:pPr marL="1123950" lvl="4" indent="-361950" algn="just" eaLnBrk="0" fontAlgn="base" hangingPunct="0">
              <a:spcBef>
                <a:spcPct val="0"/>
              </a:spcBef>
              <a:spcAft>
                <a:spcPct val="0"/>
              </a:spcAft>
            </a:pPr>
            <a:r>
              <a:rPr lang="en-US" sz="2000" b="1">
                <a:solidFill>
                  <a:srgbClr val="000000"/>
                </a:solidFill>
              </a:rPr>
              <a:t>2.	Menciptakan sistem usaha produktif yang berdaya saing tinggi, </a:t>
            </a:r>
            <a:r>
              <a:rPr lang="en-US" sz="2000" b="1" i="1">
                <a:solidFill>
                  <a:srgbClr val="000000"/>
                </a:solidFill>
              </a:rPr>
              <a:t>berkeadilan</a:t>
            </a:r>
            <a:r>
              <a:rPr lang="en-US" sz="2000" b="1">
                <a:solidFill>
                  <a:srgbClr val="000000"/>
                </a:solidFill>
              </a:rPr>
              <a:t> dan berkelanjutan,</a:t>
            </a:r>
          </a:p>
          <a:p>
            <a:pPr marL="1123950" lvl="4" indent="-361950" algn="just" eaLnBrk="0" fontAlgn="base" hangingPunct="0">
              <a:spcBef>
                <a:spcPct val="0"/>
              </a:spcBef>
              <a:spcAft>
                <a:spcPct val="0"/>
              </a:spcAft>
            </a:pPr>
            <a:r>
              <a:rPr lang="en-US" sz="2400" b="1">
                <a:solidFill>
                  <a:srgbClr val="000000"/>
                </a:solidFill>
                <a:latin typeface="Arial" charset="0"/>
              </a:rPr>
              <a:t>3.	Mengembangkan </a:t>
            </a:r>
            <a:r>
              <a:rPr lang="en-US" sz="2800" b="1" i="1">
                <a:solidFill>
                  <a:srgbClr val="000000"/>
                </a:solidFill>
                <a:latin typeface="Arial" charset="0"/>
              </a:rPr>
              <a:t>budaya industri</a:t>
            </a:r>
            <a:r>
              <a:rPr lang="en-US" sz="2400" b="1">
                <a:solidFill>
                  <a:srgbClr val="000000"/>
                </a:solidFill>
                <a:latin typeface="Arial" charset="0"/>
              </a:rPr>
              <a:t> sebagai landasan pengembangan  usaha</a:t>
            </a:r>
          </a:p>
          <a:p>
            <a:pPr marL="1123950" lvl="4" indent="-361950" algn="just" eaLnBrk="0" fontAlgn="base" hangingPunct="0">
              <a:spcBef>
                <a:spcPct val="0"/>
              </a:spcBef>
              <a:spcAft>
                <a:spcPct val="0"/>
              </a:spcAft>
            </a:pPr>
            <a:r>
              <a:rPr lang="en-US" sz="2000" b="1">
                <a:solidFill>
                  <a:srgbClr val="000000"/>
                </a:solidFill>
              </a:rPr>
              <a:t>4. Mengoptimalkan keunggulan komparatif kawasan dan ekosistemnya</a:t>
            </a:r>
          </a:p>
          <a:p>
            <a:pPr marL="1123950" lvl="4" indent="-361950" algn="just" eaLnBrk="0" fontAlgn="base" hangingPunct="0">
              <a:spcBef>
                <a:spcPct val="0"/>
              </a:spcBef>
              <a:spcAft>
                <a:spcPct val="0"/>
              </a:spcAft>
            </a:pPr>
            <a:endParaRPr lang="en-US" sz="2000" b="1">
              <a:solidFill>
                <a:srgbClr val="000000"/>
              </a:solidFill>
            </a:endParaRPr>
          </a:p>
        </p:txBody>
      </p:sp>
      <p:sp>
        <p:nvSpPr>
          <p:cNvPr id="38916" name="Text Box 4"/>
          <p:cNvSpPr txBox="1">
            <a:spLocks noChangeArrowheads="1"/>
          </p:cNvSpPr>
          <p:nvPr/>
        </p:nvSpPr>
        <p:spPr bwMode="auto">
          <a:xfrm>
            <a:off x="914400" y="2743200"/>
            <a:ext cx="609600" cy="2339975"/>
          </a:xfrm>
          <a:prstGeom prst="rect">
            <a:avLst/>
          </a:prstGeom>
          <a:solidFill>
            <a:srgbClr val="FFCC00"/>
          </a:solidFill>
          <a:ln w="57150" cmpd="thickThin">
            <a:solidFill>
              <a:schemeClr val="tx1"/>
            </a:solidFill>
            <a:miter lim="800000"/>
            <a:headEnd/>
            <a:tailEnd/>
          </a:ln>
          <a:effectLst/>
        </p:spPr>
        <p:txBody>
          <a:bodyPr>
            <a:spAutoFit/>
          </a:bodyPr>
          <a:lstStyle/>
          <a:p>
            <a:pPr algn="ctr" eaLnBrk="0" fontAlgn="base" hangingPunct="0">
              <a:spcBef>
                <a:spcPct val="0"/>
              </a:spcBef>
              <a:spcAft>
                <a:spcPct val="0"/>
              </a:spcAft>
            </a:pPr>
            <a:endParaRPr lang="en-US" sz="2400">
              <a:solidFill>
                <a:srgbClr val="000000"/>
              </a:solidFill>
            </a:endParaRPr>
          </a:p>
          <a:p>
            <a:pPr algn="ctr" eaLnBrk="0" fontAlgn="base" hangingPunct="0">
              <a:spcBef>
                <a:spcPct val="0"/>
              </a:spcBef>
              <a:spcAft>
                <a:spcPct val="0"/>
              </a:spcAft>
            </a:pPr>
            <a:r>
              <a:rPr lang="en-US" sz="2400" b="1">
                <a:solidFill>
                  <a:srgbClr val="000000"/>
                </a:solidFill>
              </a:rPr>
              <a:t>M</a:t>
            </a:r>
          </a:p>
          <a:p>
            <a:pPr algn="ctr" eaLnBrk="0" fontAlgn="base" hangingPunct="0">
              <a:spcBef>
                <a:spcPct val="0"/>
              </a:spcBef>
              <a:spcAft>
                <a:spcPct val="0"/>
              </a:spcAft>
            </a:pPr>
            <a:r>
              <a:rPr lang="en-US" sz="2400" b="1">
                <a:solidFill>
                  <a:srgbClr val="000000"/>
                </a:solidFill>
              </a:rPr>
              <a:t>I</a:t>
            </a:r>
          </a:p>
          <a:p>
            <a:pPr algn="ctr" eaLnBrk="0" fontAlgn="base" hangingPunct="0">
              <a:spcBef>
                <a:spcPct val="0"/>
              </a:spcBef>
              <a:spcAft>
                <a:spcPct val="0"/>
              </a:spcAft>
            </a:pPr>
            <a:r>
              <a:rPr lang="en-US" sz="2400" b="1">
                <a:solidFill>
                  <a:srgbClr val="000000"/>
                </a:solidFill>
              </a:rPr>
              <a:t>S</a:t>
            </a:r>
          </a:p>
          <a:p>
            <a:pPr algn="ctr" eaLnBrk="0" fontAlgn="base" hangingPunct="0">
              <a:spcBef>
                <a:spcPct val="0"/>
              </a:spcBef>
              <a:spcAft>
                <a:spcPct val="0"/>
              </a:spcAft>
            </a:pPr>
            <a:r>
              <a:rPr lang="en-US" sz="2400" b="1">
                <a:solidFill>
                  <a:srgbClr val="000000"/>
                </a:solidFill>
              </a:rPr>
              <a:t>I</a:t>
            </a:r>
            <a:endParaRPr lang="en-US" sz="2400">
              <a:solidFill>
                <a:srgbClr val="000000"/>
              </a:solidFill>
            </a:endParaRPr>
          </a:p>
          <a:p>
            <a:pPr algn="ctr" eaLnBrk="0" fontAlgn="base" hangingPunct="0">
              <a:spcBef>
                <a:spcPct val="0"/>
              </a:spcBef>
              <a:spcAft>
                <a:spcPct val="0"/>
              </a:spcAft>
            </a:pPr>
            <a:endParaRPr lang="en-US" sz="240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solidFill>
                  <a:srgbClr val="000000"/>
                </a:solidFill>
              </a:rPr>
              <a:t>Soemarno, 2007</a:t>
            </a:r>
          </a:p>
        </p:txBody>
      </p:sp>
      <p:sp>
        <p:nvSpPr>
          <p:cNvPr id="6" name="Slide Number Placeholder 5"/>
          <p:cNvSpPr>
            <a:spLocks noGrp="1"/>
          </p:cNvSpPr>
          <p:nvPr>
            <p:ph type="sldNum" sz="quarter" idx="12"/>
          </p:nvPr>
        </p:nvSpPr>
        <p:spPr/>
        <p:txBody>
          <a:bodyPr/>
          <a:lstStyle/>
          <a:p>
            <a:fld id="{566435BC-B31E-431A-B593-9F6DC81AB87C}" type="slidenum">
              <a:rPr lang="en-US">
                <a:solidFill>
                  <a:srgbClr val="000000"/>
                </a:solidFill>
              </a:rPr>
              <a:pPr/>
              <a:t>31</a:t>
            </a:fld>
            <a:endParaRPr lang="en-US">
              <a:solidFill>
                <a:srgbClr val="000000"/>
              </a:solidFill>
            </a:endParaRPr>
          </a:p>
        </p:txBody>
      </p:sp>
      <p:sp>
        <p:nvSpPr>
          <p:cNvPr id="55298" name="Text Box 2"/>
          <p:cNvSpPr txBox="1">
            <a:spLocks noChangeArrowheads="1"/>
          </p:cNvSpPr>
          <p:nvPr/>
        </p:nvSpPr>
        <p:spPr bwMode="auto">
          <a:xfrm>
            <a:off x="457200" y="2057400"/>
            <a:ext cx="8382000" cy="4584700"/>
          </a:xfrm>
          <a:prstGeom prst="rect">
            <a:avLst/>
          </a:prstGeom>
          <a:solidFill>
            <a:schemeClr val="bg1"/>
          </a:solidFill>
          <a:ln w="57150" cmpd="thickThin">
            <a:solidFill>
              <a:schemeClr val="tx1"/>
            </a:solidFill>
            <a:miter lim="800000"/>
            <a:headEnd/>
            <a:tailEnd/>
          </a:ln>
          <a:effectLst/>
        </p:spPr>
        <p:txBody>
          <a:bodyPr>
            <a:spAutoFit/>
          </a:bodyPr>
          <a:lstStyle/>
          <a:p>
            <a:pPr marL="476250" indent="-476250" eaLnBrk="0" fontAlgn="base" hangingPunct="0">
              <a:spcBef>
                <a:spcPct val="50000"/>
              </a:spcBef>
              <a:spcAft>
                <a:spcPct val="0"/>
              </a:spcAft>
            </a:pPr>
            <a:r>
              <a:rPr lang="en-US" sz="2000" b="1">
                <a:solidFill>
                  <a:srgbClr val="000000"/>
                </a:solidFill>
                <a:latin typeface="Arial" charset="0"/>
              </a:rPr>
              <a:t>Nilai keadilan ini dapat dikaji berdasarkan pertanyaan berikut: </a:t>
            </a:r>
          </a:p>
          <a:p>
            <a:pPr marL="476250" indent="-476250" eaLnBrk="0" fontAlgn="base" hangingPunct="0">
              <a:spcBef>
                <a:spcPct val="50000"/>
              </a:spcBef>
              <a:spcAft>
                <a:spcPct val="0"/>
              </a:spcAft>
            </a:pPr>
            <a:r>
              <a:rPr lang="en-US" sz="2000" b="1">
                <a:solidFill>
                  <a:srgbClr val="000000"/>
                </a:solidFill>
                <a:latin typeface="Arial" charset="0"/>
              </a:rPr>
              <a:t>(a). 	Apakah </a:t>
            </a:r>
            <a:r>
              <a:rPr lang="en-US" sz="2400" b="1">
                <a:solidFill>
                  <a:srgbClr val="3333CC"/>
                </a:solidFill>
                <a:effectLst>
                  <a:outerShdw blurRad="38100" dist="38100" dir="2700000" algn="tl">
                    <a:srgbClr val="C0C0C0"/>
                  </a:outerShdw>
                </a:effectLst>
                <a:latin typeface="Arial" charset="0"/>
              </a:rPr>
              <a:t>sumberdaya</a:t>
            </a:r>
            <a:r>
              <a:rPr lang="en-US" sz="2000" b="1">
                <a:solidFill>
                  <a:srgbClr val="3333CC"/>
                </a:solidFill>
                <a:effectLst>
                  <a:outerShdw blurRad="38100" dist="38100" dir="2700000" algn="tl">
                    <a:srgbClr val="C0C0C0"/>
                  </a:outerShdw>
                </a:effectLst>
                <a:latin typeface="Arial" charset="0"/>
              </a:rPr>
              <a:t> pembangunan </a:t>
            </a:r>
            <a:r>
              <a:rPr lang="en-US" sz="2000" b="1">
                <a:solidFill>
                  <a:srgbClr val="000000"/>
                </a:solidFill>
                <a:latin typeface="Arial" charset="0"/>
              </a:rPr>
              <a:t> telah  terdistribusi secara adil</a:t>
            </a:r>
          </a:p>
          <a:p>
            <a:pPr marL="476250" indent="-476250" eaLnBrk="0" fontAlgn="base" hangingPunct="0">
              <a:spcBef>
                <a:spcPct val="50000"/>
              </a:spcBef>
              <a:spcAft>
                <a:spcPct val="0"/>
              </a:spcAft>
            </a:pPr>
            <a:r>
              <a:rPr lang="en-US" sz="2000" b="1">
                <a:solidFill>
                  <a:srgbClr val="000000"/>
                </a:solidFill>
                <a:latin typeface="Arial" charset="0"/>
              </a:rPr>
              <a:t>(b).	Apakah </a:t>
            </a:r>
            <a:r>
              <a:rPr lang="en-US" sz="2800" b="1">
                <a:solidFill>
                  <a:srgbClr val="CC3300"/>
                </a:solidFill>
                <a:effectLst>
                  <a:outerShdw blurRad="38100" dist="38100" dir="2700000" algn="tl">
                    <a:srgbClr val="C0C0C0"/>
                  </a:outerShdw>
                </a:effectLst>
                <a:latin typeface="Arial" charset="0"/>
              </a:rPr>
              <a:t>hasil usaha</a:t>
            </a:r>
            <a:r>
              <a:rPr lang="en-US" sz="2000" b="1">
                <a:solidFill>
                  <a:srgbClr val="000000"/>
                </a:solidFill>
                <a:latin typeface="Arial" charset="0"/>
              </a:rPr>
              <a:t> pembangunan telah terdistribusi secara adil </a:t>
            </a:r>
            <a:r>
              <a:rPr lang="en-US" sz="2000" b="1" i="1">
                <a:solidFill>
                  <a:srgbClr val="000000"/>
                </a:solidFill>
                <a:latin typeface="Arial" charset="0"/>
              </a:rPr>
              <a:t>,</a:t>
            </a:r>
            <a:r>
              <a:rPr lang="en-US" sz="2000" b="1">
                <a:solidFill>
                  <a:srgbClr val="000000"/>
                </a:solidFill>
                <a:latin typeface="Arial" charset="0"/>
              </a:rPr>
              <a:t> </a:t>
            </a:r>
          </a:p>
          <a:p>
            <a:pPr marL="476250" indent="-476250" eaLnBrk="0" fontAlgn="base" hangingPunct="0">
              <a:spcBef>
                <a:spcPct val="50000"/>
              </a:spcBef>
              <a:spcAft>
                <a:spcPct val="0"/>
              </a:spcAft>
            </a:pPr>
            <a:r>
              <a:rPr lang="en-US" sz="2000" b="1">
                <a:solidFill>
                  <a:srgbClr val="000000"/>
                </a:solidFill>
                <a:latin typeface="Arial" charset="0"/>
              </a:rPr>
              <a:t>(c). Apakah </a:t>
            </a:r>
            <a:r>
              <a:rPr lang="en-US" sz="2400" b="1">
                <a:solidFill>
                  <a:srgbClr val="FF3300"/>
                </a:solidFill>
                <a:effectLst>
                  <a:outerShdw blurRad="38100" dist="38100" dir="2700000" algn="tl">
                    <a:srgbClr val="C0C0C0"/>
                  </a:outerShdw>
                </a:effectLst>
                <a:latin typeface="Arial" charset="0"/>
              </a:rPr>
              <a:t>akses</a:t>
            </a:r>
            <a:r>
              <a:rPr lang="en-US" sz="2000" b="1">
                <a:solidFill>
                  <a:srgbClr val="FF3300"/>
                </a:solidFill>
                <a:effectLst>
                  <a:outerShdw blurRad="38100" dist="38100" dir="2700000" algn="tl">
                    <a:srgbClr val="C0C0C0"/>
                  </a:outerShdw>
                </a:effectLst>
                <a:latin typeface="Arial" charset="0"/>
              </a:rPr>
              <a:t> terhadap kesempatan</a:t>
            </a:r>
            <a:r>
              <a:rPr lang="en-US" sz="2000" b="1">
                <a:solidFill>
                  <a:srgbClr val="000000"/>
                </a:solidFill>
                <a:latin typeface="Arial" charset="0"/>
              </a:rPr>
              <a:t>/peluang untuk berusaha di bidang ekonomi  telah terdistribusi secara adil , dan </a:t>
            </a:r>
          </a:p>
          <a:p>
            <a:pPr marL="476250" indent="-476250" eaLnBrk="0" fontAlgn="base" hangingPunct="0">
              <a:spcBef>
                <a:spcPct val="50000"/>
              </a:spcBef>
              <a:spcAft>
                <a:spcPct val="0"/>
              </a:spcAft>
            </a:pPr>
            <a:r>
              <a:rPr lang="en-US" sz="2000" b="1">
                <a:solidFill>
                  <a:srgbClr val="000000"/>
                </a:solidFill>
                <a:latin typeface="Arial" charset="0"/>
              </a:rPr>
              <a:t>(d).	Apakah kesempatan/</a:t>
            </a:r>
            <a:r>
              <a:rPr lang="en-US" sz="2800" b="1">
                <a:solidFill>
                  <a:srgbClr val="A50021"/>
                </a:solidFill>
                <a:effectLst>
                  <a:outerShdw blurRad="38100" dist="38100" dir="2700000" algn="tl">
                    <a:srgbClr val="C0C0C0"/>
                  </a:outerShdw>
                </a:effectLst>
                <a:latin typeface="Arial" charset="0"/>
              </a:rPr>
              <a:t>peluang untuk berusaha</a:t>
            </a:r>
            <a:r>
              <a:rPr lang="en-US" sz="2000" b="1">
                <a:solidFill>
                  <a:srgbClr val="000000"/>
                </a:solidFill>
                <a:latin typeface="Arial" charset="0"/>
              </a:rPr>
              <a:t> di bidang ekonomi telah terdistribusi secara fair/ adil  antar generasi</a:t>
            </a:r>
          </a:p>
          <a:p>
            <a:pPr marL="476250" indent="-476250" eaLnBrk="0" fontAlgn="base" hangingPunct="0">
              <a:spcBef>
                <a:spcPct val="50000"/>
              </a:spcBef>
              <a:spcAft>
                <a:spcPct val="0"/>
              </a:spcAft>
            </a:pPr>
            <a:endParaRPr lang="en-US" sz="1000" b="1">
              <a:solidFill>
                <a:srgbClr val="000000"/>
              </a:solidFill>
              <a:latin typeface="Arial" charset="0"/>
            </a:endParaRPr>
          </a:p>
        </p:txBody>
      </p:sp>
      <p:sp>
        <p:nvSpPr>
          <p:cNvPr id="55299" name="Text Box 3"/>
          <p:cNvSpPr txBox="1">
            <a:spLocks noChangeArrowheads="1"/>
          </p:cNvSpPr>
          <p:nvPr/>
        </p:nvSpPr>
        <p:spPr bwMode="auto">
          <a:xfrm>
            <a:off x="381000" y="533400"/>
            <a:ext cx="8305800" cy="1279525"/>
          </a:xfrm>
          <a:prstGeom prst="rect">
            <a:avLst/>
          </a:prstGeom>
          <a:gradFill rotWithShape="1">
            <a:gsLst>
              <a:gs pos="0">
                <a:schemeClr val="bg1">
                  <a:gamma/>
                  <a:tint val="0"/>
                  <a:invGamma/>
                </a:schemeClr>
              </a:gs>
              <a:gs pos="100000">
                <a:schemeClr val="bg1"/>
              </a:gs>
            </a:gsLst>
            <a:path path="shape">
              <a:fillToRect l="50000" t="50000" r="50000" b="50000"/>
            </a:path>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algn="ctr" eaLnBrk="0" fontAlgn="base" hangingPunct="0">
              <a:spcBef>
                <a:spcPct val="50000"/>
              </a:spcBef>
              <a:spcAft>
                <a:spcPct val="0"/>
              </a:spcAft>
            </a:pPr>
            <a:r>
              <a:rPr lang="en-US" sz="2400" b="1">
                <a:solidFill>
                  <a:srgbClr val="000000"/>
                </a:solidFill>
                <a:latin typeface="Arial" charset="0"/>
              </a:rPr>
              <a:t>Nilai keadilan</a:t>
            </a:r>
            <a:r>
              <a:rPr lang="en-US" sz="2000" b="1">
                <a:solidFill>
                  <a:srgbClr val="000000"/>
                </a:solidFill>
                <a:latin typeface="Arial" charset="0"/>
              </a:rPr>
              <a:t> merupakan merupakan prasyarat pokok dalam menjamin </a:t>
            </a:r>
            <a:r>
              <a:rPr lang="en-US" sz="2400" b="1">
                <a:solidFill>
                  <a:srgbClr val="000000"/>
                </a:solidFill>
                <a:latin typeface="Arial" charset="0"/>
              </a:rPr>
              <a:t>keberlanjutan pembangunan</a:t>
            </a:r>
            <a:r>
              <a:rPr lang="en-US" sz="2000" b="1">
                <a:solidFill>
                  <a:srgbClr val="000000"/>
                </a:solidFill>
                <a:latin typeface="Arial" charset="0"/>
              </a:rPr>
              <a:t>.</a:t>
            </a:r>
          </a:p>
          <a:p>
            <a:pPr algn="ctr" eaLnBrk="0" fontAlgn="base" hangingPunct="0">
              <a:spcBef>
                <a:spcPct val="50000"/>
              </a:spcBef>
              <a:spcAft>
                <a:spcPct val="0"/>
              </a:spcAft>
            </a:pPr>
            <a:endParaRPr lang="en-US" sz="2000" b="1">
              <a:solidFill>
                <a:srgbClr val="000000"/>
              </a:solidFill>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solidFill>
                  <a:srgbClr val="000000"/>
                </a:solidFill>
              </a:rPr>
              <a:t>Soemarno, 2007</a:t>
            </a:r>
          </a:p>
        </p:txBody>
      </p:sp>
      <p:sp>
        <p:nvSpPr>
          <p:cNvPr id="7" name="Slide Number Placeholder 5"/>
          <p:cNvSpPr>
            <a:spLocks noGrp="1"/>
          </p:cNvSpPr>
          <p:nvPr>
            <p:ph type="sldNum" sz="quarter" idx="12"/>
          </p:nvPr>
        </p:nvSpPr>
        <p:spPr/>
        <p:txBody>
          <a:bodyPr/>
          <a:lstStyle/>
          <a:p>
            <a:fld id="{CE2A2E39-378B-4444-90BA-AACAEC88D369}" type="slidenum">
              <a:rPr lang="en-US">
                <a:solidFill>
                  <a:srgbClr val="000000"/>
                </a:solidFill>
              </a:rPr>
              <a:pPr/>
              <a:t>32</a:t>
            </a:fld>
            <a:endParaRPr lang="en-US">
              <a:solidFill>
                <a:srgbClr val="000000"/>
              </a:solidFill>
            </a:endParaRPr>
          </a:p>
        </p:txBody>
      </p:sp>
      <p:sp>
        <p:nvSpPr>
          <p:cNvPr id="39938" name="Rectangle 2"/>
          <p:cNvSpPr>
            <a:spLocks noGrp="1" noChangeArrowheads="1"/>
          </p:cNvSpPr>
          <p:nvPr>
            <p:ph type="title"/>
          </p:nvPr>
        </p:nvSpPr>
        <p:spPr>
          <a:xfrm>
            <a:off x="685800" y="304800"/>
            <a:ext cx="7772400" cy="914400"/>
          </a:xfrm>
          <a:gradFill rotWithShape="1">
            <a:gsLst>
              <a:gs pos="0">
                <a:schemeClr val="bg1">
                  <a:gamma/>
                  <a:tint val="0"/>
                  <a:invGamma/>
                </a:schemeClr>
              </a:gs>
              <a:gs pos="100000">
                <a:schemeClr val="bg1"/>
              </a:gs>
            </a:gsLst>
            <a:path path="shape">
              <a:fillToRect l="50000" t="50000" r="50000" b="50000"/>
            </a:path>
          </a:gradFill>
          <a:scene3d>
            <a:camera prst="legacyPerspectiveTop"/>
            <a:lightRig rig="legacyFlat3" dir="b"/>
          </a:scene3d>
          <a:sp3d extrusionH="887400" prstMaterial="legacyMatte">
            <a:bevelT w="13500" h="13500" prst="angle"/>
            <a:bevelB w="13500" h="13500" prst="angle"/>
            <a:extrusionClr>
              <a:schemeClr val="bg1"/>
            </a:extrusionClr>
          </a:sp3d>
        </p:spPr>
        <p:txBody>
          <a:bodyPr>
            <a:flatTx/>
          </a:bodyPr>
          <a:lstStyle/>
          <a:p>
            <a:r>
              <a:rPr lang="en-US" sz="2800" b="1">
                <a:solidFill>
                  <a:schemeClr val="tx1"/>
                </a:solidFill>
                <a:effectLst>
                  <a:outerShdw blurRad="38100" dist="38100" dir="2700000" algn="tl">
                    <a:srgbClr val="C0C0C0"/>
                  </a:outerShdw>
                </a:effectLst>
                <a:latin typeface="Arial" charset="0"/>
              </a:rPr>
              <a:t>Strategi   yang perlu dikembangkan:</a:t>
            </a:r>
            <a:r>
              <a:rPr lang="en-US" b="1">
                <a:solidFill>
                  <a:schemeClr val="tx1"/>
                </a:solidFill>
                <a:latin typeface="Arial" charset="0"/>
              </a:rPr>
              <a:t> </a:t>
            </a:r>
          </a:p>
        </p:txBody>
      </p:sp>
      <p:sp>
        <p:nvSpPr>
          <p:cNvPr id="39939" name="Rectangle 3"/>
          <p:cNvSpPr>
            <a:spLocks noGrp="1" noChangeArrowheads="1"/>
          </p:cNvSpPr>
          <p:nvPr>
            <p:ph type="body" idx="1"/>
          </p:nvPr>
        </p:nvSpPr>
        <p:spPr/>
        <p:txBody>
          <a:bodyPr/>
          <a:lstStyle/>
          <a:p>
            <a:pPr lvl="3" algn="just">
              <a:buFontTx/>
              <a:buNone/>
            </a:pPr>
            <a:endParaRPr lang="en-US" b="1">
              <a:latin typeface="Arial" charset="0"/>
            </a:endParaRPr>
          </a:p>
          <a:p>
            <a:pPr lvl="3" algn="just">
              <a:buFontTx/>
              <a:buNone/>
            </a:pPr>
            <a:endParaRPr lang="en-US" b="1">
              <a:latin typeface="Arial" charset="0"/>
            </a:endParaRPr>
          </a:p>
          <a:p>
            <a:pPr lvl="3" algn="just">
              <a:buFontTx/>
              <a:buNone/>
            </a:pPr>
            <a:endParaRPr lang="en-US" b="1">
              <a:latin typeface="Arial" charset="0"/>
            </a:endParaRPr>
          </a:p>
          <a:p>
            <a:pPr lvl="3" algn="just">
              <a:buFontTx/>
              <a:buNone/>
            </a:pPr>
            <a:endParaRPr lang="en-US" b="1">
              <a:latin typeface="Arial" charset="0"/>
            </a:endParaRPr>
          </a:p>
          <a:p>
            <a:pPr lvl="3" algn="just">
              <a:buFontTx/>
              <a:buNone/>
            </a:pPr>
            <a:endParaRPr lang="en-US" b="1">
              <a:latin typeface="Arial" charset="0"/>
            </a:endParaRPr>
          </a:p>
          <a:p>
            <a:pPr lvl="3" algn="just">
              <a:buFontTx/>
              <a:buNone/>
            </a:pPr>
            <a:endParaRPr lang="en-US" b="1">
              <a:latin typeface="Arial" charset="0"/>
            </a:endParaRPr>
          </a:p>
          <a:p>
            <a:pPr lvl="3" algn="just">
              <a:buFontTx/>
              <a:buNone/>
            </a:pPr>
            <a:endParaRPr lang="en-US" b="1">
              <a:latin typeface="Arial" charset="0"/>
            </a:endParaRPr>
          </a:p>
          <a:p>
            <a:pPr lvl="3" algn="just">
              <a:buFontTx/>
              <a:buNone/>
            </a:pPr>
            <a:endParaRPr lang="en-US" b="1">
              <a:latin typeface="Arial" charset="0"/>
            </a:endParaRPr>
          </a:p>
          <a:p>
            <a:pPr lvl="3" algn="just">
              <a:buFontTx/>
              <a:buNone/>
            </a:pPr>
            <a:endParaRPr lang="en-US" b="1">
              <a:latin typeface="Arial" charset="0"/>
            </a:endParaRPr>
          </a:p>
          <a:p>
            <a:pPr lvl="3" algn="just">
              <a:buFontTx/>
              <a:buNone/>
            </a:pPr>
            <a:endParaRPr lang="en-US" b="1">
              <a:latin typeface="Arial" charset="0"/>
            </a:endParaRPr>
          </a:p>
          <a:p>
            <a:pPr lvl="3" algn="just">
              <a:buFontTx/>
              <a:buNone/>
            </a:pPr>
            <a:endParaRPr lang="en-US" b="1">
              <a:latin typeface="Arial" charset="0"/>
            </a:endParaRPr>
          </a:p>
          <a:p>
            <a:pPr lvl="3" algn="just">
              <a:buFontTx/>
              <a:buNone/>
            </a:pPr>
            <a:endParaRPr lang="en-US" b="1">
              <a:latin typeface="Arial" charset="0"/>
            </a:endParaRPr>
          </a:p>
          <a:p>
            <a:pPr lvl="3" algn="just">
              <a:buFontTx/>
              <a:buNone/>
            </a:pPr>
            <a:endParaRPr lang="en-US" b="1">
              <a:latin typeface="Arial" charset="0"/>
            </a:endParaRPr>
          </a:p>
          <a:p>
            <a:pPr lvl="3" algn="just">
              <a:buFontTx/>
              <a:buNone/>
            </a:pPr>
            <a:endParaRPr lang="en-US" b="1">
              <a:latin typeface="Arial" charset="0"/>
            </a:endParaRPr>
          </a:p>
          <a:p>
            <a:pPr lvl="3" algn="just">
              <a:buFontTx/>
              <a:buNone/>
            </a:pPr>
            <a:endParaRPr lang="en-US" b="1">
              <a:latin typeface="Arial" charset="0"/>
            </a:endParaRPr>
          </a:p>
          <a:p>
            <a:pPr lvl="3" algn="just">
              <a:buFontTx/>
              <a:buNone/>
            </a:pPr>
            <a:endParaRPr lang="en-US" b="1">
              <a:latin typeface="Arial" charset="0"/>
            </a:endParaRPr>
          </a:p>
          <a:p>
            <a:pPr lvl="3" algn="just">
              <a:buFontTx/>
              <a:buNone/>
            </a:pPr>
            <a:endParaRPr lang="en-US" b="1">
              <a:latin typeface="Arial" charset="0"/>
            </a:endParaRPr>
          </a:p>
          <a:p>
            <a:pPr lvl="3" algn="just">
              <a:buFontTx/>
              <a:buNone/>
            </a:pPr>
            <a:r>
              <a:rPr lang="en-US" b="1">
                <a:latin typeface="Arial" charset="0"/>
              </a:rPr>
              <a:t>2. 	Pemanfaatan </a:t>
            </a:r>
            <a:r>
              <a:rPr lang="en-US" i="1">
                <a:latin typeface="Arial" charset="0"/>
              </a:rPr>
              <a:t>social capital</a:t>
            </a:r>
            <a:r>
              <a:rPr lang="en-US" b="1">
                <a:latin typeface="Arial" charset="0"/>
              </a:rPr>
              <a:t> seperti </a:t>
            </a:r>
            <a:r>
              <a:rPr lang="en-US" i="1">
                <a:latin typeface="Arial" charset="0"/>
              </a:rPr>
              <a:t>local-knowledge</a:t>
            </a:r>
            <a:r>
              <a:rPr lang="en-US" b="1">
                <a:latin typeface="Arial" charset="0"/>
              </a:rPr>
              <a:t>, institusi lokal dan sejenisnya sebagai pintu masuk dalam setiap proses pengembangan perkebunan. Hal ini sangat penting untuk ditekankan agar konflik sosial dapat dihindari atau bahkan dicegah.</a:t>
            </a:r>
          </a:p>
          <a:p>
            <a:pPr lvl="3" algn="just"/>
            <a:r>
              <a:rPr lang="en-US" b="1">
                <a:latin typeface="Arial" charset="0"/>
              </a:rPr>
              <a:t>3. 	Pengembangan SDM dan IPTEK yang terkait langsung dengan setiap upaya pengembangan usaha perkebunan primer hingga tersier. Hal ini sangat strategis untuk kepentingan jangka panjang mengingat hanya dengan pengembangan SDM dan IPTEK yang terus menerus meningkat daya saing komoditas perkebunan dapat ditingkatkan.</a:t>
            </a:r>
          </a:p>
          <a:p>
            <a:pPr lvl="3" algn="just"/>
            <a:r>
              <a:rPr lang="en-US" b="1">
                <a:latin typeface="Arial" charset="0"/>
              </a:rPr>
              <a:t>4. 	Penerapan prinsip-prinsip efisiensi dan kreasi nilai tambah dalam setiap keputusan dan tindakan. Dengan perkataan lain hal-hal yang menimbulkan kemubaziran harus dicegah.</a:t>
            </a:r>
          </a:p>
          <a:p>
            <a:pPr lvl="3" algn="just"/>
            <a:r>
              <a:rPr lang="en-US" b="1">
                <a:latin typeface="Arial" charset="0"/>
              </a:rPr>
              <a:t>5. 	Pengembangan kelembagaan/institusi yang mampu meminimalkan ongkos transaksi, membangun kebersamaan dan menghidupkan cara kerja yang dinamis dan efisien melalui pengembangan jaringan (network) yang andal.</a:t>
            </a:r>
          </a:p>
          <a:p>
            <a:pPr lvl="3" algn="just"/>
            <a:r>
              <a:rPr lang="en-US" b="1">
                <a:latin typeface="Arial" charset="0"/>
              </a:rPr>
              <a:t>6. 	Pewilayahan komoditas perkebunan sesuai dengan agroekosistem dan pembatas pembatas ekologis sebagai landasan pengembangan perkebunan yang berkelanjutan.</a:t>
            </a:r>
          </a:p>
          <a:p>
            <a:pPr lvl="3" algn="just"/>
            <a:r>
              <a:rPr lang="en-US" b="1">
                <a:latin typeface="Arial" charset="0"/>
              </a:rPr>
              <a:t>7. 	Pengembangan kawasan industri perkebunan milik masyarakat (KIMBUN) sebagai media (wadah) transformasi masyarakat dari waktu ke waktu melalui pemanfaatan usaha perkebunan yang terintegrasi dengan industri pengolahan produknya.</a:t>
            </a:r>
          </a:p>
          <a:p>
            <a:pPr lvl="3" algn="just"/>
            <a:r>
              <a:rPr lang="en-US" b="1">
                <a:latin typeface="Arial" charset="0"/>
              </a:rPr>
              <a:t>8. 	Pengembangan iklim usaha yang kondusif untuk investasi di bidang perkebunan, khususnya berupa kebijaksanaan yang diterapkan secara konsisten dan berkesinambungan.</a:t>
            </a:r>
          </a:p>
          <a:p>
            <a:pPr lvl="3" algn="just"/>
            <a:r>
              <a:rPr lang="en-US" b="1">
                <a:latin typeface="Arial" charset="0"/>
              </a:rPr>
              <a:t>9. 	Jaminan keamanan usaha terhadap segala bentuk penjarahan , perambahan atau aktivitas serupa lainnya.</a:t>
            </a:r>
          </a:p>
        </p:txBody>
      </p:sp>
      <p:sp>
        <p:nvSpPr>
          <p:cNvPr id="39940" name="Text Box 4"/>
          <p:cNvSpPr txBox="1">
            <a:spLocks noChangeArrowheads="1"/>
          </p:cNvSpPr>
          <p:nvPr/>
        </p:nvSpPr>
        <p:spPr bwMode="auto">
          <a:xfrm>
            <a:off x="838200" y="1752600"/>
            <a:ext cx="8001000" cy="4840288"/>
          </a:xfrm>
          <a:prstGeom prst="rect">
            <a:avLst/>
          </a:prstGeom>
          <a:solidFill>
            <a:schemeClr val="bg1"/>
          </a:solidFill>
          <a:ln w="57150" cmpd="thickThin">
            <a:solidFill>
              <a:schemeClr val="tx1"/>
            </a:solidFill>
            <a:miter lim="800000"/>
            <a:headEnd/>
            <a:tailEnd/>
          </a:ln>
          <a:effectLst/>
        </p:spPr>
        <p:txBody>
          <a:bodyPr>
            <a:spAutoFit/>
          </a:bodyPr>
          <a:lstStyle/>
          <a:p>
            <a:pPr marL="857250" lvl="3" indent="-285750" algn="just" eaLnBrk="0" fontAlgn="base" hangingPunct="0">
              <a:spcBef>
                <a:spcPct val="0"/>
              </a:spcBef>
              <a:spcAft>
                <a:spcPct val="0"/>
              </a:spcAft>
            </a:pPr>
            <a:endParaRPr lang="en-US" sz="2000" b="1">
              <a:solidFill>
                <a:srgbClr val="000000"/>
              </a:solidFill>
              <a:latin typeface="Arial" charset="0"/>
            </a:endParaRPr>
          </a:p>
          <a:p>
            <a:pPr marL="857250" lvl="3" indent="-285750" algn="just" eaLnBrk="0" fontAlgn="base" hangingPunct="0">
              <a:spcBef>
                <a:spcPct val="0"/>
              </a:spcBef>
              <a:spcAft>
                <a:spcPct val="0"/>
              </a:spcAft>
            </a:pPr>
            <a:r>
              <a:rPr lang="en-US" sz="2000" b="1">
                <a:solidFill>
                  <a:srgbClr val="000000"/>
                </a:solidFill>
                <a:latin typeface="Arial" charset="0"/>
              </a:rPr>
              <a:t>1. 	Penumbuh-kembangan nilai-nilai yang melandasi berkembangnya hubungan yang harmonis antara manusia dengan alam (</a:t>
            </a:r>
            <a:r>
              <a:rPr lang="en-US" sz="2400" b="1" i="1">
                <a:solidFill>
                  <a:srgbClr val="000000"/>
                </a:solidFill>
                <a:effectLst>
                  <a:outerShdw blurRad="38100" dist="38100" dir="2700000" algn="tl">
                    <a:srgbClr val="C0C0C0"/>
                  </a:outerShdw>
                </a:effectLst>
                <a:latin typeface="Arial" charset="0"/>
              </a:rPr>
              <a:t>pendekatan ekosistem</a:t>
            </a:r>
            <a:r>
              <a:rPr lang="en-US" sz="2000" b="1">
                <a:solidFill>
                  <a:srgbClr val="000000"/>
                </a:solidFill>
                <a:latin typeface="Arial" charset="0"/>
              </a:rPr>
              <a:t>). </a:t>
            </a:r>
          </a:p>
          <a:p>
            <a:pPr marL="857250" lvl="3" indent="-285750" algn="just" eaLnBrk="0" fontAlgn="base" hangingPunct="0">
              <a:spcBef>
                <a:spcPct val="0"/>
              </a:spcBef>
              <a:spcAft>
                <a:spcPct val="0"/>
              </a:spcAft>
            </a:pPr>
            <a:endParaRPr lang="en-US" sz="2000" b="1">
              <a:solidFill>
                <a:srgbClr val="000000"/>
              </a:solidFill>
              <a:latin typeface="Arial" charset="0"/>
            </a:endParaRPr>
          </a:p>
          <a:p>
            <a:pPr marL="857250" lvl="3" indent="-285750" algn="just" eaLnBrk="0" fontAlgn="base" hangingPunct="0">
              <a:spcBef>
                <a:spcPct val="0"/>
              </a:spcBef>
              <a:spcAft>
                <a:spcPct val="0"/>
              </a:spcAft>
            </a:pPr>
            <a:r>
              <a:rPr lang="en-US" sz="2000" b="1">
                <a:solidFill>
                  <a:srgbClr val="000000"/>
                </a:solidFill>
                <a:latin typeface="Arial" charset="0"/>
              </a:rPr>
              <a:t>	Sumberdaya alam bukan semata-mata sebagai “sesuatu” yang dimanfaatkan bagi kepentingan manusia, tetapi juga menerima  kehadiran makhluk lain ciptaan Allah S.W.T. sebagai bagian yang sama seperti halnya manusia. </a:t>
            </a:r>
          </a:p>
          <a:p>
            <a:pPr marL="857250" lvl="3" indent="-285750" algn="just" eaLnBrk="0" fontAlgn="base" hangingPunct="0">
              <a:spcBef>
                <a:spcPct val="0"/>
              </a:spcBef>
              <a:spcAft>
                <a:spcPct val="0"/>
              </a:spcAft>
            </a:pPr>
            <a:r>
              <a:rPr lang="en-US" sz="2000" b="1">
                <a:solidFill>
                  <a:srgbClr val="000000"/>
                </a:solidFill>
                <a:latin typeface="Arial" charset="0"/>
              </a:rPr>
              <a:t>	Nilai ini adalah landasan untuk terbinanya  hubungan harmonis antara manusia dengan lingkungannya (</a:t>
            </a:r>
            <a:r>
              <a:rPr lang="en-US" sz="2400" b="1" i="1">
                <a:solidFill>
                  <a:srgbClr val="0000CC"/>
                </a:solidFill>
                <a:effectLst>
                  <a:outerShdw blurRad="38100" dist="38100" dir="2700000" algn="tl">
                    <a:srgbClr val="C0C0C0"/>
                  </a:outerShdw>
                </a:effectLst>
                <a:latin typeface="Arial" charset="0"/>
              </a:rPr>
              <a:t>nilai-nilai ekologi</a:t>
            </a:r>
            <a:r>
              <a:rPr lang="en-US" sz="2000" b="1">
                <a:solidFill>
                  <a:srgbClr val="000000"/>
                </a:solidFill>
                <a:latin typeface="Arial" charset="0"/>
              </a:rPr>
              <a:t>).</a:t>
            </a:r>
            <a:endParaRPr lang="en-US" sz="2400" b="1">
              <a:solidFill>
                <a:srgbClr val="000000"/>
              </a:solidFill>
              <a:latin typeface="Arial" charset="0"/>
            </a:endParaRPr>
          </a:p>
          <a:p>
            <a:pPr eaLnBrk="0" fontAlgn="base" hangingPunct="0">
              <a:spcBef>
                <a:spcPct val="50000"/>
              </a:spcBef>
              <a:spcAft>
                <a:spcPct val="0"/>
              </a:spcAft>
            </a:pPr>
            <a:endParaRPr lang="en-US" sz="240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E7C69BF-D335-4CE9-AB72-54B0DF15FE43}" type="slidenum">
              <a:rPr lang="en-US">
                <a:solidFill>
                  <a:srgbClr val="000000"/>
                </a:solidFill>
              </a:rPr>
              <a:pPr/>
              <a:t>33</a:t>
            </a:fld>
            <a:endParaRPr lang="en-US">
              <a:solidFill>
                <a:srgbClr val="000000"/>
              </a:solidFill>
            </a:endParaRPr>
          </a:p>
        </p:txBody>
      </p:sp>
      <p:sp>
        <p:nvSpPr>
          <p:cNvPr id="40962" name="Rectangle 2"/>
          <p:cNvSpPr>
            <a:spLocks noGrp="1" noChangeArrowheads="1"/>
          </p:cNvSpPr>
          <p:nvPr>
            <p:ph type="title"/>
          </p:nvPr>
        </p:nvSpPr>
        <p:spPr>
          <a:xfrm>
            <a:off x="685800" y="304800"/>
            <a:ext cx="6629400" cy="1143000"/>
          </a:xfrm>
          <a:noFill/>
          <a:ln w="38100" cmpd="dbl">
            <a:solidFill>
              <a:schemeClr val="bg1"/>
            </a:solidFill>
          </a:ln>
        </p:spPr>
        <p:txBody>
          <a:bodyPr/>
          <a:lstStyle/>
          <a:p>
            <a:r>
              <a:rPr lang="en-US" sz="2400" b="1">
                <a:solidFill>
                  <a:schemeClr val="bg1"/>
                </a:solidFill>
                <a:effectLst>
                  <a:outerShdw blurRad="38100" dist="38100" dir="2700000" algn="tl">
                    <a:srgbClr val="000000"/>
                  </a:outerShdw>
                </a:effectLst>
                <a:latin typeface="Arial Black" pitchFamily="34" charset="0"/>
              </a:rPr>
              <a:t>Strategi   yang perlu dikembangkan</a:t>
            </a:r>
            <a:r>
              <a:rPr lang="en-US" sz="2000">
                <a:solidFill>
                  <a:schemeClr val="bg1"/>
                </a:solidFill>
                <a:latin typeface="Arial Black" pitchFamily="34" charset="0"/>
              </a:rPr>
              <a:t>:</a:t>
            </a:r>
            <a:r>
              <a:rPr lang="en-US" b="1">
                <a:solidFill>
                  <a:schemeClr val="bg1"/>
                </a:solidFill>
                <a:latin typeface="Arial Black" pitchFamily="34" charset="0"/>
              </a:rPr>
              <a:t> </a:t>
            </a:r>
          </a:p>
        </p:txBody>
      </p:sp>
      <p:sp>
        <p:nvSpPr>
          <p:cNvPr id="40964" name="Text Box 4"/>
          <p:cNvSpPr txBox="1">
            <a:spLocks noChangeArrowheads="1"/>
          </p:cNvSpPr>
          <p:nvPr/>
        </p:nvSpPr>
        <p:spPr bwMode="auto">
          <a:xfrm>
            <a:off x="714348" y="2071678"/>
            <a:ext cx="7620000" cy="3617913"/>
          </a:xfrm>
          <a:prstGeom prst="rect">
            <a:avLst/>
          </a:prstGeom>
          <a:noFill/>
          <a:ln w="57150" cmpd="thickThin">
            <a:solidFill>
              <a:schemeClr val="bg1"/>
            </a:solidFill>
            <a:miter lim="800000"/>
            <a:headEnd/>
            <a:tailEnd/>
          </a:ln>
          <a:effectLst/>
        </p:spPr>
        <p:txBody>
          <a:bodyPr>
            <a:spAutoFit/>
          </a:bodyPr>
          <a:lstStyle/>
          <a:p>
            <a:pPr lvl="3" indent="-514350" algn="just" eaLnBrk="0" fontAlgn="base" hangingPunct="0">
              <a:spcBef>
                <a:spcPct val="0"/>
              </a:spcBef>
              <a:spcAft>
                <a:spcPct val="0"/>
              </a:spcAft>
            </a:pPr>
            <a:endParaRPr lang="en-US" sz="2400" b="1">
              <a:solidFill>
                <a:srgbClr val="FFFFFF"/>
              </a:solidFill>
              <a:latin typeface="Arial" charset="0"/>
            </a:endParaRPr>
          </a:p>
          <a:p>
            <a:pPr lvl="3" indent="-514350" algn="just" eaLnBrk="0" fontAlgn="base" hangingPunct="0">
              <a:spcBef>
                <a:spcPct val="0"/>
              </a:spcBef>
              <a:spcAft>
                <a:spcPct val="0"/>
              </a:spcAft>
            </a:pPr>
            <a:r>
              <a:rPr lang="en-US" sz="2400" b="1">
                <a:solidFill>
                  <a:srgbClr val="FFFFFF"/>
                </a:solidFill>
                <a:latin typeface="Arial" charset="0"/>
              </a:rPr>
              <a:t>2. 	Pemanfaatan </a:t>
            </a:r>
            <a:r>
              <a:rPr lang="en-US" sz="2400" b="1" i="1">
                <a:solidFill>
                  <a:srgbClr val="FFFFFF"/>
                </a:solidFill>
                <a:effectLst>
                  <a:outerShdw blurRad="38100" dist="38100" dir="2700000" algn="tl">
                    <a:srgbClr val="000000"/>
                  </a:outerShdw>
                </a:effectLst>
                <a:latin typeface="Arial" charset="0"/>
              </a:rPr>
              <a:t>social capital</a:t>
            </a:r>
            <a:r>
              <a:rPr lang="en-US" sz="2400" b="1">
                <a:solidFill>
                  <a:srgbClr val="FFFFFF"/>
                </a:solidFill>
                <a:latin typeface="Arial" charset="0"/>
              </a:rPr>
              <a:t> seperti </a:t>
            </a:r>
            <a:r>
              <a:rPr lang="en-US" sz="2400" b="1" i="1">
                <a:solidFill>
                  <a:srgbClr val="FFFFFF"/>
                </a:solidFill>
                <a:effectLst>
                  <a:outerShdw blurRad="38100" dist="38100" dir="2700000" algn="tl">
                    <a:srgbClr val="000000"/>
                  </a:outerShdw>
                </a:effectLst>
                <a:latin typeface="Arial" charset="0"/>
              </a:rPr>
              <a:t>local-knowledge</a:t>
            </a:r>
            <a:r>
              <a:rPr lang="en-US" sz="2400" b="1">
                <a:solidFill>
                  <a:srgbClr val="FFFFFF"/>
                </a:solidFill>
                <a:latin typeface="Arial" charset="0"/>
              </a:rPr>
              <a:t>, institusi lokal dan sejenisnya sebagai pintu masuk dalam setiap proses pengembangan usaha. Hal ini sangat penting untuk ditekankan agar konflik sosial dapat dihindari atau bahkan dicegah.</a:t>
            </a:r>
          </a:p>
          <a:p>
            <a:pPr eaLnBrk="0" fontAlgn="base" hangingPunct="0">
              <a:spcBef>
                <a:spcPct val="50000"/>
              </a:spcBef>
              <a:spcAft>
                <a:spcPct val="0"/>
              </a:spcAft>
            </a:pPr>
            <a:endParaRPr lang="en-US" sz="2400">
              <a:solidFill>
                <a:srgbClr val="FFFF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71AC690-4570-432F-9A2E-7C15BE667171}" type="slidenum">
              <a:rPr lang="en-US">
                <a:solidFill>
                  <a:srgbClr val="000000"/>
                </a:solidFill>
              </a:rPr>
              <a:pPr/>
              <a:t>34</a:t>
            </a:fld>
            <a:endParaRPr lang="en-US">
              <a:solidFill>
                <a:srgbClr val="000000"/>
              </a:solidFill>
            </a:endParaRPr>
          </a:p>
        </p:txBody>
      </p:sp>
      <p:sp>
        <p:nvSpPr>
          <p:cNvPr id="41986" name="Rectangle 2"/>
          <p:cNvSpPr>
            <a:spLocks noGrp="1" noChangeArrowheads="1"/>
          </p:cNvSpPr>
          <p:nvPr>
            <p:ph type="title"/>
          </p:nvPr>
        </p:nvSpPr>
        <p:spPr>
          <a:xfrm>
            <a:off x="685800" y="304800"/>
            <a:ext cx="7772400" cy="1143000"/>
          </a:xfrm>
          <a:solidFill>
            <a:schemeClr val="bg1"/>
          </a:solidFill>
          <a:ln w="57150" cmpd="thinThick">
            <a:solidFill>
              <a:schemeClr val="tx1"/>
            </a:solidFill>
          </a:ln>
          <a:effectLst>
            <a:outerShdw dist="107763" dir="13500000" algn="ctr" rotWithShape="0">
              <a:schemeClr val="bg2"/>
            </a:outerShdw>
          </a:effectLst>
        </p:spPr>
        <p:txBody>
          <a:bodyPr/>
          <a:lstStyle/>
          <a:p>
            <a:r>
              <a:rPr lang="en-US" sz="2800" b="1">
                <a:solidFill>
                  <a:schemeClr val="tx1"/>
                </a:solidFill>
                <a:effectLst>
                  <a:outerShdw blurRad="38100" dist="38100" dir="2700000" algn="tl">
                    <a:srgbClr val="C0C0C0"/>
                  </a:outerShdw>
                </a:effectLst>
                <a:latin typeface="Arial" charset="0"/>
              </a:rPr>
              <a:t>Strategi   </a:t>
            </a:r>
            <a:r>
              <a:rPr lang="en-US" sz="2400" b="1">
                <a:solidFill>
                  <a:schemeClr val="tx1"/>
                </a:solidFill>
                <a:effectLst>
                  <a:outerShdw blurRad="38100" dist="38100" dir="2700000" algn="tl">
                    <a:srgbClr val="C0C0C0"/>
                  </a:outerShdw>
                </a:effectLst>
                <a:latin typeface="Arial" charset="0"/>
              </a:rPr>
              <a:t>yang perlu dikembangkan:</a:t>
            </a:r>
            <a:r>
              <a:rPr lang="en-US" b="1">
                <a:solidFill>
                  <a:schemeClr val="tx1"/>
                </a:solidFill>
                <a:latin typeface="Arial" charset="0"/>
              </a:rPr>
              <a:t> </a:t>
            </a:r>
          </a:p>
        </p:txBody>
      </p:sp>
      <p:sp>
        <p:nvSpPr>
          <p:cNvPr id="41987" name="Text Box 3"/>
          <p:cNvSpPr txBox="1">
            <a:spLocks noChangeArrowheads="1"/>
          </p:cNvSpPr>
          <p:nvPr/>
        </p:nvSpPr>
        <p:spPr bwMode="auto">
          <a:xfrm>
            <a:off x="990600" y="1828800"/>
            <a:ext cx="7696200" cy="4300538"/>
          </a:xfrm>
          <a:prstGeom prst="rect">
            <a:avLst/>
          </a:prstGeom>
          <a:solidFill>
            <a:schemeClr val="bg1"/>
          </a:solidFill>
          <a:ln w="9525">
            <a:solidFill>
              <a:schemeClr val="tx1"/>
            </a:solidFill>
            <a:miter lim="800000"/>
            <a:headEnd/>
            <a:tailEnd/>
          </a:ln>
          <a:effectLst/>
        </p:spPr>
        <p:txBody>
          <a:bodyPr>
            <a:spAutoFit/>
          </a:bodyPr>
          <a:lstStyle/>
          <a:p>
            <a:pPr marL="381000" indent="-381000" eaLnBrk="0" fontAlgn="base" hangingPunct="0">
              <a:spcBef>
                <a:spcPct val="50000"/>
              </a:spcBef>
              <a:spcAft>
                <a:spcPct val="0"/>
              </a:spcAft>
            </a:pPr>
            <a:endParaRPr lang="en-US" sz="2400" b="1">
              <a:solidFill>
                <a:srgbClr val="000000"/>
              </a:solidFill>
              <a:latin typeface="Arial" charset="0"/>
            </a:endParaRPr>
          </a:p>
          <a:p>
            <a:pPr marL="381000" indent="-381000" eaLnBrk="0" fontAlgn="base" hangingPunct="0">
              <a:spcBef>
                <a:spcPct val="50000"/>
              </a:spcBef>
              <a:spcAft>
                <a:spcPct val="0"/>
              </a:spcAft>
            </a:pPr>
            <a:r>
              <a:rPr lang="en-US" sz="2400" b="1">
                <a:solidFill>
                  <a:srgbClr val="000000"/>
                </a:solidFill>
                <a:latin typeface="Arial" charset="0"/>
              </a:rPr>
              <a:t>3. 	Pengembangan </a:t>
            </a:r>
            <a:r>
              <a:rPr lang="en-US" sz="2400" b="1" i="1">
                <a:solidFill>
                  <a:srgbClr val="FF3300"/>
                </a:solidFill>
                <a:effectLst>
                  <a:outerShdw blurRad="38100" dist="38100" dir="2700000" algn="tl">
                    <a:srgbClr val="C0C0C0"/>
                  </a:outerShdw>
                </a:effectLst>
                <a:latin typeface="Arial" charset="0"/>
              </a:rPr>
              <a:t>SDM dan IPTEK</a:t>
            </a:r>
            <a:r>
              <a:rPr lang="en-US" sz="2400" b="1">
                <a:solidFill>
                  <a:srgbClr val="000000"/>
                </a:solidFill>
                <a:latin typeface="Arial" charset="0"/>
              </a:rPr>
              <a:t> yang terkait langsung dengan setiap upaya Pengembangan usaha produktif primer hingga tersier. </a:t>
            </a:r>
          </a:p>
          <a:p>
            <a:pPr marL="381000" indent="-381000" eaLnBrk="0" fontAlgn="base" hangingPunct="0">
              <a:spcBef>
                <a:spcPct val="50000"/>
              </a:spcBef>
              <a:spcAft>
                <a:spcPct val="0"/>
              </a:spcAft>
            </a:pPr>
            <a:r>
              <a:rPr lang="en-US" sz="2400" b="1">
                <a:solidFill>
                  <a:srgbClr val="000000"/>
                </a:solidFill>
                <a:latin typeface="Arial" charset="0"/>
              </a:rPr>
              <a:t>	Hal ini sangat strategis untuk kepentingan jangka panjang mengingat hanya dengan pengembangan SDM dan IPTEK yang terus menerus meningkat daya saing komoditas /produk unggulan  dapat ditingkatkan.</a:t>
            </a:r>
          </a:p>
          <a:p>
            <a:pPr marL="381000" indent="-381000" eaLnBrk="0" fontAlgn="base" hangingPunct="0">
              <a:spcBef>
                <a:spcPct val="50000"/>
              </a:spcBef>
              <a:spcAft>
                <a:spcPct val="0"/>
              </a:spcAft>
            </a:pPr>
            <a:endParaRPr lang="en-US" sz="2400" b="1">
              <a:solidFill>
                <a:srgbClr val="000000"/>
              </a:solidFill>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EA25DB3-F0D3-4B22-B098-67C07A495BC3}" type="slidenum">
              <a:rPr lang="en-US">
                <a:solidFill>
                  <a:srgbClr val="000000"/>
                </a:solidFill>
              </a:rPr>
              <a:pPr/>
              <a:t>35</a:t>
            </a:fld>
            <a:endParaRPr lang="en-US">
              <a:solidFill>
                <a:srgbClr val="000000"/>
              </a:solidFill>
            </a:endParaRPr>
          </a:p>
        </p:txBody>
      </p:sp>
      <p:sp>
        <p:nvSpPr>
          <p:cNvPr id="43010" name="Rectangle 2"/>
          <p:cNvSpPr>
            <a:spLocks noGrp="1" noChangeArrowheads="1"/>
          </p:cNvSpPr>
          <p:nvPr>
            <p:ph type="title"/>
          </p:nvPr>
        </p:nvSpPr>
        <p:spPr>
          <a:xfrm>
            <a:off x="685800" y="304800"/>
            <a:ext cx="7772400" cy="1143000"/>
          </a:xfrm>
          <a:solidFill>
            <a:schemeClr val="bg1"/>
          </a:solidFill>
          <a:ln w="57150" cmpd="thinThick">
            <a:solidFill>
              <a:schemeClr val="tx2"/>
            </a:solidFill>
          </a:ln>
          <a:effectLst>
            <a:outerShdw dist="107763" dir="13500000" algn="ctr" rotWithShape="0">
              <a:schemeClr val="bg2"/>
            </a:outerShdw>
          </a:effectLst>
        </p:spPr>
        <p:txBody>
          <a:bodyPr/>
          <a:lstStyle/>
          <a:p>
            <a:r>
              <a:rPr lang="en-US" sz="2400" b="1">
                <a:solidFill>
                  <a:schemeClr val="tx1"/>
                </a:solidFill>
                <a:effectLst>
                  <a:outerShdw blurRad="38100" dist="38100" dir="2700000" algn="tl">
                    <a:srgbClr val="C0C0C0"/>
                  </a:outerShdw>
                </a:effectLst>
                <a:latin typeface="Arial" charset="0"/>
              </a:rPr>
              <a:t>Strategi   yang perlu dikembangkan:</a:t>
            </a:r>
            <a:r>
              <a:rPr lang="en-US" b="1">
                <a:solidFill>
                  <a:schemeClr val="tx1"/>
                </a:solidFill>
                <a:latin typeface="Arial" charset="0"/>
              </a:rPr>
              <a:t> </a:t>
            </a:r>
          </a:p>
        </p:txBody>
      </p:sp>
      <p:sp>
        <p:nvSpPr>
          <p:cNvPr id="43011" name="Text Box 3"/>
          <p:cNvSpPr txBox="1">
            <a:spLocks noChangeArrowheads="1"/>
          </p:cNvSpPr>
          <p:nvPr/>
        </p:nvSpPr>
        <p:spPr bwMode="auto">
          <a:xfrm>
            <a:off x="914400" y="1752600"/>
            <a:ext cx="7391400" cy="3381375"/>
          </a:xfrm>
          <a:prstGeom prst="rect">
            <a:avLst/>
          </a:prstGeom>
          <a:solidFill>
            <a:schemeClr val="bg1"/>
          </a:solidFill>
          <a:ln w="9525">
            <a:noFill/>
            <a:miter lim="800000"/>
            <a:headEnd/>
            <a:tailEnd/>
          </a:ln>
          <a:effectLst/>
        </p:spPr>
        <p:txBody>
          <a:bodyPr>
            <a:spAutoFit/>
          </a:bodyPr>
          <a:lstStyle/>
          <a:p>
            <a:pPr marL="685800" lvl="3" indent="-342900" algn="just" eaLnBrk="0" fontAlgn="base" hangingPunct="0">
              <a:spcBef>
                <a:spcPct val="0"/>
              </a:spcBef>
              <a:spcAft>
                <a:spcPct val="0"/>
              </a:spcAft>
            </a:pPr>
            <a:endParaRPr lang="en-US" sz="2000" b="1">
              <a:solidFill>
                <a:srgbClr val="000000"/>
              </a:solidFill>
              <a:latin typeface="Arial" charset="0"/>
            </a:endParaRPr>
          </a:p>
          <a:p>
            <a:pPr marL="685800" lvl="3" indent="-342900" eaLnBrk="0" fontAlgn="base" hangingPunct="0">
              <a:spcBef>
                <a:spcPct val="0"/>
              </a:spcBef>
              <a:spcAft>
                <a:spcPct val="0"/>
              </a:spcAft>
            </a:pPr>
            <a:r>
              <a:rPr lang="en-US" sz="2000" b="1">
                <a:solidFill>
                  <a:srgbClr val="000000"/>
                </a:solidFill>
                <a:latin typeface="Arial" charset="0"/>
              </a:rPr>
              <a:t>4. 	Penerapan prinsip-prinsip efisiensi dan kreasi </a:t>
            </a:r>
            <a:r>
              <a:rPr lang="en-US" sz="2400" b="1" i="1">
                <a:solidFill>
                  <a:srgbClr val="3333CC"/>
                </a:solidFill>
                <a:effectLst>
                  <a:outerShdw blurRad="38100" dist="38100" dir="2700000" algn="tl">
                    <a:srgbClr val="C0C0C0"/>
                  </a:outerShdw>
                </a:effectLst>
                <a:latin typeface="Arial" charset="0"/>
              </a:rPr>
              <a:t>nilai tambah</a:t>
            </a:r>
            <a:r>
              <a:rPr lang="en-US" sz="2000" b="1">
                <a:solidFill>
                  <a:srgbClr val="000000"/>
                </a:solidFill>
                <a:latin typeface="Arial" charset="0"/>
              </a:rPr>
              <a:t> dalam setiap keputusan dan tindakan. </a:t>
            </a:r>
          </a:p>
          <a:p>
            <a:pPr marL="685800" lvl="3" indent="-342900" eaLnBrk="0" fontAlgn="base" hangingPunct="0">
              <a:spcBef>
                <a:spcPct val="0"/>
              </a:spcBef>
              <a:spcAft>
                <a:spcPct val="0"/>
              </a:spcAft>
            </a:pPr>
            <a:endParaRPr lang="en-US" sz="2000" b="1">
              <a:solidFill>
                <a:srgbClr val="000000"/>
              </a:solidFill>
              <a:latin typeface="Arial" charset="0"/>
            </a:endParaRPr>
          </a:p>
          <a:p>
            <a:pPr marL="685800" lvl="3" indent="-342900" eaLnBrk="0" fontAlgn="base" hangingPunct="0">
              <a:spcBef>
                <a:spcPct val="0"/>
              </a:spcBef>
              <a:spcAft>
                <a:spcPct val="0"/>
              </a:spcAft>
            </a:pPr>
            <a:r>
              <a:rPr lang="en-US" sz="2000" b="1">
                <a:solidFill>
                  <a:srgbClr val="000000"/>
                </a:solidFill>
                <a:latin typeface="Arial" charset="0"/>
              </a:rPr>
              <a:t>5.	Pengembangan kelembagaan/institusi yang mampu meminimalkan ongkos transaksi, membangun kebersamaan dan menghidupkan cara kerja yang dinamis dan efisien melalui pengembangan jaringan (</a:t>
            </a:r>
            <a:r>
              <a:rPr lang="en-US" sz="2400" b="1" i="1">
                <a:solidFill>
                  <a:srgbClr val="000066"/>
                </a:solidFill>
                <a:effectLst>
                  <a:outerShdw blurRad="38100" dist="38100" dir="2700000" algn="tl">
                    <a:srgbClr val="C0C0C0"/>
                  </a:outerShdw>
                </a:effectLst>
                <a:latin typeface="Arial" charset="0"/>
              </a:rPr>
              <a:t>network</a:t>
            </a:r>
            <a:r>
              <a:rPr lang="en-US" sz="2400" b="1" i="1">
                <a:solidFill>
                  <a:srgbClr val="FFFF00"/>
                </a:solidFill>
                <a:effectLst>
                  <a:outerShdw blurRad="38100" dist="38100" dir="2700000" algn="tl">
                    <a:srgbClr val="C0C0C0"/>
                  </a:outerShdw>
                </a:effectLst>
                <a:latin typeface="Arial" charset="0"/>
              </a:rPr>
              <a:t>)</a:t>
            </a:r>
            <a:r>
              <a:rPr lang="en-US" sz="2000" b="1">
                <a:solidFill>
                  <a:srgbClr val="000000"/>
                </a:solidFill>
                <a:latin typeface="Arial" charset="0"/>
              </a:rPr>
              <a:t> yang andal.</a:t>
            </a:r>
            <a:endParaRPr lang="en-US" sz="2400" b="1">
              <a:solidFill>
                <a:srgbClr val="000000"/>
              </a:solidFill>
              <a:latin typeface="Arial" charset="0"/>
            </a:endParaRPr>
          </a:p>
          <a:p>
            <a:pPr marL="685800" lvl="3" indent="-342900" algn="just" eaLnBrk="0" fontAlgn="base" hangingPunct="0">
              <a:spcBef>
                <a:spcPct val="0"/>
              </a:spcBef>
              <a:spcAft>
                <a:spcPct val="0"/>
              </a:spcAft>
            </a:pPr>
            <a:endParaRPr lang="en-US" sz="2400" b="1">
              <a:solidFill>
                <a:srgbClr val="000000"/>
              </a:solidFill>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5027D7A-52F6-4AE6-B364-9EE2E4C120C2}" type="slidenum">
              <a:rPr lang="en-US">
                <a:solidFill>
                  <a:srgbClr val="000000"/>
                </a:solidFill>
              </a:rPr>
              <a:pPr/>
              <a:t>36</a:t>
            </a:fld>
            <a:endParaRPr lang="en-US">
              <a:solidFill>
                <a:srgbClr val="000000"/>
              </a:solidFill>
            </a:endParaRPr>
          </a:p>
        </p:txBody>
      </p:sp>
      <p:sp>
        <p:nvSpPr>
          <p:cNvPr id="44034" name="Rectangle 2"/>
          <p:cNvSpPr>
            <a:spLocks noGrp="1" noChangeArrowheads="1"/>
          </p:cNvSpPr>
          <p:nvPr>
            <p:ph type="title"/>
          </p:nvPr>
        </p:nvSpPr>
        <p:spPr>
          <a:xfrm>
            <a:off x="685800" y="304800"/>
            <a:ext cx="7772400" cy="685800"/>
          </a:xfrm>
          <a:solidFill>
            <a:srgbClr val="FFFF00"/>
          </a:solidFill>
          <a:ln>
            <a:solidFill>
              <a:schemeClr val="tx1"/>
            </a:solidFill>
          </a:ln>
          <a:effectLst>
            <a:outerShdw dist="107763" dir="13500000" algn="ctr" rotWithShape="0">
              <a:schemeClr val="bg2"/>
            </a:outerShdw>
          </a:effectLst>
        </p:spPr>
        <p:txBody>
          <a:bodyPr/>
          <a:lstStyle/>
          <a:p>
            <a:r>
              <a:rPr lang="en-US" sz="2400" b="1">
                <a:solidFill>
                  <a:schemeClr val="tx1"/>
                </a:solidFill>
                <a:effectLst>
                  <a:outerShdw blurRad="38100" dist="38100" dir="2700000" algn="tl">
                    <a:srgbClr val="FFFFFF"/>
                  </a:outerShdw>
                </a:effectLst>
                <a:latin typeface="Arial" charset="0"/>
              </a:rPr>
              <a:t>Strategi   yang perlu dikembangkan:</a:t>
            </a:r>
            <a:r>
              <a:rPr lang="en-US" b="1">
                <a:solidFill>
                  <a:schemeClr val="tx1"/>
                </a:solidFill>
                <a:latin typeface="Arial" charset="0"/>
              </a:rPr>
              <a:t> </a:t>
            </a:r>
          </a:p>
        </p:txBody>
      </p:sp>
      <p:sp>
        <p:nvSpPr>
          <p:cNvPr id="44035" name="Text Box 3"/>
          <p:cNvSpPr txBox="1">
            <a:spLocks noChangeArrowheads="1"/>
          </p:cNvSpPr>
          <p:nvPr/>
        </p:nvSpPr>
        <p:spPr bwMode="auto">
          <a:xfrm>
            <a:off x="990600" y="1371600"/>
            <a:ext cx="7772400" cy="4713288"/>
          </a:xfrm>
          <a:prstGeom prst="rect">
            <a:avLst/>
          </a:prstGeom>
          <a:noFill/>
          <a:ln w="57150" cmpd="thinThick">
            <a:solidFill>
              <a:schemeClr val="bg1"/>
            </a:solidFill>
            <a:miter lim="800000"/>
            <a:headEnd/>
            <a:tailEnd/>
          </a:ln>
          <a:effectLst/>
        </p:spPr>
        <p:txBody>
          <a:bodyPr>
            <a:spAutoFit/>
          </a:bodyPr>
          <a:lstStyle/>
          <a:p>
            <a:pPr marL="914400" lvl="3" indent="-342900" algn="just" eaLnBrk="0" fontAlgn="base" hangingPunct="0">
              <a:spcBef>
                <a:spcPct val="0"/>
              </a:spcBef>
              <a:spcAft>
                <a:spcPct val="0"/>
              </a:spcAft>
            </a:pPr>
            <a:r>
              <a:rPr lang="en-US" sz="2400" b="1">
                <a:solidFill>
                  <a:srgbClr val="FFFFFF"/>
                </a:solidFill>
                <a:latin typeface="Arial" charset="0"/>
              </a:rPr>
              <a:t>6.	Pewilayahan komoditas /produk sesuai dengan agroekosistem dan pembatas pembatas ekologis sebagai landasan pembangunan ekonomi yang berkelanjutan.</a:t>
            </a:r>
          </a:p>
          <a:p>
            <a:pPr marL="914400" lvl="3" indent="-342900" algn="just" eaLnBrk="0" fontAlgn="base" hangingPunct="0">
              <a:spcBef>
                <a:spcPct val="0"/>
              </a:spcBef>
              <a:spcAft>
                <a:spcPct val="0"/>
              </a:spcAft>
            </a:pPr>
            <a:endParaRPr lang="en-US" sz="2400" b="1">
              <a:solidFill>
                <a:srgbClr val="FFFFFF"/>
              </a:solidFill>
              <a:latin typeface="Arial" charset="0"/>
            </a:endParaRPr>
          </a:p>
          <a:p>
            <a:pPr marL="914400" lvl="3" indent="-342900" algn="just" eaLnBrk="0" fontAlgn="base" hangingPunct="0">
              <a:spcBef>
                <a:spcPct val="0"/>
              </a:spcBef>
              <a:spcAft>
                <a:spcPct val="0"/>
              </a:spcAft>
            </a:pPr>
            <a:r>
              <a:rPr lang="en-US" sz="2400" b="1">
                <a:solidFill>
                  <a:srgbClr val="FFFFFF"/>
                </a:solidFill>
                <a:latin typeface="Arial" charset="0"/>
              </a:rPr>
              <a:t>7.	Pengembangan kawasan industri produk unggulan milik masyarakat (KIPMAS) sebagai media (wadah) </a:t>
            </a:r>
            <a:r>
              <a:rPr lang="en-US" sz="2400" b="1" i="1">
                <a:solidFill>
                  <a:srgbClr val="FFFFFF"/>
                </a:solidFill>
                <a:effectLst>
                  <a:outerShdw blurRad="38100" dist="38100" dir="2700000" algn="tl">
                    <a:srgbClr val="000000"/>
                  </a:outerShdw>
                </a:effectLst>
                <a:latin typeface="Arial" charset="0"/>
              </a:rPr>
              <a:t>transformasi masyarakat</a:t>
            </a:r>
            <a:r>
              <a:rPr lang="en-US" sz="2400" b="1">
                <a:solidFill>
                  <a:srgbClr val="FFFFFF"/>
                </a:solidFill>
                <a:latin typeface="Arial" charset="0"/>
              </a:rPr>
              <a:t> dari waktu ke waktu melalui pemanfaatan usaha produksi yang terintegrasi dengan industri pengolahan produknya.</a:t>
            </a:r>
          </a:p>
          <a:p>
            <a:pPr eaLnBrk="0" fontAlgn="base" hangingPunct="0">
              <a:spcBef>
                <a:spcPct val="50000"/>
              </a:spcBef>
              <a:spcAft>
                <a:spcPct val="0"/>
              </a:spcAft>
            </a:pPr>
            <a:endParaRPr lang="en-US" sz="2400">
              <a:solidFill>
                <a:srgbClr val="FFFFF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BAC04B21-E510-4F0B-BB27-012F05ABD8F9}" type="slidenum">
              <a:rPr lang="en-US">
                <a:solidFill>
                  <a:srgbClr val="000000"/>
                </a:solidFill>
              </a:rPr>
              <a:pPr/>
              <a:t>37</a:t>
            </a:fld>
            <a:endParaRPr lang="en-US">
              <a:solidFill>
                <a:srgbClr val="000000"/>
              </a:solidFill>
            </a:endParaRPr>
          </a:p>
        </p:txBody>
      </p:sp>
      <p:sp>
        <p:nvSpPr>
          <p:cNvPr id="45058" name="Rectangle 2"/>
          <p:cNvSpPr>
            <a:spLocks noGrp="1" noChangeArrowheads="1"/>
          </p:cNvSpPr>
          <p:nvPr>
            <p:ph type="title"/>
          </p:nvPr>
        </p:nvSpPr>
        <p:spPr>
          <a:xfrm>
            <a:off x="685800" y="304800"/>
            <a:ext cx="7772400" cy="685800"/>
          </a:xfrm>
          <a:solidFill>
            <a:schemeClr val="bg1"/>
          </a:solidFill>
          <a:ln w="57150" cmpd="thinThick">
            <a:solidFill>
              <a:schemeClr val="tx1"/>
            </a:solidFill>
          </a:ln>
          <a:effectLst>
            <a:outerShdw dist="107763" dir="13500000" algn="ctr" rotWithShape="0">
              <a:schemeClr val="bg2"/>
            </a:outerShdw>
          </a:effectLst>
        </p:spPr>
        <p:txBody>
          <a:bodyPr/>
          <a:lstStyle/>
          <a:p>
            <a:r>
              <a:rPr lang="en-US" sz="2400" b="1">
                <a:solidFill>
                  <a:schemeClr val="tx1"/>
                </a:solidFill>
                <a:effectLst>
                  <a:outerShdw blurRad="38100" dist="38100" dir="2700000" algn="tl">
                    <a:srgbClr val="C0C0C0"/>
                  </a:outerShdw>
                </a:effectLst>
                <a:latin typeface="Arial" charset="0"/>
              </a:rPr>
              <a:t>Strategi   yang perlu dikembangkan:</a:t>
            </a:r>
            <a:r>
              <a:rPr lang="en-US" b="1">
                <a:solidFill>
                  <a:schemeClr val="tx1"/>
                </a:solidFill>
                <a:latin typeface="Arial" charset="0"/>
              </a:rPr>
              <a:t> </a:t>
            </a:r>
          </a:p>
        </p:txBody>
      </p:sp>
      <p:sp>
        <p:nvSpPr>
          <p:cNvPr id="45060" name="Text Box 4"/>
          <p:cNvSpPr txBox="1">
            <a:spLocks noChangeArrowheads="1"/>
          </p:cNvSpPr>
          <p:nvPr/>
        </p:nvSpPr>
        <p:spPr bwMode="auto">
          <a:xfrm>
            <a:off x="838200" y="1828800"/>
            <a:ext cx="7620000" cy="3800475"/>
          </a:xfrm>
          <a:prstGeom prst="rect">
            <a:avLst/>
          </a:prstGeom>
          <a:solidFill>
            <a:schemeClr val="bg1"/>
          </a:solidFill>
          <a:ln w="57150" cmpd="thickThin">
            <a:solidFill>
              <a:schemeClr val="tx1"/>
            </a:solidFill>
            <a:miter lim="800000"/>
            <a:headEnd/>
            <a:tailEnd/>
          </a:ln>
          <a:effectLst/>
        </p:spPr>
        <p:txBody>
          <a:bodyPr>
            <a:spAutoFit/>
          </a:bodyPr>
          <a:lstStyle/>
          <a:p>
            <a:pPr marL="952500" lvl="3" indent="-381000" algn="just" eaLnBrk="0" fontAlgn="base" hangingPunct="0">
              <a:spcBef>
                <a:spcPct val="0"/>
              </a:spcBef>
              <a:spcAft>
                <a:spcPct val="0"/>
              </a:spcAft>
            </a:pPr>
            <a:endParaRPr lang="en-US" sz="2400" b="1" dirty="0">
              <a:solidFill>
                <a:srgbClr val="000000"/>
              </a:solidFill>
              <a:latin typeface="Arial" charset="0"/>
            </a:endParaRPr>
          </a:p>
          <a:p>
            <a:pPr marL="952500" lvl="3" indent="-381000" algn="just" eaLnBrk="0" fontAlgn="base" hangingPunct="0">
              <a:spcBef>
                <a:spcPct val="0"/>
              </a:spcBef>
              <a:spcAft>
                <a:spcPct val="0"/>
              </a:spcAft>
            </a:pPr>
            <a:r>
              <a:rPr lang="en-US" sz="2400" b="1" dirty="0">
                <a:solidFill>
                  <a:srgbClr val="000000"/>
                </a:solidFill>
                <a:latin typeface="Arial" charset="0"/>
              </a:rPr>
              <a:t>8. 	</a:t>
            </a:r>
            <a:r>
              <a:rPr lang="en-US" sz="2400" b="1" dirty="0" err="1">
                <a:solidFill>
                  <a:srgbClr val="000000"/>
                </a:solidFill>
                <a:latin typeface="Arial" charset="0"/>
              </a:rPr>
              <a:t>Pengembangan</a:t>
            </a:r>
            <a:r>
              <a:rPr lang="en-US" sz="2400" b="1" dirty="0">
                <a:solidFill>
                  <a:srgbClr val="000000"/>
                </a:solidFill>
                <a:latin typeface="Arial" charset="0"/>
              </a:rPr>
              <a:t> </a:t>
            </a:r>
            <a:r>
              <a:rPr lang="en-US" sz="2400" b="1" dirty="0" err="1">
                <a:solidFill>
                  <a:srgbClr val="000000"/>
                </a:solidFill>
                <a:latin typeface="Arial" charset="0"/>
              </a:rPr>
              <a:t>iklim</a:t>
            </a:r>
            <a:r>
              <a:rPr lang="en-US" sz="2400" b="1" dirty="0">
                <a:solidFill>
                  <a:srgbClr val="000000"/>
                </a:solidFill>
                <a:latin typeface="Arial" charset="0"/>
              </a:rPr>
              <a:t> </a:t>
            </a:r>
            <a:r>
              <a:rPr lang="en-US" sz="2400" b="1" dirty="0" err="1">
                <a:solidFill>
                  <a:srgbClr val="000000"/>
                </a:solidFill>
                <a:latin typeface="Arial" charset="0"/>
              </a:rPr>
              <a:t>usaha</a:t>
            </a:r>
            <a:r>
              <a:rPr lang="en-US" sz="2400" b="1" dirty="0">
                <a:solidFill>
                  <a:srgbClr val="000000"/>
                </a:solidFill>
                <a:latin typeface="Arial" charset="0"/>
              </a:rPr>
              <a:t> yang </a:t>
            </a:r>
            <a:r>
              <a:rPr lang="en-US" sz="2400" b="1" dirty="0" err="1">
                <a:solidFill>
                  <a:srgbClr val="000000"/>
                </a:solidFill>
                <a:latin typeface="Arial" charset="0"/>
              </a:rPr>
              <a:t>kondusif</a:t>
            </a:r>
            <a:r>
              <a:rPr lang="en-US" sz="2400" b="1" dirty="0">
                <a:solidFill>
                  <a:srgbClr val="000000"/>
                </a:solidFill>
                <a:latin typeface="Arial" charset="0"/>
              </a:rPr>
              <a:t> </a:t>
            </a:r>
            <a:r>
              <a:rPr lang="en-US" sz="2400" b="1" dirty="0" err="1">
                <a:solidFill>
                  <a:srgbClr val="000000"/>
                </a:solidFill>
                <a:latin typeface="Arial" charset="0"/>
              </a:rPr>
              <a:t>untuk</a:t>
            </a:r>
            <a:r>
              <a:rPr lang="en-US" sz="2400" b="1" dirty="0">
                <a:solidFill>
                  <a:srgbClr val="000000"/>
                </a:solidFill>
                <a:latin typeface="Arial" charset="0"/>
              </a:rPr>
              <a:t> </a:t>
            </a:r>
            <a:r>
              <a:rPr lang="en-US" sz="2400" b="1" dirty="0" err="1">
                <a:solidFill>
                  <a:srgbClr val="000000"/>
                </a:solidFill>
                <a:latin typeface="Arial" charset="0"/>
              </a:rPr>
              <a:t>investasi</a:t>
            </a:r>
            <a:r>
              <a:rPr lang="en-US" sz="2400" b="1" dirty="0">
                <a:solidFill>
                  <a:srgbClr val="000000"/>
                </a:solidFill>
                <a:latin typeface="Arial" charset="0"/>
              </a:rPr>
              <a:t> </a:t>
            </a:r>
            <a:r>
              <a:rPr lang="en-US" sz="2400" b="1" dirty="0" err="1">
                <a:solidFill>
                  <a:srgbClr val="000000"/>
                </a:solidFill>
                <a:latin typeface="Arial" charset="0"/>
              </a:rPr>
              <a:t>di</a:t>
            </a:r>
            <a:r>
              <a:rPr lang="en-US" sz="2400" b="1" dirty="0">
                <a:solidFill>
                  <a:srgbClr val="000000"/>
                </a:solidFill>
                <a:latin typeface="Arial" charset="0"/>
              </a:rPr>
              <a:t> </a:t>
            </a:r>
            <a:r>
              <a:rPr lang="en-US" sz="2400" b="1" dirty="0" err="1">
                <a:solidFill>
                  <a:srgbClr val="000000"/>
                </a:solidFill>
                <a:latin typeface="Arial" charset="0"/>
              </a:rPr>
              <a:t>bidang</a:t>
            </a:r>
            <a:r>
              <a:rPr lang="en-US" sz="2400" b="1" dirty="0">
                <a:solidFill>
                  <a:srgbClr val="000000"/>
                </a:solidFill>
                <a:latin typeface="Arial" charset="0"/>
              </a:rPr>
              <a:t> </a:t>
            </a:r>
            <a:r>
              <a:rPr lang="en-US" sz="2400" b="1" dirty="0" err="1">
                <a:solidFill>
                  <a:srgbClr val="000000"/>
                </a:solidFill>
                <a:latin typeface="Arial" charset="0"/>
              </a:rPr>
              <a:t>poduk</a:t>
            </a:r>
            <a:r>
              <a:rPr lang="en-US" sz="2400" b="1" dirty="0">
                <a:solidFill>
                  <a:srgbClr val="000000"/>
                </a:solidFill>
                <a:latin typeface="Arial" charset="0"/>
              </a:rPr>
              <a:t> </a:t>
            </a:r>
            <a:r>
              <a:rPr lang="en-US" sz="2400" b="1" dirty="0" err="1">
                <a:solidFill>
                  <a:srgbClr val="000000"/>
                </a:solidFill>
                <a:latin typeface="Arial" charset="0"/>
              </a:rPr>
              <a:t>unggulan</a:t>
            </a:r>
            <a:r>
              <a:rPr lang="en-US" sz="2400" b="1" dirty="0">
                <a:solidFill>
                  <a:srgbClr val="000000"/>
                </a:solidFill>
                <a:latin typeface="Arial" charset="0"/>
              </a:rPr>
              <a:t>, </a:t>
            </a:r>
            <a:r>
              <a:rPr lang="en-US" sz="2400" b="1" dirty="0" err="1">
                <a:solidFill>
                  <a:srgbClr val="000000"/>
                </a:solidFill>
                <a:latin typeface="Arial" charset="0"/>
              </a:rPr>
              <a:t>khususnya</a:t>
            </a:r>
            <a:r>
              <a:rPr lang="en-US" sz="2400" b="1" dirty="0">
                <a:solidFill>
                  <a:srgbClr val="000000"/>
                </a:solidFill>
                <a:latin typeface="Arial" charset="0"/>
              </a:rPr>
              <a:t> </a:t>
            </a:r>
            <a:r>
              <a:rPr lang="en-US" sz="2400" b="1" dirty="0" err="1">
                <a:solidFill>
                  <a:srgbClr val="000000"/>
                </a:solidFill>
                <a:latin typeface="Arial" charset="0"/>
              </a:rPr>
              <a:t>berupa</a:t>
            </a:r>
            <a:r>
              <a:rPr lang="en-US" sz="2400" b="1" dirty="0">
                <a:solidFill>
                  <a:srgbClr val="000000"/>
                </a:solidFill>
                <a:latin typeface="Arial" charset="0"/>
              </a:rPr>
              <a:t> </a:t>
            </a:r>
            <a:r>
              <a:rPr lang="en-US" sz="2400" b="1" dirty="0" err="1">
                <a:solidFill>
                  <a:srgbClr val="000000"/>
                </a:solidFill>
                <a:latin typeface="Arial" charset="0"/>
              </a:rPr>
              <a:t>kebijaksanaan</a:t>
            </a:r>
            <a:r>
              <a:rPr lang="en-US" sz="2400" b="1" dirty="0">
                <a:solidFill>
                  <a:srgbClr val="000000"/>
                </a:solidFill>
                <a:latin typeface="Arial" charset="0"/>
              </a:rPr>
              <a:t> yang </a:t>
            </a:r>
            <a:r>
              <a:rPr lang="en-US" sz="2400" b="1" dirty="0" err="1">
                <a:solidFill>
                  <a:srgbClr val="000000"/>
                </a:solidFill>
                <a:latin typeface="Arial" charset="0"/>
              </a:rPr>
              <a:t>diterapkan</a:t>
            </a:r>
            <a:r>
              <a:rPr lang="en-US" sz="2400" b="1" dirty="0">
                <a:solidFill>
                  <a:srgbClr val="000000"/>
                </a:solidFill>
                <a:latin typeface="Arial" charset="0"/>
              </a:rPr>
              <a:t> </a:t>
            </a:r>
            <a:r>
              <a:rPr lang="en-US" sz="2400" b="1" dirty="0" err="1">
                <a:solidFill>
                  <a:srgbClr val="000000"/>
                </a:solidFill>
                <a:latin typeface="Arial" charset="0"/>
              </a:rPr>
              <a:t>secara</a:t>
            </a:r>
            <a:r>
              <a:rPr lang="en-US" sz="2400" b="1" dirty="0">
                <a:solidFill>
                  <a:srgbClr val="000000"/>
                </a:solidFill>
                <a:latin typeface="Arial" charset="0"/>
              </a:rPr>
              <a:t> </a:t>
            </a:r>
            <a:r>
              <a:rPr lang="en-US" sz="2400" b="1" dirty="0" err="1">
                <a:solidFill>
                  <a:srgbClr val="000000"/>
                </a:solidFill>
                <a:latin typeface="Arial" charset="0"/>
              </a:rPr>
              <a:t>konsisten</a:t>
            </a:r>
            <a:r>
              <a:rPr lang="en-US" sz="2400" b="1" dirty="0">
                <a:solidFill>
                  <a:srgbClr val="000000"/>
                </a:solidFill>
                <a:latin typeface="Arial" charset="0"/>
              </a:rPr>
              <a:t> </a:t>
            </a:r>
            <a:r>
              <a:rPr lang="en-US" sz="2400" b="1" dirty="0" err="1">
                <a:solidFill>
                  <a:srgbClr val="000000"/>
                </a:solidFill>
                <a:latin typeface="Arial" charset="0"/>
              </a:rPr>
              <a:t>dan</a:t>
            </a:r>
            <a:r>
              <a:rPr lang="en-US" sz="2400" b="1" dirty="0">
                <a:solidFill>
                  <a:srgbClr val="000000"/>
                </a:solidFill>
                <a:latin typeface="Arial" charset="0"/>
              </a:rPr>
              <a:t> </a:t>
            </a:r>
            <a:r>
              <a:rPr lang="en-US" sz="2400" b="1" dirty="0" err="1">
                <a:solidFill>
                  <a:srgbClr val="000000"/>
                </a:solidFill>
                <a:latin typeface="Arial" charset="0"/>
              </a:rPr>
              <a:t>berkesinambungan</a:t>
            </a:r>
            <a:r>
              <a:rPr lang="en-US" sz="2400" b="1" dirty="0">
                <a:solidFill>
                  <a:srgbClr val="000000"/>
                </a:solidFill>
                <a:latin typeface="Arial" charset="0"/>
              </a:rPr>
              <a:t>.</a:t>
            </a:r>
          </a:p>
          <a:p>
            <a:pPr marL="952500" lvl="3" indent="-381000" algn="just" eaLnBrk="0" fontAlgn="base" hangingPunct="0">
              <a:spcBef>
                <a:spcPct val="0"/>
              </a:spcBef>
              <a:spcAft>
                <a:spcPct val="0"/>
              </a:spcAft>
            </a:pPr>
            <a:r>
              <a:rPr lang="en-US" sz="2400" b="1" dirty="0">
                <a:solidFill>
                  <a:srgbClr val="000000"/>
                </a:solidFill>
                <a:latin typeface="Arial" charset="0"/>
              </a:rPr>
              <a:t>9. 	</a:t>
            </a:r>
            <a:r>
              <a:rPr lang="en-US" sz="2400" b="1" dirty="0" err="1">
                <a:solidFill>
                  <a:srgbClr val="000000"/>
                </a:solidFill>
                <a:latin typeface="Arial" charset="0"/>
              </a:rPr>
              <a:t>Jaminan</a:t>
            </a:r>
            <a:r>
              <a:rPr lang="en-US" sz="2400" b="1" dirty="0">
                <a:solidFill>
                  <a:srgbClr val="000000"/>
                </a:solidFill>
                <a:latin typeface="Arial" charset="0"/>
              </a:rPr>
              <a:t> </a:t>
            </a:r>
            <a:r>
              <a:rPr lang="en-US" sz="2400" b="1" i="1" dirty="0" err="1">
                <a:solidFill>
                  <a:srgbClr val="000066"/>
                </a:solidFill>
                <a:effectLst>
                  <a:outerShdw blurRad="38100" dist="38100" dir="2700000" algn="tl">
                    <a:srgbClr val="C0C0C0"/>
                  </a:outerShdw>
                </a:effectLst>
                <a:latin typeface="Arial" charset="0"/>
              </a:rPr>
              <a:t>keamanan</a:t>
            </a:r>
            <a:r>
              <a:rPr lang="en-US" sz="2400" b="1" i="1" dirty="0">
                <a:solidFill>
                  <a:srgbClr val="000066"/>
                </a:solidFill>
                <a:effectLst>
                  <a:outerShdw blurRad="38100" dist="38100" dir="2700000" algn="tl">
                    <a:srgbClr val="C0C0C0"/>
                  </a:outerShdw>
                </a:effectLst>
                <a:latin typeface="Arial" charset="0"/>
              </a:rPr>
              <a:t> </a:t>
            </a:r>
            <a:r>
              <a:rPr lang="en-US" sz="2400" b="1" i="1" dirty="0" err="1">
                <a:solidFill>
                  <a:srgbClr val="000066"/>
                </a:solidFill>
                <a:effectLst>
                  <a:outerShdw blurRad="38100" dist="38100" dir="2700000" algn="tl">
                    <a:srgbClr val="C0C0C0"/>
                  </a:outerShdw>
                </a:effectLst>
                <a:latin typeface="Arial" charset="0"/>
              </a:rPr>
              <a:t>usaha</a:t>
            </a:r>
            <a:r>
              <a:rPr lang="en-US" sz="2400" b="1" dirty="0">
                <a:solidFill>
                  <a:srgbClr val="000000"/>
                </a:solidFill>
                <a:latin typeface="Arial" charset="0"/>
              </a:rPr>
              <a:t> </a:t>
            </a:r>
            <a:r>
              <a:rPr lang="en-US" sz="2400" b="1" dirty="0" err="1">
                <a:solidFill>
                  <a:srgbClr val="000000"/>
                </a:solidFill>
                <a:latin typeface="Arial" charset="0"/>
              </a:rPr>
              <a:t>terhadap</a:t>
            </a:r>
            <a:r>
              <a:rPr lang="en-US" sz="2400" b="1" dirty="0">
                <a:solidFill>
                  <a:srgbClr val="000000"/>
                </a:solidFill>
                <a:latin typeface="Arial" charset="0"/>
              </a:rPr>
              <a:t> </a:t>
            </a:r>
            <a:r>
              <a:rPr lang="en-US" sz="2400" b="1" dirty="0" err="1">
                <a:solidFill>
                  <a:srgbClr val="000000"/>
                </a:solidFill>
                <a:latin typeface="Arial" charset="0"/>
              </a:rPr>
              <a:t>segala</a:t>
            </a:r>
            <a:r>
              <a:rPr lang="en-US" sz="2400" b="1" dirty="0">
                <a:solidFill>
                  <a:srgbClr val="000000"/>
                </a:solidFill>
                <a:latin typeface="Arial" charset="0"/>
              </a:rPr>
              <a:t> </a:t>
            </a:r>
            <a:r>
              <a:rPr lang="en-US" sz="2400" b="1" dirty="0" err="1">
                <a:solidFill>
                  <a:srgbClr val="000000"/>
                </a:solidFill>
                <a:latin typeface="Arial" charset="0"/>
              </a:rPr>
              <a:t>bentuk</a:t>
            </a:r>
            <a:r>
              <a:rPr lang="en-US" sz="2400" b="1" dirty="0">
                <a:solidFill>
                  <a:srgbClr val="000000"/>
                </a:solidFill>
                <a:latin typeface="Arial" charset="0"/>
              </a:rPr>
              <a:t> </a:t>
            </a:r>
            <a:r>
              <a:rPr lang="en-US" sz="2400" b="1" dirty="0" err="1">
                <a:solidFill>
                  <a:srgbClr val="000000"/>
                </a:solidFill>
                <a:latin typeface="Arial" charset="0"/>
              </a:rPr>
              <a:t>penjarahan</a:t>
            </a:r>
            <a:r>
              <a:rPr lang="en-US" sz="2400" b="1" dirty="0">
                <a:solidFill>
                  <a:srgbClr val="000000"/>
                </a:solidFill>
                <a:latin typeface="Arial" charset="0"/>
              </a:rPr>
              <a:t>, </a:t>
            </a:r>
            <a:r>
              <a:rPr lang="en-US" sz="2400" b="1" dirty="0" err="1">
                <a:solidFill>
                  <a:srgbClr val="000000"/>
                </a:solidFill>
                <a:latin typeface="Arial" charset="0"/>
              </a:rPr>
              <a:t>perambahan</a:t>
            </a:r>
            <a:r>
              <a:rPr lang="en-US" sz="2400" b="1" dirty="0">
                <a:solidFill>
                  <a:srgbClr val="000000"/>
                </a:solidFill>
                <a:latin typeface="Arial" charset="0"/>
              </a:rPr>
              <a:t> </a:t>
            </a:r>
            <a:r>
              <a:rPr lang="en-US" sz="2400" b="1" dirty="0" err="1">
                <a:solidFill>
                  <a:srgbClr val="000000"/>
                </a:solidFill>
                <a:latin typeface="Arial" charset="0"/>
              </a:rPr>
              <a:t>atau</a:t>
            </a:r>
            <a:r>
              <a:rPr lang="en-US" sz="2400" b="1" dirty="0">
                <a:solidFill>
                  <a:srgbClr val="000000"/>
                </a:solidFill>
                <a:latin typeface="Arial" charset="0"/>
              </a:rPr>
              <a:t> </a:t>
            </a:r>
            <a:r>
              <a:rPr lang="en-US" sz="2400" b="1" dirty="0" err="1">
                <a:solidFill>
                  <a:srgbClr val="000000"/>
                </a:solidFill>
                <a:latin typeface="Arial" charset="0"/>
              </a:rPr>
              <a:t>aktivitas</a:t>
            </a:r>
            <a:r>
              <a:rPr lang="en-US" sz="2400" b="1" dirty="0">
                <a:solidFill>
                  <a:srgbClr val="000000"/>
                </a:solidFill>
                <a:latin typeface="Arial" charset="0"/>
              </a:rPr>
              <a:t> </a:t>
            </a:r>
            <a:r>
              <a:rPr lang="en-US" sz="2400" b="1" dirty="0" err="1">
                <a:solidFill>
                  <a:srgbClr val="000000"/>
                </a:solidFill>
                <a:latin typeface="Arial" charset="0"/>
              </a:rPr>
              <a:t>serupa</a:t>
            </a:r>
            <a:r>
              <a:rPr lang="en-US" sz="2400" b="1" dirty="0">
                <a:solidFill>
                  <a:srgbClr val="000000"/>
                </a:solidFill>
                <a:latin typeface="Arial" charset="0"/>
              </a:rPr>
              <a:t> </a:t>
            </a:r>
            <a:r>
              <a:rPr lang="en-US" sz="2400" b="1" dirty="0" err="1">
                <a:solidFill>
                  <a:srgbClr val="000000"/>
                </a:solidFill>
                <a:latin typeface="Arial" charset="0"/>
              </a:rPr>
              <a:t>lainnya</a:t>
            </a:r>
            <a:r>
              <a:rPr lang="en-US" sz="2400" b="1" dirty="0">
                <a:solidFill>
                  <a:srgbClr val="000000"/>
                </a:solidFill>
                <a:latin typeface="Arial" charset="0"/>
              </a:rPr>
              <a:t>.</a:t>
            </a:r>
          </a:p>
          <a:p>
            <a:pPr marL="952500" lvl="3" indent="-381000" algn="just" eaLnBrk="0" fontAlgn="base" hangingPunct="0">
              <a:spcBef>
                <a:spcPct val="0"/>
              </a:spcBef>
              <a:spcAft>
                <a:spcPct val="0"/>
              </a:spcAft>
            </a:pPr>
            <a:endParaRPr lang="en-US" sz="2400" b="1"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78BA572-E44E-419C-9124-76E842E919BF}" type="slidenum">
              <a:rPr lang="en-US">
                <a:solidFill>
                  <a:srgbClr val="000000"/>
                </a:solidFill>
              </a:rPr>
              <a:pPr/>
              <a:t>38</a:t>
            </a:fld>
            <a:endParaRPr lang="en-US">
              <a:solidFill>
                <a:srgbClr val="000000"/>
              </a:solidFill>
            </a:endParaRPr>
          </a:p>
        </p:txBody>
      </p:sp>
      <p:sp>
        <p:nvSpPr>
          <p:cNvPr id="54274" name="Text Box 2"/>
          <p:cNvSpPr txBox="1">
            <a:spLocks noChangeArrowheads="1"/>
          </p:cNvSpPr>
          <p:nvPr/>
        </p:nvSpPr>
        <p:spPr bwMode="auto">
          <a:xfrm>
            <a:off x="609600" y="533400"/>
            <a:ext cx="7620000" cy="5334000"/>
          </a:xfrm>
          <a:prstGeom prst="rect">
            <a:avLst/>
          </a:prstGeom>
          <a:solidFill>
            <a:schemeClr val="bg1"/>
          </a:solidFill>
          <a:ln w="57150">
            <a:solidFill>
              <a:schemeClr val="tx1"/>
            </a:solidFill>
            <a:miter lim="800000"/>
            <a:headEnd/>
            <a:tailEnd/>
          </a:ln>
          <a:effectLst>
            <a:outerShdw dist="233487" dir="18900000" algn="ctr" rotWithShape="0">
              <a:srgbClr val="FFFF00"/>
            </a:outerShdw>
          </a:effectLst>
        </p:spPr>
        <p:txBody>
          <a:bodyPr>
            <a:spAutoFit/>
          </a:bodyPr>
          <a:lstStyle/>
          <a:p>
            <a:pPr marL="476250" indent="-476250" eaLnBrk="0" fontAlgn="base" hangingPunct="0">
              <a:spcBef>
                <a:spcPct val="50000"/>
              </a:spcBef>
              <a:spcAft>
                <a:spcPct val="0"/>
              </a:spcAft>
            </a:pPr>
            <a:endParaRPr lang="en-US" sz="2400" b="1">
              <a:solidFill>
                <a:srgbClr val="000000"/>
              </a:solidFill>
            </a:endParaRPr>
          </a:p>
          <a:p>
            <a:pPr marL="476250" indent="-476250" eaLnBrk="0" fontAlgn="base" hangingPunct="0">
              <a:spcBef>
                <a:spcPct val="50000"/>
              </a:spcBef>
              <a:spcAft>
                <a:spcPct val="0"/>
              </a:spcAft>
            </a:pPr>
            <a:r>
              <a:rPr lang="en-US" sz="2800" b="1">
                <a:solidFill>
                  <a:srgbClr val="000000"/>
                </a:solidFill>
              </a:rPr>
              <a:t>10. Usaha bisnis  tdk semata didasarkan atas motivasi </a:t>
            </a:r>
            <a:r>
              <a:rPr lang="en-US" sz="2800" b="1" i="1">
                <a:solidFill>
                  <a:srgbClr val="000000"/>
                </a:solidFill>
              </a:rPr>
              <a:t>keuntungan maksimum individual</a:t>
            </a:r>
            <a:r>
              <a:rPr lang="en-US" sz="2800" b="1">
                <a:solidFill>
                  <a:srgbClr val="000000"/>
                </a:solidFill>
              </a:rPr>
              <a:t> perusahaan / pengusaha, namun harus mengembangkan  nilai  kerjasama, saling percaya dan  pengembangan jaringan kerja (networking); </a:t>
            </a:r>
          </a:p>
          <a:p>
            <a:pPr marL="476250" indent="-476250" eaLnBrk="0" fontAlgn="base" hangingPunct="0">
              <a:spcBef>
                <a:spcPct val="50000"/>
              </a:spcBef>
              <a:spcAft>
                <a:spcPct val="0"/>
              </a:spcAft>
            </a:pPr>
            <a:r>
              <a:rPr lang="en-US" sz="2800" b="1">
                <a:solidFill>
                  <a:srgbClr val="000000"/>
                </a:solidFill>
              </a:rPr>
              <a:t>11. Aspek keberlanjutan </a:t>
            </a:r>
            <a:r>
              <a:rPr lang="en-US" sz="2800" b="1" i="1">
                <a:solidFill>
                  <a:srgbClr val="000000"/>
                </a:solidFill>
              </a:rPr>
              <a:t>fungsi lingkungan hidup</a:t>
            </a:r>
            <a:r>
              <a:rPr lang="en-US" sz="2800" b="1">
                <a:solidFill>
                  <a:srgbClr val="000000"/>
                </a:solidFill>
              </a:rPr>
              <a:t> harus  menjadi pertimbangan utama dalam perancangan (desain) usaha bisnis.</a:t>
            </a:r>
          </a:p>
          <a:p>
            <a:pPr marL="476250" indent="-476250" eaLnBrk="0" fontAlgn="base" hangingPunct="0">
              <a:spcBef>
                <a:spcPct val="50000"/>
              </a:spcBef>
              <a:spcAft>
                <a:spcPct val="0"/>
              </a:spcAft>
            </a:pPr>
            <a:endParaRPr lang="en-US" sz="2400" b="1">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fld id="{99911971-7539-41E5-8A7C-AB36BA41A3FD}" type="slidenum">
              <a:rPr lang="en-US">
                <a:solidFill>
                  <a:srgbClr val="000000"/>
                </a:solidFill>
              </a:rPr>
              <a:pPr/>
              <a:t>39</a:t>
            </a:fld>
            <a:endParaRPr lang="en-US">
              <a:solidFill>
                <a:srgbClr val="000000"/>
              </a:solidFill>
            </a:endParaRPr>
          </a:p>
        </p:txBody>
      </p:sp>
      <p:sp>
        <p:nvSpPr>
          <p:cNvPr id="4101" name="Text Box 5"/>
          <p:cNvSpPr txBox="1">
            <a:spLocks noChangeArrowheads="1"/>
          </p:cNvSpPr>
          <p:nvPr/>
        </p:nvSpPr>
        <p:spPr bwMode="auto">
          <a:xfrm>
            <a:off x="381000" y="228600"/>
            <a:ext cx="7848600" cy="514350"/>
          </a:xfrm>
          <a:prstGeom prst="rect">
            <a:avLst/>
          </a:prstGeom>
          <a:solidFill>
            <a:schemeClr val="bg1"/>
          </a:solidFill>
          <a:ln w="57150" cmpd="thinThick">
            <a:solidFill>
              <a:schemeClr val="tx1"/>
            </a:solidFill>
            <a:miter lim="800000"/>
            <a:headEnd/>
            <a:tailEnd/>
          </a:ln>
          <a:effectLst>
            <a:outerShdw dist="107763" dir="13500000" algn="ctr" rotWithShape="0">
              <a:schemeClr val="bg2"/>
            </a:outerShdw>
          </a:effectLst>
        </p:spPr>
        <p:txBody>
          <a:bodyPr>
            <a:spAutoFit/>
          </a:bodyPr>
          <a:lstStyle/>
          <a:p>
            <a:pPr algn="ctr" eaLnBrk="0" fontAlgn="base" hangingPunct="0">
              <a:spcBef>
                <a:spcPct val="50000"/>
              </a:spcBef>
              <a:spcAft>
                <a:spcPct val="0"/>
              </a:spcAft>
            </a:pPr>
            <a:r>
              <a:rPr lang="en-US" sz="2400" b="1">
                <a:solidFill>
                  <a:srgbClr val="000066"/>
                </a:solidFill>
              </a:rPr>
              <a:t>FILOSOFI KIPMAS: MAKNA BUDAYA INDUSTRI</a:t>
            </a:r>
            <a:endParaRPr lang="en-US" sz="2400">
              <a:solidFill>
                <a:srgbClr val="000066"/>
              </a:solidFill>
            </a:endParaRPr>
          </a:p>
        </p:txBody>
      </p:sp>
      <p:sp>
        <p:nvSpPr>
          <p:cNvPr id="4105" name="Text Box 9"/>
          <p:cNvSpPr txBox="1">
            <a:spLocks noChangeArrowheads="1"/>
          </p:cNvSpPr>
          <p:nvPr/>
        </p:nvSpPr>
        <p:spPr bwMode="auto">
          <a:xfrm>
            <a:off x="381000" y="1066800"/>
            <a:ext cx="8305800" cy="822325"/>
          </a:xfrm>
          <a:prstGeom prst="rect">
            <a:avLst/>
          </a:prstGeom>
          <a:solidFill>
            <a:srgbClr val="CCFF99"/>
          </a:solidFill>
          <a:ln w="9525">
            <a:noFill/>
            <a:miter lim="800000"/>
            <a:headEnd/>
            <a:tailEnd/>
          </a:ln>
          <a:effectLst/>
        </p:spPr>
        <p:txBody>
          <a:bodyPr>
            <a:spAutoFit/>
          </a:bodyPr>
          <a:lstStyle/>
          <a:p>
            <a:pPr marL="381000" indent="-381000" eaLnBrk="0" fontAlgn="base" hangingPunct="0">
              <a:spcBef>
                <a:spcPct val="50000"/>
              </a:spcBef>
              <a:spcAft>
                <a:spcPct val="0"/>
              </a:spcAft>
            </a:pPr>
            <a:r>
              <a:rPr lang="en-US" sz="2400" b="1">
                <a:solidFill>
                  <a:srgbClr val="000000"/>
                </a:solidFill>
              </a:rPr>
              <a:t>1. IPTEK menjadi landasan utama dalam pengambilan keputusan</a:t>
            </a:r>
            <a:endParaRPr lang="en-US" sz="2400">
              <a:solidFill>
                <a:srgbClr val="000000"/>
              </a:solidFill>
            </a:endParaRPr>
          </a:p>
        </p:txBody>
      </p:sp>
      <p:sp>
        <p:nvSpPr>
          <p:cNvPr id="4106" name="Text Box 10"/>
          <p:cNvSpPr txBox="1">
            <a:spLocks noChangeArrowheads="1"/>
          </p:cNvSpPr>
          <p:nvPr/>
        </p:nvSpPr>
        <p:spPr bwMode="auto">
          <a:xfrm>
            <a:off x="381000" y="2057400"/>
            <a:ext cx="8305800" cy="457200"/>
          </a:xfrm>
          <a:prstGeom prst="rect">
            <a:avLst/>
          </a:prstGeom>
          <a:solidFill>
            <a:schemeClr val="bg1"/>
          </a:solidFill>
          <a:ln w="9525">
            <a:noFill/>
            <a:miter lim="800000"/>
            <a:headEnd/>
            <a:tailEnd/>
          </a:ln>
          <a:effectLst/>
        </p:spPr>
        <p:txBody>
          <a:bodyPr>
            <a:spAutoFit/>
          </a:bodyPr>
          <a:lstStyle/>
          <a:p>
            <a:pPr marL="381000" indent="-381000" eaLnBrk="0" fontAlgn="base" hangingPunct="0">
              <a:spcBef>
                <a:spcPct val="50000"/>
              </a:spcBef>
              <a:spcAft>
                <a:spcPct val="0"/>
              </a:spcAft>
            </a:pPr>
            <a:r>
              <a:rPr lang="en-US" sz="2400" b="1">
                <a:solidFill>
                  <a:srgbClr val="000000"/>
                </a:solidFill>
              </a:rPr>
              <a:t>2. Inovasi IPTEK sbg instrumen untuk mengelola SDA</a:t>
            </a:r>
            <a:endParaRPr lang="en-US" sz="2400">
              <a:solidFill>
                <a:srgbClr val="000000"/>
              </a:solidFill>
            </a:endParaRPr>
          </a:p>
        </p:txBody>
      </p:sp>
      <p:sp>
        <p:nvSpPr>
          <p:cNvPr id="4107" name="Text Box 11"/>
          <p:cNvSpPr txBox="1">
            <a:spLocks noChangeArrowheads="1"/>
          </p:cNvSpPr>
          <p:nvPr/>
        </p:nvSpPr>
        <p:spPr bwMode="auto">
          <a:xfrm>
            <a:off x="381000" y="2743200"/>
            <a:ext cx="8305800" cy="457200"/>
          </a:xfrm>
          <a:prstGeom prst="rect">
            <a:avLst/>
          </a:prstGeom>
          <a:solidFill>
            <a:srgbClr val="99FF66"/>
          </a:solidFill>
          <a:ln w="9525">
            <a:noFill/>
            <a:miter lim="800000"/>
            <a:headEnd/>
            <a:tailEnd/>
          </a:ln>
          <a:effectLst/>
        </p:spPr>
        <p:txBody>
          <a:bodyPr>
            <a:spAutoFit/>
          </a:bodyPr>
          <a:lstStyle/>
          <a:p>
            <a:pPr marL="381000" indent="-381000" eaLnBrk="0" fontAlgn="base" hangingPunct="0">
              <a:spcBef>
                <a:spcPct val="50000"/>
              </a:spcBef>
              <a:spcAft>
                <a:spcPct val="0"/>
              </a:spcAft>
            </a:pPr>
            <a:r>
              <a:rPr lang="en-US" sz="2400" b="1">
                <a:solidFill>
                  <a:srgbClr val="000000"/>
                </a:solidFill>
              </a:rPr>
              <a:t>3. Mekanisme pasar sbg media transaksi</a:t>
            </a:r>
            <a:endParaRPr lang="en-US" sz="2400">
              <a:solidFill>
                <a:srgbClr val="000000"/>
              </a:solidFill>
            </a:endParaRPr>
          </a:p>
        </p:txBody>
      </p:sp>
      <p:sp>
        <p:nvSpPr>
          <p:cNvPr id="4108" name="Text Box 12"/>
          <p:cNvSpPr txBox="1">
            <a:spLocks noChangeArrowheads="1"/>
          </p:cNvSpPr>
          <p:nvPr/>
        </p:nvSpPr>
        <p:spPr bwMode="auto">
          <a:xfrm>
            <a:off x="381000" y="3352800"/>
            <a:ext cx="8305800" cy="457200"/>
          </a:xfrm>
          <a:prstGeom prst="rect">
            <a:avLst/>
          </a:prstGeom>
          <a:solidFill>
            <a:srgbClr val="CCFFFF"/>
          </a:solidFill>
          <a:ln w="9525">
            <a:noFill/>
            <a:miter lim="800000"/>
            <a:headEnd/>
            <a:tailEnd/>
          </a:ln>
          <a:effectLst/>
        </p:spPr>
        <p:txBody>
          <a:bodyPr>
            <a:spAutoFit/>
          </a:bodyPr>
          <a:lstStyle/>
          <a:p>
            <a:pPr marL="381000" indent="-381000" eaLnBrk="0" fontAlgn="base" hangingPunct="0">
              <a:spcBef>
                <a:spcPct val="50000"/>
              </a:spcBef>
              <a:spcAft>
                <a:spcPct val="0"/>
              </a:spcAft>
            </a:pPr>
            <a:r>
              <a:rPr lang="en-US" sz="2400" b="1">
                <a:solidFill>
                  <a:srgbClr val="000000"/>
                </a:solidFill>
              </a:rPr>
              <a:t>4. Efisiensi &amp; produktivitas  sbg landasan alokasi sumberdya</a:t>
            </a:r>
            <a:endParaRPr lang="en-US" sz="2400">
              <a:solidFill>
                <a:srgbClr val="000000"/>
              </a:solidFill>
            </a:endParaRPr>
          </a:p>
        </p:txBody>
      </p:sp>
      <p:sp>
        <p:nvSpPr>
          <p:cNvPr id="4109" name="Text Box 13"/>
          <p:cNvSpPr txBox="1">
            <a:spLocks noChangeArrowheads="1"/>
          </p:cNvSpPr>
          <p:nvPr/>
        </p:nvSpPr>
        <p:spPr bwMode="auto">
          <a:xfrm>
            <a:off x="381000" y="4038600"/>
            <a:ext cx="8305800" cy="457200"/>
          </a:xfrm>
          <a:prstGeom prst="rect">
            <a:avLst/>
          </a:prstGeom>
          <a:solidFill>
            <a:srgbClr val="FFCCFF"/>
          </a:solidFill>
          <a:ln w="9525">
            <a:noFill/>
            <a:miter lim="800000"/>
            <a:headEnd/>
            <a:tailEnd/>
          </a:ln>
          <a:effectLst/>
        </p:spPr>
        <p:txBody>
          <a:bodyPr>
            <a:spAutoFit/>
          </a:bodyPr>
          <a:lstStyle/>
          <a:p>
            <a:pPr marL="381000" indent="-381000" eaLnBrk="0" fontAlgn="base" hangingPunct="0">
              <a:spcBef>
                <a:spcPct val="50000"/>
              </a:spcBef>
              <a:spcAft>
                <a:spcPct val="0"/>
              </a:spcAft>
            </a:pPr>
            <a:r>
              <a:rPr lang="en-US" sz="2400" b="1">
                <a:solidFill>
                  <a:srgbClr val="000000"/>
                </a:solidFill>
              </a:rPr>
              <a:t>5. Mutu dan KEUNGGULAN  sbg tujuan</a:t>
            </a:r>
            <a:endParaRPr lang="en-US" sz="2400">
              <a:solidFill>
                <a:srgbClr val="000000"/>
              </a:solidFill>
            </a:endParaRPr>
          </a:p>
        </p:txBody>
      </p:sp>
      <p:sp>
        <p:nvSpPr>
          <p:cNvPr id="4110" name="Text Box 14"/>
          <p:cNvSpPr txBox="1">
            <a:spLocks noChangeArrowheads="1"/>
          </p:cNvSpPr>
          <p:nvPr/>
        </p:nvSpPr>
        <p:spPr bwMode="auto">
          <a:xfrm>
            <a:off x="381000" y="4724400"/>
            <a:ext cx="8305800" cy="457200"/>
          </a:xfrm>
          <a:prstGeom prst="rect">
            <a:avLst/>
          </a:prstGeom>
          <a:solidFill>
            <a:srgbClr val="FFFF00"/>
          </a:solidFill>
          <a:ln w="9525">
            <a:noFill/>
            <a:miter lim="800000"/>
            <a:headEnd/>
            <a:tailEnd/>
          </a:ln>
          <a:effectLst/>
        </p:spPr>
        <p:txBody>
          <a:bodyPr>
            <a:spAutoFit/>
          </a:bodyPr>
          <a:lstStyle/>
          <a:p>
            <a:pPr marL="381000" indent="-381000" eaLnBrk="0" fontAlgn="base" hangingPunct="0">
              <a:spcBef>
                <a:spcPct val="50000"/>
              </a:spcBef>
              <a:spcAft>
                <a:spcPct val="0"/>
              </a:spcAft>
            </a:pPr>
            <a:r>
              <a:rPr lang="en-US" sz="2400" b="1">
                <a:solidFill>
                  <a:srgbClr val="000000"/>
                </a:solidFill>
              </a:rPr>
              <a:t>6. PROFESIONALISME  sbg yang ditonjolkan</a:t>
            </a:r>
            <a:endParaRPr lang="en-US" sz="2400">
              <a:solidFill>
                <a:srgbClr val="000000"/>
              </a:solidFill>
            </a:endParaRPr>
          </a:p>
        </p:txBody>
      </p:sp>
      <p:sp>
        <p:nvSpPr>
          <p:cNvPr id="4111" name="Text Box 15"/>
          <p:cNvSpPr txBox="1">
            <a:spLocks noChangeArrowheads="1"/>
          </p:cNvSpPr>
          <p:nvPr/>
        </p:nvSpPr>
        <p:spPr bwMode="auto">
          <a:xfrm>
            <a:off x="381000" y="5334000"/>
            <a:ext cx="8305800" cy="457200"/>
          </a:xfrm>
          <a:prstGeom prst="rect">
            <a:avLst/>
          </a:prstGeom>
          <a:solidFill>
            <a:srgbClr val="99CCFF"/>
          </a:solidFill>
          <a:ln w="9525">
            <a:noFill/>
            <a:miter lim="800000"/>
            <a:headEnd/>
            <a:tailEnd/>
          </a:ln>
          <a:effectLst/>
        </p:spPr>
        <p:txBody>
          <a:bodyPr>
            <a:spAutoFit/>
          </a:bodyPr>
          <a:lstStyle/>
          <a:p>
            <a:pPr marL="381000" indent="-381000" eaLnBrk="0" fontAlgn="base" hangingPunct="0">
              <a:spcBef>
                <a:spcPct val="50000"/>
              </a:spcBef>
              <a:spcAft>
                <a:spcPct val="0"/>
              </a:spcAft>
            </a:pPr>
            <a:r>
              <a:rPr lang="en-US" sz="2400" b="1">
                <a:solidFill>
                  <a:srgbClr val="000000"/>
                </a:solidFill>
              </a:rPr>
              <a:t>7. REKAYASA unt mengurangi ketergantungan pd alam</a:t>
            </a:r>
            <a:endParaRPr lang="en-US" sz="2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7"/>
                                        </p:tgtEl>
                                        <p:attrNameLst>
                                          <p:attrName>style.visibility</p:attrName>
                                        </p:attrNameLst>
                                      </p:cBhvr>
                                      <p:to>
                                        <p:strVal val="visible"/>
                                      </p:to>
                                    </p:set>
                                    <p:anim calcmode="lin" valueType="num">
                                      <p:cBhvr additive="base">
                                        <p:cTn id="7" dur="500" fill="hold"/>
                                        <p:tgtEl>
                                          <p:spTgt spid="4107"/>
                                        </p:tgtEl>
                                        <p:attrNameLst>
                                          <p:attrName>ppt_x</p:attrName>
                                        </p:attrNameLst>
                                      </p:cBhvr>
                                      <p:tavLst>
                                        <p:tav tm="0">
                                          <p:val>
                                            <p:strVal val="0-#ppt_w/2"/>
                                          </p:val>
                                        </p:tav>
                                        <p:tav tm="100000">
                                          <p:val>
                                            <p:strVal val="#ppt_x"/>
                                          </p:val>
                                        </p:tav>
                                      </p:tavLst>
                                    </p:anim>
                                    <p:anim calcmode="lin" valueType="num">
                                      <p:cBhvr additive="base">
                                        <p:cTn id="8" dur="500" fill="hold"/>
                                        <p:tgtEl>
                                          <p:spTgt spid="410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108"/>
                                        </p:tgtEl>
                                        <p:attrNameLst>
                                          <p:attrName>style.visibility</p:attrName>
                                        </p:attrNameLst>
                                      </p:cBhvr>
                                      <p:to>
                                        <p:strVal val="visible"/>
                                      </p:to>
                                    </p:set>
                                    <p:anim calcmode="lin" valueType="num">
                                      <p:cBhvr additive="base">
                                        <p:cTn id="13" dur="500" fill="hold"/>
                                        <p:tgtEl>
                                          <p:spTgt spid="4108"/>
                                        </p:tgtEl>
                                        <p:attrNameLst>
                                          <p:attrName>ppt_x</p:attrName>
                                        </p:attrNameLst>
                                      </p:cBhvr>
                                      <p:tavLst>
                                        <p:tav tm="0">
                                          <p:val>
                                            <p:strVal val="1+#ppt_w/2"/>
                                          </p:val>
                                        </p:tav>
                                        <p:tav tm="100000">
                                          <p:val>
                                            <p:strVal val="#ppt_x"/>
                                          </p:val>
                                        </p:tav>
                                      </p:tavLst>
                                    </p:anim>
                                    <p:anim calcmode="lin" valueType="num">
                                      <p:cBhvr additive="base">
                                        <p:cTn id="14" dur="500" fill="hold"/>
                                        <p:tgtEl>
                                          <p:spTgt spid="410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109"/>
                                        </p:tgtEl>
                                        <p:attrNameLst>
                                          <p:attrName>style.visibility</p:attrName>
                                        </p:attrNameLst>
                                      </p:cBhvr>
                                      <p:to>
                                        <p:strVal val="visible"/>
                                      </p:to>
                                    </p:set>
                                    <p:anim calcmode="lin" valueType="num">
                                      <p:cBhvr additive="base">
                                        <p:cTn id="19" dur="500" fill="hold"/>
                                        <p:tgtEl>
                                          <p:spTgt spid="4109"/>
                                        </p:tgtEl>
                                        <p:attrNameLst>
                                          <p:attrName>ppt_x</p:attrName>
                                        </p:attrNameLst>
                                      </p:cBhvr>
                                      <p:tavLst>
                                        <p:tav tm="0">
                                          <p:val>
                                            <p:strVal val="1+#ppt_w/2"/>
                                          </p:val>
                                        </p:tav>
                                        <p:tav tm="100000">
                                          <p:val>
                                            <p:strVal val="#ppt_x"/>
                                          </p:val>
                                        </p:tav>
                                      </p:tavLst>
                                    </p:anim>
                                    <p:anim calcmode="lin" valueType="num">
                                      <p:cBhvr additive="base">
                                        <p:cTn id="20" dur="500" fill="hold"/>
                                        <p:tgtEl>
                                          <p:spTgt spid="410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10"/>
                                        </p:tgtEl>
                                        <p:attrNameLst>
                                          <p:attrName>style.visibility</p:attrName>
                                        </p:attrNameLst>
                                      </p:cBhvr>
                                      <p:to>
                                        <p:strVal val="visible"/>
                                      </p:to>
                                    </p:set>
                                    <p:anim calcmode="lin" valueType="num">
                                      <p:cBhvr additive="base">
                                        <p:cTn id="25" dur="500" fill="hold"/>
                                        <p:tgtEl>
                                          <p:spTgt spid="4110"/>
                                        </p:tgtEl>
                                        <p:attrNameLst>
                                          <p:attrName>ppt_x</p:attrName>
                                        </p:attrNameLst>
                                      </p:cBhvr>
                                      <p:tavLst>
                                        <p:tav tm="0">
                                          <p:val>
                                            <p:strVal val="#ppt_x"/>
                                          </p:val>
                                        </p:tav>
                                        <p:tav tm="100000">
                                          <p:val>
                                            <p:strVal val="#ppt_x"/>
                                          </p:val>
                                        </p:tav>
                                      </p:tavLst>
                                    </p:anim>
                                    <p:anim calcmode="lin" valueType="num">
                                      <p:cBhvr additive="base">
                                        <p:cTn id="26" dur="500" fill="hold"/>
                                        <p:tgtEl>
                                          <p:spTgt spid="41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animBg="1" autoUpdateAnimBg="0"/>
      <p:bldP spid="4108" grpId="0" animBg="1" autoUpdateAnimBg="0"/>
      <p:bldP spid="4109" grpId="0" animBg="1" autoUpdateAnimBg="0"/>
      <p:bldP spid="4110"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sp>
        <p:nvSpPr>
          <p:cNvPr id="116738" name="AutoShape 2"/>
          <p:cNvSpPr>
            <a:spLocks noChangeArrowheads="1"/>
          </p:cNvSpPr>
          <p:nvPr/>
        </p:nvSpPr>
        <p:spPr bwMode="auto">
          <a:xfrm>
            <a:off x="609600" y="1674813"/>
            <a:ext cx="2057400" cy="2182812"/>
          </a:xfrm>
          <a:prstGeom prst="flowChartMagneticDisk">
            <a:avLst/>
          </a:prstGeom>
          <a:solidFill>
            <a:srgbClr val="FFCC99"/>
          </a:solidFill>
          <a:ln w="19050">
            <a:solidFill>
              <a:schemeClr val="tx2"/>
            </a:solidFill>
            <a:round/>
            <a:headEnd/>
            <a:tailEnd/>
          </a:ln>
          <a:effectLst/>
        </p:spPr>
        <p:txBody>
          <a:bodyPr>
            <a:spAutoFit/>
          </a:bodyPr>
          <a:lstStyle/>
          <a:p>
            <a:pPr eaLnBrk="0" fontAlgn="base" hangingPunct="0">
              <a:spcBef>
                <a:spcPct val="0"/>
              </a:spcBef>
              <a:spcAft>
                <a:spcPct val="0"/>
              </a:spcAft>
            </a:pPr>
            <a:endParaRPr lang="en-US" sz="2400" b="1">
              <a:solidFill>
                <a:srgbClr val="000000"/>
              </a:solidFill>
            </a:endParaRPr>
          </a:p>
          <a:p>
            <a:pPr algn="ctr" eaLnBrk="0" fontAlgn="base" hangingPunct="0">
              <a:spcBef>
                <a:spcPct val="0"/>
              </a:spcBef>
              <a:spcAft>
                <a:spcPct val="0"/>
              </a:spcAft>
            </a:pPr>
            <a:r>
              <a:rPr lang="en-US" sz="2400" b="1">
                <a:solidFill>
                  <a:srgbClr val="000000"/>
                </a:solidFill>
              </a:rPr>
              <a:t>LAHAN</a:t>
            </a:r>
          </a:p>
          <a:p>
            <a:pPr eaLnBrk="0" fontAlgn="base" hangingPunct="0">
              <a:spcBef>
                <a:spcPct val="0"/>
              </a:spcBef>
              <a:spcAft>
                <a:spcPct val="0"/>
              </a:spcAft>
            </a:pPr>
            <a:endParaRPr lang="en-US" sz="2400">
              <a:solidFill>
                <a:srgbClr val="000000"/>
              </a:solidFill>
            </a:endParaRPr>
          </a:p>
        </p:txBody>
      </p:sp>
      <p:sp>
        <p:nvSpPr>
          <p:cNvPr id="116739" name="WordArt 3"/>
          <p:cNvSpPr>
            <a:spLocks noChangeArrowheads="1" noChangeShapeType="1" noTextEdit="1"/>
          </p:cNvSpPr>
          <p:nvPr/>
        </p:nvSpPr>
        <p:spPr bwMode="auto">
          <a:xfrm>
            <a:off x="685800" y="152400"/>
            <a:ext cx="5562600" cy="571500"/>
          </a:xfrm>
          <a:prstGeom prst="rect">
            <a:avLst/>
          </a:prstGeom>
        </p:spPr>
        <p:txBody>
          <a:bodyPr wrap="none" fromWordArt="1">
            <a:prstTxWarp prst="textPlain">
              <a:avLst>
                <a:gd name="adj" fmla="val 50000"/>
              </a:avLst>
            </a:prstTxWarp>
            <a:scene3d>
              <a:camera prst="legacyPerspectiveBottomLeft"/>
              <a:lightRig rig="legacyFlat1" dir="t"/>
            </a:scene3d>
            <a:sp3d extrusionH="887400" prstMaterial="legacyMetal">
              <a:extrusionClr>
                <a:srgbClr val="FFFF00"/>
              </a:extrusionClr>
            </a:sp3d>
          </a:bodyPr>
          <a:lstStyle/>
          <a:p>
            <a:pPr algn="ctr" eaLnBrk="0" fontAlgn="base" hangingPunct="0">
              <a:spcBef>
                <a:spcPct val="0"/>
              </a:spcBef>
              <a:spcAft>
                <a:spcPct val="0"/>
              </a:spcAft>
            </a:pPr>
            <a:r>
              <a:rPr lang="id-ID" sz="3600" kern="10">
                <a:ln w="9525">
                  <a:noFill/>
                  <a:round/>
                  <a:headEnd/>
                  <a:tailEnd/>
                </a:ln>
                <a:gradFill rotWithShape="0">
                  <a:gsLst>
                    <a:gs pos="0">
                      <a:srgbClr val="FFFF00"/>
                    </a:gs>
                    <a:gs pos="100000">
                      <a:srgbClr val="FF9933"/>
                    </a:gs>
                  </a:gsLst>
                  <a:path path="rect">
                    <a:fillToRect l="50000" t="50000" r="50000" b="50000"/>
                  </a:path>
                </a:gradFill>
                <a:latin typeface="Impact"/>
              </a:rPr>
              <a:t>KLASIFIKASI   EKOSISTEM SDA</a:t>
            </a:r>
          </a:p>
        </p:txBody>
      </p:sp>
      <p:sp>
        <p:nvSpPr>
          <p:cNvPr id="116740" name="AutoShape 4"/>
          <p:cNvSpPr>
            <a:spLocks noChangeArrowheads="1"/>
          </p:cNvSpPr>
          <p:nvPr/>
        </p:nvSpPr>
        <p:spPr bwMode="auto">
          <a:xfrm>
            <a:off x="2819400" y="1360488"/>
            <a:ext cx="1828800" cy="2182812"/>
          </a:xfrm>
          <a:prstGeom prst="flowChartMagneticDisk">
            <a:avLst/>
          </a:prstGeom>
          <a:solidFill>
            <a:srgbClr val="00FFFF"/>
          </a:solidFill>
          <a:ln w="19050">
            <a:solidFill>
              <a:schemeClr val="accent2"/>
            </a:solidFill>
            <a:round/>
            <a:headEnd/>
            <a:tailEnd/>
          </a:ln>
          <a:effectLst/>
        </p:spPr>
        <p:txBody>
          <a:bodyPr>
            <a:spAutoFit/>
          </a:bodyPr>
          <a:lstStyle/>
          <a:p>
            <a:pPr eaLnBrk="0" fontAlgn="base" hangingPunct="0">
              <a:spcBef>
                <a:spcPct val="0"/>
              </a:spcBef>
              <a:spcAft>
                <a:spcPct val="0"/>
              </a:spcAft>
            </a:pPr>
            <a:endParaRPr lang="en-US" sz="2400" b="1">
              <a:solidFill>
                <a:srgbClr val="FFFFFF"/>
              </a:solidFill>
            </a:endParaRPr>
          </a:p>
          <a:p>
            <a:pPr algn="ctr" eaLnBrk="0" fontAlgn="base" hangingPunct="0">
              <a:spcBef>
                <a:spcPct val="0"/>
              </a:spcBef>
              <a:spcAft>
                <a:spcPct val="0"/>
              </a:spcAft>
            </a:pPr>
            <a:r>
              <a:rPr lang="en-US" sz="2400" b="1">
                <a:solidFill>
                  <a:srgbClr val="000000"/>
                </a:solidFill>
              </a:rPr>
              <a:t>AIR</a:t>
            </a:r>
            <a:endParaRPr lang="en-US" sz="2400" b="1">
              <a:solidFill>
                <a:srgbClr val="FFFFFF"/>
              </a:solidFill>
            </a:endParaRPr>
          </a:p>
          <a:p>
            <a:pPr eaLnBrk="0" fontAlgn="base" hangingPunct="0">
              <a:spcBef>
                <a:spcPct val="0"/>
              </a:spcBef>
              <a:spcAft>
                <a:spcPct val="0"/>
              </a:spcAft>
            </a:pPr>
            <a:endParaRPr lang="en-US" sz="2400">
              <a:solidFill>
                <a:srgbClr val="000000"/>
              </a:solidFill>
            </a:endParaRPr>
          </a:p>
        </p:txBody>
      </p:sp>
      <p:sp>
        <p:nvSpPr>
          <p:cNvPr id="116741" name="AutoShape 5"/>
          <p:cNvSpPr>
            <a:spLocks noChangeArrowheads="1"/>
          </p:cNvSpPr>
          <p:nvPr/>
        </p:nvSpPr>
        <p:spPr bwMode="auto">
          <a:xfrm>
            <a:off x="4800600" y="1208088"/>
            <a:ext cx="1905000" cy="2182812"/>
          </a:xfrm>
          <a:prstGeom prst="flowChartMagneticDisk">
            <a:avLst/>
          </a:prstGeom>
          <a:solidFill>
            <a:srgbClr val="66FF33"/>
          </a:solidFill>
          <a:ln w="19050">
            <a:solidFill>
              <a:srgbClr val="FF3300"/>
            </a:solidFill>
            <a:round/>
            <a:headEnd/>
            <a:tailEnd/>
          </a:ln>
          <a:effectLst/>
        </p:spPr>
        <p:txBody>
          <a:bodyPr>
            <a:spAutoFit/>
          </a:bodyPr>
          <a:lstStyle/>
          <a:p>
            <a:pPr eaLnBrk="0" fontAlgn="base" hangingPunct="0">
              <a:spcBef>
                <a:spcPct val="0"/>
              </a:spcBef>
              <a:spcAft>
                <a:spcPct val="0"/>
              </a:spcAft>
            </a:pPr>
            <a:endParaRPr lang="en-US" sz="2400" b="1">
              <a:solidFill>
                <a:srgbClr val="FFFFFF"/>
              </a:solidFill>
            </a:endParaRPr>
          </a:p>
          <a:p>
            <a:pPr algn="ctr" eaLnBrk="0" fontAlgn="base" hangingPunct="0">
              <a:spcBef>
                <a:spcPct val="0"/>
              </a:spcBef>
              <a:spcAft>
                <a:spcPct val="0"/>
              </a:spcAft>
            </a:pPr>
            <a:r>
              <a:rPr lang="en-US" sz="2400" b="1">
                <a:solidFill>
                  <a:srgbClr val="000000"/>
                </a:solidFill>
              </a:rPr>
              <a:t>HUTAN</a:t>
            </a:r>
            <a:endParaRPr lang="en-US" sz="2400" b="1">
              <a:solidFill>
                <a:srgbClr val="FFFFFF"/>
              </a:solidFill>
            </a:endParaRPr>
          </a:p>
          <a:p>
            <a:pPr eaLnBrk="0" fontAlgn="base" hangingPunct="0">
              <a:spcBef>
                <a:spcPct val="0"/>
              </a:spcBef>
              <a:spcAft>
                <a:spcPct val="0"/>
              </a:spcAft>
            </a:pPr>
            <a:endParaRPr lang="en-US" sz="2400">
              <a:solidFill>
                <a:srgbClr val="000000"/>
              </a:solidFill>
            </a:endParaRPr>
          </a:p>
        </p:txBody>
      </p:sp>
      <p:sp>
        <p:nvSpPr>
          <p:cNvPr id="116742" name="AutoShape 6"/>
          <p:cNvSpPr>
            <a:spLocks noChangeArrowheads="1"/>
          </p:cNvSpPr>
          <p:nvPr/>
        </p:nvSpPr>
        <p:spPr bwMode="auto">
          <a:xfrm>
            <a:off x="6934200" y="1741488"/>
            <a:ext cx="1905000" cy="2182812"/>
          </a:xfrm>
          <a:prstGeom prst="flowChartMagneticDisk">
            <a:avLst/>
          </a:prstGeom>
          <a:solidFill>
            <a:schemeClr val="bg1"/>
          </a:solidFill>
          <a:ln w="19050">
            <a:solidFill>
              <a:srgbClr val="990099"/>
            </a:solidFill>
            <a:round/>
            <a:headEnd/>
            <a:tailEnd/>
          </a:ln>
          <a:effectLst/>
        </p:spPr>
        <p:txBody>
          <a:bodyPr>
            <a:spAutoFit/>
          </a:bodyPr>
          <a:lstStyle/>
          <a:p>
            <a:pPr eaLnBrk="0" fontAlgn="base" hangingPunct="0">
              <a:spcBef>
                <a:spcPct val="0"/>
              </a:spcBef>
              <a:spcAft>
                <a:spcPct val="0"/>
              </a:spcAft>
            </a:pPr>
            <a:endParaRPr lang="en-US" sz="2400" b="1">
              <a:solidFill>
                <a:srgbClr val="FFFFFF"/>
              </a:solidFill>
            </a:endParaRPr>
          </a:p>
          <a:p>
            <a:pPr algn="ctr" eaLnBrk="0" fontAlgn="base" hangingPunct="0">
              <a:spcBef>
                <a:spcPct val="0"/>
              </a:spcBef>
              <a:spcAft>
                <a:spcPct val="0"/>
              </a:spcAft>
            </a:pPr>
            <a:r>
              <a:rPr lang="en-US" sz="2400" b="1">
                <a:solidFill>
                  <a:srgbClr val="000000"/>
                </a:solidFill>
              </a:rPr>
              <a:t>MINERAL</a:t>
            </a:r>
            <a:endParaRPr lang="en-US" sz="2400" b="1">
              <a:solidFill>
                <a:srgbClr val="FFFFFF"/>
              </a:solidFill>
            </a:endParaRPr>
          </a:p>
          <a:p>
            <a:pPr eaLnBrk="0" fontAlgn="base" hangingPunct="0">
              <a:spcBef>
                <a:spcPct val="0"/>
              </a:spcBef>
              <a:spcAft>
                <a:spcPct val="0"/>
              </a:spcAft>
            </a:pPr>
            <a:endParaRPr lang="en-US" sz="2400">
              <a:solidFill>
                <a:srgbClr val="000000"/>
              </a:solidFill>
            </a:endParaRPr>
          </a:p>
        </p:txBody>
      </p:sp>
      <p:sp>
        <p:nvSpPr>
          <p:cNvPr id="116743" name="Text Box 7"/>
          <p:cNvSpPr txBox="1">
            <a:spLocks noChangeArrowheads="1"/>
          </p:cNvSpPr>
          <p:nvPr/>
        </p:nvSpPr>
        <p:spPr bwMode="auto">
          <a:xfrm>
            <a:off x="685800" y="5181600"/>
            <a:ext cx="1905000" cy="1033463"/>
          </a:xfrm>
          <a:prstGeom prst="rect">
            <a:avLst/>
          </a:prstGeom>
          <a:noFill/>
          <a:ln w="28575">
            <a:solidFill>
              <a:schemeClr val="tx2"/>
            </a:solidFill>
            <a:miter lim="800000"/>
            <a:headEnd/>
            <a:tailEnd/>
          </a:ln>
          <a:effectLst/>
        </p:spPr>
        <p:txBody>
          <a:bodyPr>
            <a:spAutoFit/>
          </a:bodyPr>
          <a:lstStyle/>
          <a:p>
            <a:pPr algn="ctr" eaLnBrk="0" fontAlgn="base" hangingPunct="0">
              <a:spcBef>
                <a:spcPct val="50000"/>
              </a:spcBef>
              <a:spcAft>
                <a:spcPct val="0"/>
              </a:spcAft>
            </a:pPr>
            <a:r>
              <a:rPr lang="en-US" sz="2400" b="1">
                <a:solidFill>
                  <a:srgbClr val="000000"/>
                </a:solidFill>
              </a:rPr>
              <a:t>Kepemilikan</a:t>
            </a:r>
          </a:p>
          <a:p>
            <a:pPr algn="ctr" eaLnBrk="0" fontAlgn="base" hangingPunct="0">
              <a:spcBef>
                <a:spcPct val="50000"/>
              </a:spcBef>
              <a:spcAft>
                <a:spcPct val="0"/>
              </a:spcAft>
            </a:pPr>
            <a:r>
              <a:rPr lang="en-US" sz="2400" b="1">
                <a:solidFill>
                  <a:srgbClr val="000000"/>
                </a:solidFill>
              </a:rPr>
              <a:t>Penggunaan</a:t>
            </a:r>
            <a:endParaRPr lang="en-US" sz="2400">
              <a:solidFill>
                <a:srgbClr val="000000"/>
              </a:solidFill>
            </a:endParaRPr>
          </a:p>
        </p:txBody>
      </p:sp>
      <p:sp>
        <p:nvSpPr>
          <p:cNvPr id="116744" name="Text Box 8"/>
          <p:cNvSpPr txBox="1">
            <a:spLocks noChangeArrowheads="1"/>
          </p:cNvSpPr>
          <p:nvPr/>
        </p:nvSpPr>
        <p:spPr bwMode="auto">
          <a:xfrm>
            <a:off x="4876800" y="4038600"/>
            <a:ext cx="1905000" cy="1949450"/>
          </a:xfrm>
          <a:prstGeom prst="rect">
            <a:avLst/>
          </a:prstGeom>
          <a:noFill/>
          <a:ln w="28575">
            <a:solidFill>
              <a:schemeClr val="tx2"/>
            </a:solidFill>
            <a:miter lim="800000"/>
            <a:headEnd/>
            <a:tailEnd/>
          </a:ln>
          <a:effectLst/>
        </p:spPr>
        <p:txBody>
          <a:bodyPr>
            <a:spAutoFit/>
          </a:bodyPr>
          <a:lstStyle/>
          <a:p>
            <a:pPr eaLnBrk="0" fontAlgn="base" hangingPunct="0">
              <a:spcBef>
                <a:spcPct val="0"/>
              </a:spcBef>
              <a:spcAft>
                <a:spcPct val="0"/>
              </a:spcAft>
            </a:pPr>
            <a:r>
              <a:rPr lang="en-US" sz="2000" b="1">
                <a:solidFill>
                  <a:srgbClr val="000000"/>
                </a:solidFill>
              </a:rPr>
              <a:t>H. Lindung</a:t>
            </a:r>
          </a:p>
          <a:p>
            <a:pPr eaLnBrk="0" fontAlgn="base" hangingPunct="0">
              <a:spcBef>
                <a:spcPct val="0"/>
              </a:spcBef>
              <a:spcAft>
                <a:spcPct val="0"/>
              </a:spcAft>
            </a:pPr>
            <a:r>
              <a:rPr lang="en-US" sz="2000" b="1">
                <a:solidFill>
                  <a:srgbClr val="000000"/>
                </a:solidFill>
              </a:rPr>
              <a:t>H. Produksi</a:t>
            </a:r>
          </a:p>
          <a:p>
            <a:pPr eaLnBrk="0" fontAlgn="base" hangingPunct="0">
              <a:spcBef>
                <a:spcPct val="0"/>
              </a:spcBef>
              <a:spcAft>
                <a:spcPct val="0"/>
              </a:spcAft>
            </a:pPr>
            <a:r>
              <a:rPr lang="en-US" sz="2000" b="1">
                <a:solidFill>
                  <a:srgbClr val="000000"/>
                </a:solidFill>
              </a:rPr>
              <a:t>H. Suaka      </a:t>
            </a:r>
          </a:p>
          <a:p>
            <a:pPr eaLnBrk="0" fontAlgn="base" hangingPunct="0">
              <a:spcBef>
                <a:spcPct val="0"/>
              </a:spcBef>
              <a:spcAft>
                <a:spcPct val="0"/>
              </a:spcAft>
            </a:pPr>
            <a:r>
              <a:rPr lang="en-US" sz="2000" b="1">
                <a:solidFill>
                  <a:srgbClr val="000000"/>
                </a:solidFill>
              </a:rPr>
              <a:t>           alam</a:t>
            </a:r>
          </a:p>
          <a:p>
            <a:pPr eaLnBrk="0" fontAlgn="base" hangingPunct="0">
              <a:spcBef>
                <a:spcPct val="0"/>
              </a:spcBef>
              <a:spcAft>
                <a:spcPct val="0"/>
              </a:spcAft>
            </a:pPr>
            <a:r>
              <a:rPr lang="en-US" sz="2000" b="1">
                <a:solidFill>
                  <a:srgbClr val="000000"/>
                </a:solidFill>
              </a:rPr>
              <a:t>H.Wisata</a:t>
            </a:r>
          </a:p>
          <a:p>
            <a:pPr eaLnBrk="0" fontAlgn="base" hangingPunct="0">
              <a:spcBef>
                <a:spcPct val="0"/>
              </a:spcBef>
              <a:spcAft>
                <a:spcPct val="0"/>
              </a:spcAft>
            </a:pPr>
            <a:r>
              <a:rPr lang="en-US" sz="2000" b="1">
                <a:solidFill>
                  <a:srgbClr val="000000"/>
                </a:solidFill>
              </a:rPr>
              <a:t>H. Tmn Nas.</a:t>
            </a:r>
          </a:p>
        </p:txBody>
      </p:sp>
      <p:sp>
        <p:nvSpPr>
          <p:cNvPr id="116745" name="Text Box 9"/>
          <p:cNvSpPr txBox="1">
            <a:spLocks noChangeArrowheads="1"/>
          </p:cNvSpPr>
          <p:nvPr/>
        </p:nvSpPr>
        <p:spPr bwMode="auto">
          <a:xfrm>
            <a:off x="2819400" y="4038600"/>
            <a:ext cx="1905000" cy="1949450"/>
          </a:xfrm>
          <a:prstGeom prst="rect">
            <a:avLst/>
          </a:prstGeom>
          <a:noFill/>
          <a:ln w="28575">
            <a:solidFill>
              <a:schemeClr val="tx2"/>
            </a:solidFill>
            <a:miter lim="800000"/>
            <a:headEnd/>
            <a:tailEnd/>
          </a:ln>
          <a:effectLst/>
        </p:spPr>
        <p:txBody>
          <a:bodyPr>
            <a:spAutoFit/>
          </a:bodyPr>
          <a:lstStyle/>
          <a:p>
            <a:pPr algn="ctr" eaLnBrk="0" fontAlgn="base" hangingPunct="0">
              <a:spcBef>
                <a:spcPct val="0"/>
              </a:spcBef>
              <a:spcAft>
                <a:spcPct val="0"/>
              </a:spcAft>
            </a:pPr>
            <a:r>
              <a:rPr lang="en-US" sz="2000" b="1">
                <a:solidFill>
                  <a:srgbClr val="000000"/>
                </a:solidFill>
              </a:rPr>
              <a:t>Air Asin</a:t>
            </a:r>
          </a:p>
          <a:p>
            <a:pPr eaLnBrk="0" fontAlgn="base" hangingPunct="0">
              <a:spcBef>
                <a:spcPct val="0"/>
              </a:spcBef>
              <a:spcAft>
                <a:spcPct val="0"/>
              </a:spcAft>
            </a:pPr>
            <a:r>
              <a:rPr lang="en-US" sz="2000" b="1">
                <a:solidFill>
                  <a:srgbClr val="000000"/>
                </a:solidFill>
              </a:rPr>
              <a:t>Air Tawar:</a:t>
            </a:r>
          </a:p>
          <a:p>
            <a:pPr eaLnBrk="0" fontAlgn="base" hangingPunct="0">
              <a:spcBef>
                <a:spcPct val="0"/>
              </a:spcBef>
              <a:spcAft>
                <a:spcPct val="0"/>
              </a:spcAft>
            </a:pPr>
            <a:r>
              <a:rPr lang="en-US" sz="2000" b="1">
                <a:solidFill>
                  <a:srgbClr val="000000"/>
                </a:solidFill>
              </a:rPr>
              <a:t>  Permukaan</a:t>
            </a:r>
          </a:p>
          <a:p>
            <a:pPr eaLnBrk="0" fontAlgn="base" hangingPunct="0">
              <a:spcBef>
                <a:spcPct val="0"/>
              </a:spcBef>
              <a:spcAft>
                <a:spcPct val="0"/>
              </a:spcAft>
            </a:pPr>
            <a:r>
              <a:rPr lang="en-US" sz="2000" b="1">
                <a:solidFill>
                  <a:srgbClr val="000000"/>
                </a:solidFill>
              </a:rPr>
              <a:t>  Tanah</a:t>
            </a:r>
          </a:p>
          <a:p>
            <a:pPr eaLnBrk="0" fontAlgn="base" hangingPunct="0">
              <a:spcBef>
                <a:spcPct val="0"/>
              </a:spcBef>
              <a:spcAft>
                <a:spcPct val="0"/>
              </a:spcAft>
            </a:pPr>
            <a:r>
              <a:rPr lang="en-US" sz="2000" b="1">
                <a:solidFill>
                  <a:srgbClr val="000000"/>
                </a:solidFill>
              </a:rPr>
              <a:t>  Es/Salju</a:t>
            </a:r>
          </a:p>
          <a:p>
            <a:pPr eaLnBrk="0" fontAlgn="base" hangingPunct="0">
              <a:spcBef>
                <a:spcPct val="0"/>
              </a:spcBef>
              <a:spcAft>
                <a:spcPct val="0"/>
              </a:spcAft>
            </a:pPr>
            <a:r>
              <a:rPr lang="en-US" sz="2000" b="1">
                <a:solidFill>
                  <a:srgbClr val="000000"/>
                </a:solidFill>
              </a:rPr>
              <a:t>  Atmosfer</a:t>
            </a:r>
          </a:p>
        </p:txBody>
      </p:sp>
      <p:sp>
        <p:nvSpPr>
          <p:cNvPr id="116746" name="Text Box 10"/>
          <p:cNvSpPr txBox="1">
            <a:spLocks noChangeArrowheads="1"/>
          </p:cNvSpPr>
          <p:nvPr/>
        </p:nvSpPr>
        <p:spPr bwMode="auto">
          <a:xfrm>
            <a:off x="7010400" y="4419600"/>
            <a:ext cx="1905000" cy="1216025"/>
          </a:xfrm>
          <a:prstGeom prst="rect">
            <a:avLst/>
          </a:prstGeom>
          <a:noFill/>
          <a:ln w="28575">
            <a:solidFill>
              <a:schemeClr val="tx2"/>
            </a:solidFill>
            <a:miter lim="800000"/>
            <a:headEnd/>
            <a:tailEnd/>
          </a:ln>
          <a:effectLst/>
        </p:spPr>
        <p:txBody>
          <a:bodyPr>
            <a:spAutoFit/>
          </a:bodyPr>
          <a:lstStyle/>
          <a:p>
            <a:pPr algn="ctr" eaLnBrk="0" fontAlgn="base" hangingPunct="0">
              <a:spcBef>
                <a:spcPct val="0"/>
              </a:spcBef>
              <a:spcAft>
                <a:spcPct val="0"/>
              </a:spcAft>
            </a:pPr>
            <a:r>
              <a:rPr lang="en-US" sz="2400" b="1">
                <a:solidFill>
                  <a:srgbClr val="000000"/>
                </a:solidFill>
              </a:rPr>
              <a:t>Strategis (A)</a:t>
            </a:r>
          </a:p>
          <a:p>
            <a:pPr algn="ctr" eaLnBrk="0" fontAlgn="base" hangingPunct="0">
              <a:spcBef>
                <a:spcPct val="0"/>
              </a:spcBef>
              <a:spcAft>
                <a:spcPct val="0"/>
              </a:spcAft>
            </a:pPr>
            <a:r>
              <a:rPr lang="en-US" sz="2400" b="1">
                <a:solidFill>
                  <a:srgbClr val="000000"/>
                </a:solidFill>
              </a:rPr>
              <a:t>Vital (B)</a:t>
            </a:r>
          </a:p>
          <a:p>
            <a:pPr algn="ctr" eaLnBrk="0" fontAlgn="base" hangingPunct="0">
              <a:spcBef>
                <a:spcPct val="0"/>
              </a:spcBef>
              <a:spcAft>
                <a:spcPct val="0"/>
              </a:spcAft>
            </a:pPr>
            <a:r>
              <a:rPr lang="en-US" sz="2400" b="1">
                <a:solidFill>
                  <a:srgbClr val="000000"/>
                </a:solidFill>
              </a:rPr>
              <a:t>Lain (C)</a:t>
            </a:r>
            <a:endParaRPr lang="en-US" sz="2400">
              <a:solidFill>
                <a:srgbClr val="000000"/>
              </a:solidFill>
            </a:endParaRPr>
          </a:p>
        </p:txBody>
      </p:sp>
      <p:sp>
        <p:nvSpPr>
          <p:cNvPr id="116747" name="AutoShape 11"/>
          <p:cNvSpPr>
            <a:spLocks noChangeArrowheads="1"/>
          </p:cNvSpPr>
          <p:nvPr/>
        </p:nvSpPr>
        <p:spPr bwMode="auto">
          <a:xfrm>
            <a:off x="1143000" y="3733800"/>
            <a:ext cx="914400" cy="1524000"/>
          </a:xfrm>
          <a:prstGeom prst="downArrow">
            <a:avLst>
              <a:gd name="adj1" fmla="val 50000"/>
              <a:gd name="adj2" fmla="val 41667"/>
            </a:avLst>
          </a:prstGeom>
          <a:solidFill>
            <a:srgbClr val="66FF33"/>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6748" name="AutoShape 12"/>
          <p:cNvSpPr>
            <a:spLocks noChangeArrowheads="1"/>
          </p:cNvSpPr>
          <p:nvPr/>
        </p:nvSpPr>
        <p:spPr bwMode="auto">
          <a:xfrm>
            <a:off x="5257800" y="3276600"/>
            <a:ext cx="914400" cy="762000"/>
          </a:xfrm>
          <a:prstGeom prst="downArrow">
            <a:avLst>
              <a:gd name="adj1" fmla="val 50000"/>
              <a:gd name="adj2" fmla="val 25000"/>
            </a:avLst>
          </a:prstGeom>
          <a:solidFill>
            <a:srgbClr val="FF6699"/>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6749" name="AutoShape 13"/>
          <p:cNvSpPr>
            <a:spLocks noChangeArrowheads="1"/>
          </p:cNvSpPr>
          <p:nvPr/>
        </p:nvSpPr>
        <p:spPr bwMode="auto">
          <a:xfrm>
            <a:off x="7467600" y="3733800"/>
            <a:ext cx="914400" cy="762000"/>
          </a:xfrm>
          <a:prstGeom prst="downArrow">
            <a:avLst>
              <a:gd name="adj1" fmla="val 50000"/>
              <a:gd name="adj2" fmla="val 25000"/>
            </a:avLst>
          </a:prstGeom>
          <a:solidFill>
            <a:schemeClr val="hlink"/>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6750" name="AutoShape 14"/>
          <p:cNvSpPr>
            <a:spLocks noChangeArrowheads="1"/>
          </p:cNvSpPr>
          <p:nvPr/>
        </p:nvSpPr>
        <p:spPr bwMode="auto">
          <a:xfrm>
            <a:off x="3276600" y="3352800"/>
            <a:ext cx="914400" cy="762000"/>
          </a:xfrm>
          <a:prstGeom prst="downArrow">
            <a:avLst>
              <a:gd name="adj1" fmla="val 50000"/>
              <a:gd name="adj2" fmla="val 25000"/>
            </a:avLst>
          </a:prstGeom>
          <a:solidFill>
            <a:srgbClr val="FFCC00"/>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6146" name="Text Box 2" descr="Parchment"/>
          <p:cNvSpPr txBox="1">
            <a:spLocks noChangeArrowheads="1"/>
          </p:cNvSpPr>
          <p:nvPr/>
        </p:nvSpPr>
        <p:spPr bwMode="auto">
          <a:xfrm>
            <a:off x="228600" y="228600"/>
            <a:ext cx="8686800" cy="457200"/>
          </a:xfrm>
          <a:prstGeom prst="rect">
            <a:avLst/>
          </a:prstGeom>
          <a:blipFill dpi="0" rotWithShape="0">
            <a:blip r:embed="rId4" cstate="print"/>
            <a:srcRect/>
            <a:tile tx="0" ty="0" sx="100000" sy="100000" flip="none" algn="tl"/>
          </a:blipFill>
          <a:ln w="9525">
            <a:noFill/>
            <a:miter lim="800000"/>
            <a:headEnd/>
            <a:tailEnd/>
          </a:ln>
          <a:effectLst>
            <a:outerShdw dist="127000" dir="7612194" algn="ctr" rotWithShape="0">
              <a:srgbClr val="FFFF00"/>
            </a:outerShdw>
          </a:effectLst>
        </p:spPr>
        <p:txBody>
          <a:bodyPr>
            <a:spAutoFit/>
          </a:bodyPr>
          <a:lstStyle/>
          <a:p>
            <a:pPr eaLnBrk="0" fontAlgn="base" hangingPunct="0">
              <a:spcBef>
                <a:spcPct val="50000"/>
              </a:spcBef>
              <a:spcAft>
                <a:spcPct val="0"/>
              </a:spcAft>
            </a:pPr>
            <a:r>
              <a:rPr lang="en-US" sz="2400" b="1">
                <a:solidFill>
                  <a:srgbClr val="000000"/>
                </a:solidFill>
              </a:rPr>
              <a:t>REFORMASI TRADISI: Bisnis </a:t>
            </a:r>
            <a:r>
              <a:rPr lang="en-US" sz="2000" b="1">
                <a:solidFill>
                  <a:srgbClr val="000000"/>
                </a:solidFill>
              </a:rPr>
              <a:t> MILIK MASYARAKAT</a:t>
            </a:r>
            <a:endParaRPr lang="en-US" sz="2000">
              <a:solidFill>
                <a:srgbClr val="000000"/>
              </a:solidFill>
            </a:endParaRPr>
          </a:p>
        </p:txBody>
      </p:sp>
      <p:sp>
        <p:nvSpPr>
          <p:cNvPr id="6147" name="Text Box 3"/>
          <p:cNvSpPr txBox="1">
            <a:spLocks noChangeArrowheads="1"/>
          </p:cNvSpPr>
          <p:nvPr/>
        </p:nvSpPr>
        <p:spPr bwMode="auto">
          <a:xfrm>
            <a:off x="1524000" y="1219200"/>
            <a:ext cx="5257800" cy="457200"/>
          </a:xfrm>
          <a:prstGeom prst="rect">
            <a:avLst/>
          </a:prstGeom>
          <a:solidFill>
            <a:schemeClr val="bg1"/>
          </a:solidFill>
          <a:ln w="9525">
            <a:noFill/>
            <a:miter lim="800000"/>
            <a:headEnd/>
            <a:tailEnd/>
          </a:ln>
          <a:effectLst/>
        </p:spPr>
        <p:txBody>
          <a:bodyPr>
            <a:spAutoFit/>
          </a:bodyPr>
          <a:lstStyle/>
          <a:p>
            <a:pPr eaLnBrk="0" fontAlgn="base" hangingPunct="0">
              <a:spcBef>
                <a:spcPct val="50000"/>
              </a:spcBef>
              <a:spcAft>
                <a:spcPct val="0"/>
              </a:spcAft>
            </a:pPr>
            <a:r>
              <a:rPr lang="en-US" sz="2400" b="1">
                <a:solidFill>
                  <a:srgbClr val="000000"/>
                </a:solidFill>
              </a:rPr>
              <a:t>Tradisi:   TERGANTUNG Pd ALAM</a:t>
            </a:r>
            <a:endParaRPr lang="en-US" sz="2400">
              <a:solidFill>
                <a:srgbClr val="FFFFFF"/>
              </a:solidFill>
            </a:endParaRPr>
          </a:p>
        </p:txBody>
      </p:sp>
      <p:sp>
        <p:nvSpPr>
          <p:cNvPr id="6149" name="Text Box 5"/>
          <p:cNvSpPr txBox="1">
            <a:spLocks noChangeArrowheads="1"/>
          </p:cNvSpPr>
          <p:nvPr/>
        </p:nvSpPr>
        <p:spPr bwMode="auto">
          <a:xfrm>
            <a:off x="457200" y="2209800"/>
            <a:ext cx="6858000" cy="457200"/>
          </a:xfrm>
          <a:prstGeom prst="rect">
            <a:avLst/>
          </a:prstGeom>
          <a:solidFill>
            <a:schemeClr val="bg1"/>
          </a:solidFill>
          <a:ln w="9525">
            <a:noFill/>
            <a:miter lim="800000"/>
            <a:headEnd/>
            <a:tailEnd/>
          </a:ln>
          <a:effectLst/>
        </p:spPr>
        <p:txBody>
          <a:bodyPr>
            <a:spAutoFit/>
          </a:bodyPr>
          <a:lstStyle/>
          <a:p>
            <a:pPr eaLnBrk="0" fontAlgn="base" hangingPunct="0">
              <a:spcBef>
                <a:spcPct val="50000"/>
              </a:spcBef>
              <a:spcAft>
                <a:spcPct val="0"/>
              </a:spcAft>
            </a:pPr>
            <a:r>
              <a:rPr lang="en-US" sz="2400" b="1">
                <a:solidFill>
                  <a:srgbClr val="000000"/>
                </a:solidFill>
              </a:rPr>
              <a:t>Tradisi:   BEKERJA-SAMA dg ekosistem ALAM</a:t>
            </a:r>
            <a:endParaRPr lang="en-US" sz="2400">
              <a:solidFill>
                <a:srgbClr val="FFFFFF"/>
              </a:solidFill>
            </a:endParaRPr>
          </a:p>
        </p:txBody>
      </p:sp>
      <p:sp>
        <p:nvSpPr>
          <p:cNvPr id="6150" name="Text Box 6"/>
          <p:cNvSpPr txBox="1">
            <a:spLocks noChangeArrowheads="1"/>
          </p:cNvSpPr>
          <p:nvPr/>
        </p:nvSpPr>
        <p:spPr bwMode="auto">
          <a:xfrm>
            <a:off x="1295400" y="3200400"/>
            <a:ext cx="6019800" cy="1004888"/>
          </a:xfrm>
          <a:prstGeom prst="rect">
            <a:avLst/>
          </a:prstGeom>
          <a:gradFill rotWithShape="1">
            <a:gsLst>
              <a:gs pos="0">
                <a:srgbClr val="FFCCFF"/>
              </a:gs>
              <a:gs pos="100000">
                <a:srgbClr val="FFCCFF">
                  <a:gamma/>
                  <a:tint val="22353"/>
                  <a:invGamma/>
                </a:srgbClr>
              </a:gs>
            </a:gsLst>
            <a:path path="shape">
              <a:fillToRect l="50000" t="50000" r="50000" b="50000"/>
            </a:path>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FFCCFF"/>
            </a:extrusionClr>
          </a:sp3d>
        </p:spPr>
        <p:txBody>
          <a:bodyPr>
            <a:spAutoFit/>
            <a:flatTx/>
          </a:bodyPr>
          <a:lstStyle/>
          <a:p>
            <a:pPr eaLnBrk="0" fontAlgn="base" hangingPunct="0">
              <a:spcBef>
                <a:spcPct val="50000"/>
              </a:spcBef>
              <a:spcAft>
                <a:spcPct val="0"/>
              </a:spcAft>
            </a:pPr>
            <a:r>
              <a:rPr lang="en-US" sz="2400" b="1">
                <a:solidFill>
                  <a:srgbClr val="000000"/>
                </a:solidFill>
                <a:effectLst>
                  <a:outerShdw blurRad="38100" dist="38100" dir="2700000" algn="tl">
                    <a:srgbClr val="FFFFFF"/>
                  </a:outerShdw>
                </a:effectLst>
              </a:rPr>
              <a:t>Melalui:   1. Rekayasa Teknologi</a:t>
            </a:r>
          </a:p>
          <a:p>
            <a:pPr eaLnBrk="0" fontAlgn="base" hangingPunct="0">
              <a:spcBef>
                <a:spcPct val="50000"/>
              </a:spcBef>
              <a:spcAft>
                <a:spcPct val="0"/>
              </a:spcAft>
            </a:pPr>
            <a:r>
              <a:rPr lang="en-US" sz="2400" b="1">
                <a:solidFill>
                  <a:srgbClr val="000000"/>
                </a:solidFill>
                <a:effectLst>
                  <a:outerShdw blurRad="38100" dist="38100" dir="2700000" algn="tl">
                    <a:srgbClr val="FFFFFF"/>
                  </a:outerShdw>
                </a:effectLst>
              </a:rPr>
              <a:t>	     2. Rekayasa Kelembagaan</a:t>
            </a:r>
            <a:endParaRPr lang="en-US" sz="2400">
              <a:solidFill>
                <a:srgbClr val="000000"/>
              </a:solidFill>
            </a:endParaRPr>
          </a:p>
        </p:txBody>
      </p:sp>
      <p:sp>
        <p:nvSpPr>
          <p:cNvPr id="6151" name="Text Box 7"/>
          <p:cNvSpPr txBox="1">
            <a:spLocks noChangeArrowheads="1"/>
          </p:cNvSpPr>
          <p:nvPr/>
        </p:nvSpPr>
        <p:spPr bwMode="auto">
          <a:xfrm>
            <a:off x="3657600" y="4648200"/>
            <a:ext cx="3657600" cy="1552575"/>
          </a:xfrm>
          <a:prstGeom prst="rect">
            <a:avLst/>
          </a:prstGeom>
          <a:gradFill rotWithShape="1">
            <a:gsLst>
              <a:gs pos="0">
                <a:srgbClr val="CCFFFF">
                  <a:gamma/>
                  <a:tint val="0"/>
                  <a:invGamma/>
                </a:srgbClr>
              </a:gs>
              <a:gs pos="100000">
                <a:srgbClr val="CCFFFF"/>
              </a:gs>
            </a:gsLst>
            <a:path path="shape">
              <a:fillToRect l="50000" t="50000" r="50000" b="50000"/>
            </a:path>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CCFFFF"/>
            </a:extrusionClr>
          </a:sp3d>
        </p:spPr>
        <p:txBody>
          <a:bodyPr>
            <a:spAutoFit/>
            <a:flatTx/>
          </a:bodyPr>
          <a:lstStyle/>
          <a:p>
            <a:pPr algn="r" eaLnBrk="0" fontAlgn="base" hangingPunct="0">
              <a:spcBef>
                <a:spcPct val="0"/>
              </a:spcBef>
              <a:spcAft>
                <a:spcPct val="0"/>
              </a:spcAft>
            </a:pPr>
            <a:r>
              <a:rPr lang="en-US" sz="2400" b="1">
                <a:solidFill>
                  <a:srgbClr val="000000"/>
                </a:solidFill>
              </a:rPr>
              <a:t>Produktivitas</a:t>
            </a:r>
          </a:p>
          <a:p>
            <a:pPr algn="r" eaLnBrk="0" fontAlgn="base" hangingPunct="0">
              <a:spcBef>
                <a:spcPct val="0"/>
              </a:spcBef>
              <a:spcAft>
                <a:spcPct val="0"/>
              </a:spcAft>
            </a:pPr>
            <a:r>
              <a:rPr lang="en-US" sz="2400" b="1">
                <a:solidFill>
                  <a:srgbClr val="000000"/>
                </a:solidFill>
              </a:rPr>
              <a:t>Efisiensi</a:t>
            </a:r>
          </a:p>
          <a:p>
            <a:pPr algn="r" eaLnBrk="0" fontAlgn="base" hangingPunct="0">
              <a:spcBef>
                <a:spcPct val="0"/>
              </a:spcBef>
              <a:spcAft>
                <a:spcPct val="0"/>
              </a:spcAft>
            </a:pPr>
            <a:r>
              <a:rPr lang="en-US" sz="2400" b="1">
                <a:solidFill>
                  <a:srgbClr val="000000"/>
                </a:solidFill>
              </a:rPr>
              <a:t>Stabilitas/ Sustainabilitas</a:t>
            </a:r>
          </a:p>
          <a:p>
            <a:pPr algn="r" eaLnBrk="0" fontAlgn="base" hangingPunct="0">
              <a:spcBef>
                <a:spcPct val="0"/>
              </a:spcBef>
              <a:spcAft>
                <a:spcPct val="0"/>
              </a:spcAft>
            </a:pPr>
            <a:r>
              <a:rPr lang="en-US" sz="2400" b="1">
                <a:solidFill>
                  <a:srgbClr val="000000"/>
                </a:solidFill>
              </a:rPr>
              <a:t>Equity</a:t>
            </a:r>
          </a:p>
        </p:txBody>
      </p:sp>
      <p:sp>
        <p:nvSpPr>
          <p:cNvPr id="6152" name="AutoShape 8"/>
          <p:cNvSpPr>
            <a:spLocks noChangeArrowheads="1"/>
          </p:cNvSpPr>
          <p:nvPr/>
        </p:nvSpPr>
        <p:spPr bwMode="auto">
          <a:xfrm>
            <a:off x="4191000" y="4191000"/>
            <a:ext cx="381000" cy="685800"/>
          </a:xfrm>
          <a:prstGeom prst="downArrow">
            <a:avLst>
              <a:gd name="adj1" fmla="val 50000"/>
              <a:gd name="adj2" fmla="val 45000"/>
            </a:avLst>
          </a:prstGeom>
          <a:solidFill>
            <a:srgbClr val="FF9900"/>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6153" name="AutoShape 9"/>
          <p:cNvSpPr>
            <a:spLocks noChangeArrowheads="1"/>
          </p:cNvSpPr>
          <p:nvPr/>
        </p:nvSpPr>
        <p:spPr bwMode="auto">
          <a:xfrm>
            <a:off x="3962400" y="2667000"/>
            <a:ext cx="381000" cy="533400"/>
          </a:xfrm>
          <a:prstGeom prst="downArrow">
            <a:avLst>
              <a:gd name="adj1" fmla="val 50000"/>
              <a:gd name="adj2" fmla="val 35000"/>
            </a:avLst>
          </a:prstGeom>
          <a:solidFill>
            <a:srgbClr val="FF9900"/>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6154" name="AutoShape 10"/>
          <p:cNvSpPr>
            <a:spLocks noChangeArrowheads="1"/>
          </p:cNvSpPr>
          <p:nvPr/>
        </p:nvSpPr>
        <p:spPr bwMode="auto">
          <a:xfrm>
            <a:off x="3886200" y="1676400"/>
            <a:ext cx="381000" cy="533400"/>
          </a:xfrm>
          <a:prstGeom prst="downArrow">
            <a:avLst>
              <a:gd name="adj1" fmla="val 50000"/>
              <a:gd name="adj2" fmla="val 35000"/>
            </a:avLst>
          </a:prstGeom>
          <a:solidFill>
            <a:srgbClr val="FF9900"/>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additive="base">
                                        <p:cTn id="7" dur="500" fill="hold"/>
                                        <p:tgtEl>
                                          <p:spTgt spid="6151"/>
                                        </p:tgtEl>
                                        <p:attrNameLst>
                                          <p:attrName>ppt_x</p:attrName>
                                        </p:attrNameLst>
                                      </p:cBhvr>
                                      <p:tavLst>
                                        <p:tav tm="0">
                                          <p:val>
                                            <p:strVal val="1+#ppt_w/2"/>
                                          </p:val>
                                        </p:tav>
                                        <p:tav tm="100000">
                                          <p:val>
                                            <p:strVal val="#ppt_x"/>
                                          </p:val>
                                        </p:tav>
                                      </p:tavLst>
                                    </p:anim>
                                    <p:anim calcmode="lin" valueType="num">
                                      <p:cBhvr additive="base">
                                        <p:cTn id="8" dur="500" fill="hold"/>
                                        <p:tgtEl>
                                          <p:spTgt spid="61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fld id="{CE2491C1-A409-4442-989E-BFA1C9D358AD}" type="slidenum">
              <a:rPr lang="en-US">
                <a:solidFill>
                  <a:srgbClr val="000000"/>
                </a:solidFill>
              </a:rPr>
              <a:pPr/>
              <a:t>41</a:t>
            </a:fld>
            <a:endParaRPr lang="en-US">
              <a:solidFill>
                <a:srgbClr val="000000"/>
              </a:solidFill>
            </a:endParaRPr>
          </a:p>
        </p:txBody>
      </p:sp>
      <p:sp>
        <p:nvSpPr>
          <p:cNvPr id="7170" name="Text Box 2"/>
          <p:cNvSpPr txBox="1">
            <a:spLocks noChangeArrowheads="1"/>
          </p:cNvSpPr>
          <p:nvPr/>
        </p:nvSpPr>
        <p:spPr bwMode="auto">
          <a:xfrm>
            <a:off x="533400" y="228600"/>
            <a:ext cx="5791200"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endParaRPr lang="id-ID" sz="2400">
              <a:solidFill>
                <a:srgbClr val="000000"/>
              </a:solidFill>
            </a:endParaRPr>
          </a:p>
        </p:txBody>
      </p:sp>
      <p:sp>
        <p:nvSpPr>
          <p:cNvPr id="7171" name="Text Box 3" descr="50%"/>
          <p:cNvSpPr txBox="1">
            <a:spLocks noChangeArrowheads="1"/>
          </p:cNvSpPr>
          <p:nvPr/>
        </p:nvSpPr>
        <p:spPr bwMode="auto">
          <a:xfrm>
            <a:off x="533400" y="304800"/>
            <a:ext cx="7620000" cy="457200"/>
          </a:xfrm>
          <a:prstGeom prst="rect">
            <a:avLst/>
          </a:prstGeom>
          <a:pattFill prst="pct50">
            <a:fgClr>
              <a:srgbClr val="CC99FF"/>
            </a:fgClr>
            <a:bgClr>
              <a:srgbClr val="FFFFFF"/>
            </a:bgClr>
          </a:patt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CC99FF"/>
            </a:extrusionClr>
          </a:sp3d>
        </p:spPr>
        <p:txBody>
          <a:bodyPr>
            <a:spAutoFit/>
            <a:flatTx/>
          </a:bodyPr>
          <a:lstStyle/>
          <a:p>
            <a:pPr algn="ctr" eaLnBrk="0" fontAlgn="base" hangingPunct="0">
              <a:spcBef>
                <a:spcPct val="50000"/>
              </a:spcBef>
              <a:spcAft>
                <a:spcPct val="0"/>
              </a:spcAft>
            </a:pPr>
            <a:r>
              <a:rPr lang="en-US" sz="2400" b="1">
                <a:solidFill>
                  <a:srgbClr val="000000"/>
                </a:solidFill>
              </a:rPr>
              <a:t>PRASYARAT IMPLEMENTASI KONSEP  KIPMAS</a:t>
            </a:r>
            <a:endParaRPr lang="en-US" sz="2400">
              <a:solidFill>
                <a:srgbClr val="000000"/>
              </a:solidFill>
            </a:endParaRPr>
          </a:p>
        </p:txBody>
      </p:sp>
      <p:sp>
        <p:nvSpPr>
          <p:cNvPr id="7172" name="Text Box 4"/>
          <p:cNvSpPr txBox="1">
            <a:spLocks noChangeArrowheads="1"/>
          </p:cNvSpPr>
          <p:nvPr/>
        </p:nvSpPr>
        <p:spPr bwMode="auto">
          <a:xfrm>
            <a:off x="762000" y="1371600"/>
            <a:ext cx="5791200" cy="466725"/>
          </a:xfrm>
          <a:prstGeom prst="rect">
            <a:avLst/>
          </a:prstGeom>
          <a:solidFill>
            <a:schemeClr val="bg1"/>
          </a:solidFill>
          <a:ln w="9525">
            <a:solidFill>
              <a:schemeClr val="tx1"/>
            </a:solidFill>
            <a:miter lim="800000"/>
            <a:headEnd/>
            <a:tailEnd/>
          </a:ln>
          <a:effectLst>
            <a:outerShdw dist="107763" dir="13500000" algn="ctr" rotWithShape="0">
              <a:schemeClr val="bg2"/>
            </a:outerShdw>
          </a:effectLst>
        </p:spPr>
        <p:txBody>
          <a:bodyPr>
            <a:spAutoFit/>
          </a:bodyPr>
          <a:lstStyle/>
          <a:p>
            <a:pPr eaLnBrk="0" fontAlgn="base" hangingPunct="0">
              <a:spcBef>
                <a:spcPct val="50000"/>
              </a:spcBef>
              <a:spcAft>
                <a:spcPct val="0"/>
              </a:spcAft>
            </a:pPr>
            <a:r>
              <a:rPr lang="en-US" sz="2400" b="1">
                <a:solidFill>
                  <a:srgbClr val="000000"/>
                </a:solidFill>
              </a:rPr>
              <a:t>1.  DATA &amp; INFORMASI  EMPIRIK</a:t>
            </a:r>
            <a:endParaRPr lang="en-US" sz="2400">
              <a:solidFill>
                <a:srgbClr val="000000"/>
              </a:solidFill>
            </a:endParaRPr>
          </a:p>
        </p:txBody>
      </p:sp>
      <p:sp>
        <p:nvSpPr>
          <p:cNvPr id="7173" name="Text Box 5"/>
          <p:cNvSpPr txBox="1">
            <a:spLocks noChangeArrowheads="1"/>
          </p:cNvSpPr>
          <p:nvPr/>
        </p:nvSpPr>
        <p:spPr bwMode="auto">
          <a:xfrm>
            <a:off x="609600" y="3200400"/>
            <a:ext cx="3733800" cy="457200"/>
          </a:xfrm>
          <a:prstGeom prst="rect">
            <a:avLst/>
          </a:prstGeom>
          <a:solidFill>
            <a:srgbClr val="FFCCFF"/>
          </a:soli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FFCCFF"/>
            </a:extrusionClr>
          </a:sp3d>
        </p:spPr>
        <p:txBody>
          <a:bodyPr>
            <a:spAutoFit/>
            <a:flatTx/>
          </a:bodyPr>
          <a:lstStyle/>
          <a:p>
            <a:pPr eaLnBrk="0" fontAlgn="base" hangingPunct="0">
              <a:spcBef>
                <a:spcPct val="50000"/>
              </a:spcBef>
              <a:spcAft>
                <a:spcPct val="0"/>
              </a:spcAft>
            </a:pPr>
            <a:r>
              <a:rPr lang="en-US" sz="2400" b="1">
                <a:solidFill>
                  <a:srgbClr val="000000"/>
                </a:solidFill>
              </a:rPr>
              <a:t>2.  EXPERT  SYSTEM</a:t>
            </a:r>
            <a:endParaRPr lang="en-US" sz="2400">
              <a:solidFill>
                <a:srgbClr val="000000"/>
              </a:solidFill>
            </a:endParaRPr>
          </a:p>
        </p:txBody>
      </p:sp>
      <p:sp>
        <p:nvSpPr>
          <p:cNvPr id="7174" name="Text Box 6"/>
          <p:cNvSpPr txBox="1">
            <a:spLocks noChangeArrowheads="1"/>
          </p:cNvSpPr>
          <p:nvPr/>
        </p:nvSpPr>
        <p:spPr bwMode="auto">
          <a:xfrm>
            <a:off x="2362200" y="3733800"/>
            <a:ext cx="5105400" cy="457200"/>
          </a:xfrm>
          <a:prstGeom prst="rect">
            <a:avLst/>
          </a:prstGeom>
          <a:solidFill>
            <a:schemeClr val="bg1"/>
          </a:soli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eaLnBrk="0" fontAlgn="base" hangingPunct="0">
              <a:spcBef>
                <a:spcPct val="50000"/>
              </a:spcBef>
              <a:spcAft>
                <a:spcPct val="0"/>
              </a:spcAft>
            </a:pPr>
            <a:r>
              <a:rPr lang="en-US" sz="2400" b="1">
                <a:solidFill>
                  <a:srgbClr val="000000"/>
                </a:solidFill>
              </a:rPr>
              <a:t>  DECISSION SUPPORT SYSTEM</a:t>
            </a:r>
            <a:endParaRPr lang="en-US" sz="2400">
              <a:solidFill>
                <a:srgbClr val="000000"/>
              </a:solidFill>
            </a:endParaRPr>
          </a:p>
        </p:txBody>
      </p:sp>
      <p:sp>
        <p:nvSpPr>
          <p:cNvPr id="7175" name="Text Box 7"/>
          <p:cNvSpPr txBox="1">
            <a:spLocks noChangeArrowheads="1"/>
          </p:cNvSpPr>
          <p:nvPr/>
        </p:nvSpPr>
        <p:spPr bwMode="auto">
          <a:xfrm>
            <a:off x="838200" y="4876800"/>
            <a:ext cx="3733800" cy="457200"/>
          </a:xfrm>
          <a:prstGeom prst="rect">
            <a:avLst/>
          </a:prstGeom>
          <a:solidFill>
            <a:srgbClr val="66FFFF"/>
          </a:soli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66FFFF"/>
            </a:extrusionClr>
          </a:sp3d>
        </p:spPr>
        <p:txBody>
          <a:bodyPr>
            <a:spAutoFit/>
            <a:flatTx/>
          </a:bodyPr>
          <a:lstStyle/>
          <a:p>
            <a:pPr eaLnBrk="0" fontAlgn="base" hangingPunct="0">
              <a:spcBef>
                <a:spcPct val="50000"/>
              </a:spcBef>
              <a:spcAft>
                <a:spcPct val="0"/>
              </a:spcAft>
            </a:pPr>
            <a:r>
              <a:rPr lang="en-US" sz="2400" b="1">
                <a:solidFill>
                  <a:srgbClr val="000000"/>
                </a:solidFill>
              </a:rPr>
              <a:t>3.  PUBLIC  POLICY</a:t>
            </a:r>
            <a:endParaRPr lang="en-US" sz="2400">
              <a:solidFill>
                <a:srgbClr val="000000"/>
              </a:solidFill>
            </a:endParaRPr>
          </a:p>
        </p:txBody>
      </p:sp>
      <p:sp>
        <p:nvSpPr>
          <p:cNvPr id="7176" name="Text Box 8"/>
          <p:cNvSpPr txBox="1">
            <a:spLocks noChangeArrowheads="1"/>
          </p:cNvSpPr>
          <p:nvPr/>
        </p:nvSpPr>
        <p:spPr bwMode="auto">
          <a:xfrm>
            <a:off x="3810000" y="5334000"/>
            <a:ext cx="3276600" cy="457200"/>
          </a:xfrm>
          <a:prstGeom prst="rect">
            <a:avLst/>
          </a:prstGeom>
          <a:solidFill>
            <a:srgbClr val="FFFF00"/>
          </a:solidFill>
          <a:ln w="9525">
            <a:noFill/>
            <a:miter lim="800000"/>
            <a:headEnd/>
            <a:tailEnd/>
          </a:ln>
          <a:effectLst>
            <a:outerShdw dist="170861" dir="2519233" algn="ctr" rotWithShape="0">
              <a:srgbClr val="663300"/>
            </a:outerShdw>
          </a:effectLst>
        </p:spPr>
        <p:txBody>
          <a:bodyPr>
            <a:spAutoFit/>
          </a:bodyPr>
          <a:lstStyle/>
          <a:p>
            <a:pPr eaLnBrk="0" fontAlgn="base" hangingPunct="0">
              <a:spcBef>
                <a:spcPct val="50000"/>
              </a:spcBef>
              <a:spcAft>
                <a:spcPct val="0"/>
              </a:spcAft>
            </a:pPr>
            <a:r>
              <a:rPr lang="en-US" sz="2400" b="1">
                <a:solidFill>
                  <a:srgbClr val="000000"/>
                </a:solidFill>
              </a:rPr>
              <a:t>  PEMBERDAYAAN </a:t>
            </a:r>
            <a:endParaRPr lang="en-US" sz="2400">
              <a:solidFill>
                <a:srgbClr val="000000"/>
              </a:solidFill>
            </a:endParaRPr>
          </a:p>
        </p:txBody>
      </p:sp>
      <p:sp>
        <p:nvSpPr>
          <p:cNvPr id="7177" name="Text Box 9"/>
          <p:cNvSpPr txBox="1">
            <a:spLocks noChangeArrowheads="1"/>
          </p:cNvSpPr>
          <p:nvPr/>
        </p:nvSpPr>
        <p:spPr bwMode="auto">
          <a:xfrm>
            <a:off x="4343400" y="1828800"/>
            <a:ext cx="4191000" cy="715963"/>
          </a:xfrm>
          <a:prstGeom prst="rect">
            <a:avLst/>
          </a:prstGeom>
          <a:solidFill>
            <a:schemeClr val="bg1"/>
          </a:solidFill>
          <a:ln w="57150" cmpd="thinThick">
            <a:solidFill>
              <a:schemeClr val="tx1"/>
            </a:solidFill>
            <a:miter lim="800000"/>
            <a:headEnd/>
            <a:tailEnd/>
          </a:ln>
          <a:effectLst>
            <a:outerShdw dist="170861" dir="2519233" algn="ctr" rotWithShape="0">
              <a:srgbClr val="663300"/>
            </a:outerShdw>
          </a:effectLst>
        </p:spPr>
        <p:txBody>
          <a:bodyPr>
            <a:spAutoFit/>
          </a:bodyPr>
          <a:lstStyle/>
          <a:p>
            <a:pPr eaLnBrk="0" fontAlgn="base" hangingPunct="0">
              <a:lnSpc>
                <a:spcPct val="70000"/>
              </a:lnSpc>
              <a:spcBef>
                <a:spcPct val="0"/>
              </a:spcBef>
              <a:spcAft>
                <a:spcPct val="0"/>
              </a:spcAft>
            </a:pPr>
            <a:r>
              <a:rPr lang="en-US" sz="2400" b="1">
                <a:solidFill>
                  <a:srgbClr val="000000"/>
                </a:solidFill>
              </a:rPr>
              <a:t>   GIS - SATELITE</a:t>
            </a:r>
          </a:p>
          <a:p>
            <a:pPr eaLnBrk="0" fontAlgn="base" hangingPunct="0">
              <a:lnSpc>
                <a:spcPct val="85000"/>
              </a:lnSpc>
              <a:spcBef>
                <a:spcPct val="0"/>
              </a:spcBef>
              <a:spcAft>
                <a:spcPct val="0"/>
              </a:spcAft>
            </a:pPr>
            <a:r>
              <a:rPr lang="en-US" sz="2400" b="1">
                <a:solidFill>
                  <a:srgbClr val="000000"/>
                </a:solidFill>
              </a:rPr>
              <a:t>GROUNDED SURVEI</a:t>
            </a:r>
            <a:endParaRPr lang="en-US" sz="2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500" fill="hold"/>
                                        <p:tgtEl>
                                          <p:spTgt spid="7174"/>
                                        </p:tgtEl>
                                        <p:attrNameLst>
                                          <p:attrName>ppt_x</p:attrName>
                                        </p:attrNameLst>
                                      </p:cBhvr>
                                      <p:tavLst>
                                        <p:tav tm="0">
                                          <p:val>
                                            <p:strVal val="1+#ppt_w/2"/>
                                          </p:val>
                                        </p:tav>
                                        <p:tav tm="100000">
                                          <p:val>
                                            <p:strVal val="#ppt_x"/>
                                          </p:val>
                                        </p:tav>
                                      </p:tavLst>
                                    </p:anim>
                                    <p:anim calcmode="lin" valueType="num">
                                      <p:cBhvr additive="base">
                                        <p:cTn id="8" dur="500"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176"/>
                                        </p:tgtEl>
                                        <p:attrNameLst>
                                          <p:attrName>style.visibility</p:attrName>
                                        </p:attrNameLst>
                                      </p:cBhvr>
                                      <p:to>
                                        <p:strVal val="visible"/>
                                      </p:to>
                                    </p:set>
                                    <p:anim calcmode="lin" valueType="num">
                                      <p:cBhvr additive="base">
                                        <p:cTn id="13" dur="500" fill="hold"/>
                                        <p:tgtEl>
                                          <p:spTgt spid="7176"/>
                                        </p:tgtEl>
                                        <p:attrNameLst>
                                          <p:attrName>ppt_x</p:attrName>
                                        </p:attrNameLst>
                                      </p:cBhvr>
                                      <p:tavLst>
                                        <p:tav tm="0">
                                          <p:val>
                                            <p:strVal val="1+#ppt_w/2"/>
                                          </p:val>
                                        </p:tav>
                                        <p:tav tm="100000">
                                          <p:val>
                                            <p:strVal val="#ppt_x"/>
                                          </p:val>
                                        </p:tav>
                                      </p:tavLst>
                                    </p:anim>
                                    <p:anim calcmode="lin" valueType="num">
                                      <p:cBhvr additive="base">
                                        <p:cTn id="14" dur="500" fill="hold"/>
                                        <p:tgtEl>
                                          <p:spTgt spid="71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DriveBy.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177"/>
                                        </p:tgtEl>
                                        <p:attrNameLst>
                                          <p:attrName>style.visibility</p:attrName>
                                        </p:attrNameLst>
                                      </p:cBhvr>
                                      <p:to>
                                        <p:strVal val="visible"/>
                                      </p:to>
                                    </p:set>
                                    <p:anim calcmode="lin" valueType="num">
                                      <p:cBhvr additive="base">
                                        <p:cTn id="19" dur="500" fill="hold"/>
                                        <p:tgtEl>
                                          <p:spTgt spid="7177"/>
                                        </p:tgtEl>
                                        <p:attrNameLst>
                                          <p:attrName>ppt_x</p:attrName>
                                        </p:attrNameLst>
                                      </p:cBhvr>
                                      <p:tavLst>
                                        <p:tav tm="0">
                                          <p:val>
                                            <p:strVal val="1+#ppt_w/2"/>
                                          </p:val>
                                        </p:tav>
                                        <p:tav tm="100000">
                                          <p:val>
                                            <p:strVal val="#ppt_x"/>
                                          </p:val>
                                        </p:tav>
                                      </p:tavLst>
                                    </p:anim>
                                    <p:anim calcmode="lin" valueType="num">
                                      <p:cBhvr additive="base">
                                        <p:cTn id="20" dur="500" fill="hold"/>
                                        <p:tgtEl>
                                          <p:spTgt spid="71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autoUpdateAnimBg="0"/>
      <p:bldP spid="7176" grpId="0" animBg="1" autoUpdateAnimBg="0"/>
      <p:bldP spid="7177"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fld id="{6DC603F8-BC76-40D7-8023-CC911E710468}" type="slidenum">
              <a:rPr lang="en-US">
                <a:solidFill>
                  <a:srgbClr val="000000"/>
                </a:solidFill>
              </a:rPr>
              <a:pPr/>
              <a:t>42</a:t>
            </a:fld>
            <a:endParaRPr lang="en-US">
              <a:solidFill>
                <a:srgbClr val="000000"/>
              </a:solidFill>
            </a:endParaRPr>
          </a:p>
        </p:txBody>
      </p:sp>
      <p:sp>
        <p:nvSpPr>
          <p:cNvPr id="5122" name="Text Box 2" descr="Stationery"/>
          <p:cNvSpPr txBox="1">
            <a:spLocks noChangeArrowheads="1"/>
          </p:cNvSpPr>
          <p:nvPr/>
        </p:nvSpPr>
        <p:spPr bwMode="auto">
          <a:xfrm>
            <a:off x="304800" y="228600"/>
            <a:ext cx="8077200" cy="457200"/>
          </a:xfrm>
          <a:prstGeom prst="rect">
            <a:avLst/>
          </a:prstGeom>
          <a:blipFill dpi="0" rotWithShape="0">
            <a:blip r:embed="rId4" cstate="print"/>
            <a:srcRect/>
            <a:tile tx="0" ty="0" sx="100000" sy="100000" flip="none" algn="tl"/>
          </a:blip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FFFFCC"/>
            </a:extrusionClr>
          </a:sp3d>
        </p:spPr>
        <p:txBody>
          <a:bodyPr>
            <a:spAutoFit/>
            <a:flatTx/>
          </a:bodyPr>
          <a:lstStyle/>
          <a:p>
            <a:pPr eaLnBrk="0" fontAlgn="base" hangingPunct="0">
              <a:spcBef>
                <a:spcPct val="50000"/>
              </a:spcBef>
              <a:spcAft>
                <a:spcPct val="0"/>
              </a:spcAft>
            </a:pPr>
            <a:r>
              <a:rPr lang="en-US" sz="2400" b="1">
                <a:solidFill>
                  <a:srgbClr val="000000"/>
                </a:solidFill>
              </a:rPr>
              <a:t>REORIENTASI  BISNIS MILIK MASYARAKAT</a:t>
            </a:r>
            <a:endParaRPr lang="en-US" sz="2400">
              <a:solidFill>
                <a:srgbClr val="000000"/>
              </a:solidFill>
            </a:endParaRPr>
          </a:p>
        </p:txBody>
      </p:sp>
      <p:sp>
        <p:nvSpPr>
          <p:cNvPr id="5123" name="Text Box 3"/>
          <p:cNvSpPr txBox="1">
            <a:spLocks noChangeArrowheads="1"/>
          </p:cNvSpPr>
          <p:nvPr/>
        </p:nvSpPr>
        <p:spPr bwMode="auto">
          <a:xfrm>
            <a:off x="1600200" y="1066800"/>
            <a:ext cx="6019800" cy="457200"/>
          </a:xfrm>
          <a:prstGeom prst="rect">
            <a:avLst/>
          </a:prstGeom>
          <a:gradFill rotWithShape="1">
            <a:gsLst>
              <a:gs pos="0">
                <a:schemeClr val="bg1"/>
              </a:gs>
              <a:gs pos="100000">
                <a:schemeClr val="bg1">
                  <a:gamma/>
                  <a:tint val="0"/>
                  <a:invGamma/>
                </a:schemeClr>
              </a:gs>
            </a:gsLst>
            <a:path path="shape">
              <a:fillToRect l="50000" t="50000" r="50000" b="50000"/>
            </a:path>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eaLnBrk="0" fontAlgn="base" hangingPunct="0">
              <a:spcBef>
                <a:spcPct val="50000"/>
              </a:spcBef>
              <a:spcAft>
                <a:spcPct val="0"/>
              </a:spcAft>
            </a:pPr>
            <a:r>
              <a:rPr lang="en-US" sz="2400" b="1">
                <a:solidFill>
                  <a:srgbClr val="000000"/>
                </a:solidFill>
                <a:effectLst>
                  <a:outerShdw blurRad="38100" dist="38100" dir="2700000" algn="tl">
                    <a:srgbClr val="C0C0C0"/>
                  </a:outerShdw>
                </a:effectLst>
              </a:rPr>
              <a:t>Memproduksi  “apa-apa yg dpt dihasilkan”</a:t>
            </a:r>
          </a:p>
        </p:txBody>
      </p:sp>
      <p:sp>
        <p:nvSpPr>
          <p:cNvPr id="5124" name="Text Box 4"/>
          <p:cNvSpPr txBox="1">
            <a:spLocks noChangeArrowheads="1"/>
          </p:cNvSpPr>
          <p:nvPr/>
        </p:nvSpPr>
        <p:spPr bwMode="auto">
          <a:xfrm>
            <a:off x="1600200" y="2362200"/>
            <a:ext cx="6019800" cy="457200"/>
          </a:xfrm>
          <a:prstGeom prst="rect">
            <a:avLst/>
          </a:prstGeom>
          <a:gradFill rotWithShape="1">
            <a:gsLst>
              <a:gs pos="0">
                <a:schemeClr val="hlink">
                  <a:gamma/>
                  <a:tint val="0"/>
                  <a:invGamma/>
                </a:schemeClr>
              </a:gs>
              <a:gs pos="100000">
                <a:schemeClr val="hlink"/>
              </a:gs>
            </a:gsLst>
            <a:path path="shape">
              <a:fillToRect l="50000" t="50000" r="50000" b="50000"/>
            </a:path>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chemeClr val="hlink"/>
            </a:extrusionClr>
          </a:sp3d>
        </p:spPr>
        <p:txBody>
          <a:bodyPr>
            <a:spAutoFit/>
            <a:flatTx/>
          </a:bodyPr>
          <a:lstStyle/>
          <a:p>
            <a:pPr eaLnBrk="0" fontAlgn="base" hangingPunct="0">
              <a:spcBef>
                <a:spcPct val="50000"/>
              </a:spcBef>
              <a:spcAft>
                <a:spcPct val="0"/>
              </a:spcAft>
            </a:pPr>
            <a:r>
              <a:rPr lang="en-US" sz="2400" b="1">
                <a:solidFill>
                  <a:srgbClr val="000000"/>
                </a:solidFill>
                <a:effectLst>
                  <a:outerShdw blurRad="38100" dist="38100" dir="2700000" algn="tl">
                    <a:srgbClr val="FFFFFF"/>
                  </a:outerShdw>
                </a:effectLst>
              </a:rPr>
              <a:t>Menghasilkan   “apa-apa yg diminta pasar ”</a:t>
            </a:r>
          </a:p>
        </p:txBody>
      </p:sp>
      <p:sp>
        <p:nvSpPr>
          <p:cNvPr id="5125" name="Text Box 5"/>
          <p:cNvSpPr txBox="1">
            <a:spLocks noChangeArrowheads="1"/>
          </p:cNvSpPr>
          <p:nvPr/>
        </p:nvSpPr>
        <p:spPr bwMode="auto">
          <a:xfrm>
            <a:off x="1524000" y="3581400"/>
            <a:ext cx="6019800" cy="822325"/>
          </a:xfrm>
          <a:prstGeom prst="rect">
            <a:avLst/>
          </a:prstGeom>
          <a:gradFill rotWithShape="1">
            <a:gsLst>
              <a:gs pos="0">
                <a:srgbClr val="FF0066"/>
              </a:gs>
              <a:gs pos="100000">
                <a:srgbClr val="FF0066">
                  <a:gamma/>
                  <a:tint val="0"/>
                  <a:invGamma/>
                </a:srgbClr>
              </a:gs>
            </a:gsLst>
            <a:path path="shape">
              <a:fillToRect l="50000" t="50000" r="50000" b="50000"/>
            </a:path>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FF0066"/>
            </a:extrusionClr>
          </a:sp3d>
        </p:spPr>
        <p:txBody>
          <a:bodyPr>
            <a:spAutoFit/>
            <a:flatTx/>
          </a:bodyPr>
          <a:lstStyle/>
          <a:p>
            <a:pPr eaLnBrk="0" fontAlgn="base" hangingPunct="0">
              <a:spcBef>
                <a:spcPct val="0"/>
              </a:spcBef>
              <a:spcAft>
                <a:spcPct val="0"/>
              </a:spcAft>
            </a:pPr>
            <a:r>
              <a:rPr lang="en-US" sz="2400" b="1">
                <a:solidFill>
                  <a:srgbClr val="000000"/>
                </a:solidFill>
                <a:effectLst>
                  <a:outerShdw blurRad="38100" dist="38100" dir="2700000" algn="tl">
                    <a:srgbClr val="FFFFFF"/>
                  </a:outerShdw>
                </a:effectLst>
              </a:rPr>
              <a:t>PASAR : f (taraf hidup, kesejahteraan, </a:t>
            </a:r>
          </a:p>
          <a:p>
            <a:pPr eaLnBrk="0" fontAlgn="base" hangingPunct="0">
              <a:spcBef>
                <a:spcPct val="0"/>
              </a:spcBef>
              <a:spcAft>
                <a:spcPct val="0"/>
              </a:spcAft>
            </a:pPr>
            <a:r>
              <a:rPr lang="en-US" sz="2400" b="1">
                <a:solidFill>
                  <a:srgbClr val="000000"/>
                </a:solidFill>
                <a:effectLst>
                  <a:outerShdw blurRad="38100" dist="38100" dir="2700000" algn="tl">
                    <a:srgbClr val="FFFFFF"/>
                  </a:outerShdw>
                </a:effectLst>
              </a:rPr>
              <a:t>               selera/ cita rasa, tuntutan pasar, ...)</a:t>
            </a:r>
          </a:p>
        </p:txBody>
      </p:sp>
      <p:sp>
        <p:nvSpPr>
          <p:cNvPr id="5126" name="Text Box 6"/>
          <p:cNvSpPr txBox="1">
            <a:spLocks noChangeArrowheads="1"/>
          </p:cNvSpPr>
          <p:nvPr/>
        </p:nvSpPr>
        <p:spPr bwMode="auto">
          <a:xfrm>
            <a:off x="4191000" y="4800600"/>
            <a:ext cx="3352800" cy="1187450"/>
          </a:xfrm>
          <a:prstGeom prst="rect">
            <a:avLst/>
          </a:prstGeom>
          <a:gradFill rotWithShape="1">
            <a:gsLst>
              <a:gs pos="0">
                <a:schemeClr val="bg1">
                  <a:gamma/>
                  <a:tint val="0"/>
                  <a:invGamma/>
                </a:schemeClr>
              </a:gs>
              <a:gs pos="100000">
                <a:schemeClr val="bg1"/>
              </a:gs>
            </a:gsLst>
            <a:path path="shape">
              <a:fillToRect l="50000" t="50000" r="50000" b="50000"/>
            </a:path>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algn="r" eaLnBrk="0" fontAlgn="base" hangingPunct="0">
              <a:spcBef>
                <a:spcPct val="0"/>
              </a:spcBef>
              <a:spcAft>
                <a:spcPct val="0"/>
              </a:spcAft>
            </a:pPr>
            <a:r>
              <a:rPr lang="en-US" sz="2400" b="1">
                <a:solidFill>
                  <a:srgbClr val="000000"/>
                </a:solidFill>
              </a:rPr>
              <a:t>MUTU yg baik</a:t>
            </a:r>
          </a:p>
          <a:p>
            <a:pPr algn="r" eaLnBrk="0" fontAlgn="base" hangingPunct="0">
              <a:spcBef>
                <a:spcPct val="0"/>
              </a:spcBef>
              <a:spcAft>
                <a:spcPct val="0"/>
              </a:spcAft>
            </a:pPr>
            <a:r>
              <a:rPr lang="en-US" sz="2400" b="1">
                <a:solidFill>
                  <a:srgbClr val="000000"/>
                </a:solidFill>
              </a:rPr>
              <a:t>WAKTU yg tepat</a:t>
            </a:r>
          </a:p>
          <a:p>
            <a:pPr algn="r" eaLnBrk="0" fontAlgn="base" hangingPunct="0">
              <a:spcBef>
                <a:spcPct val="0"/>
              </a:spcBef>
              <a:spcAft>
                <a:spcPct val="0"/>
              </a:spcAft>
            </a:pPr>
            <a:r>
              <a:rPr lang="en-US" sz="2400" b="1">
                <a:solidFill>
                  <a:srgbClr val="000000"/>
                </a:solidFill>
              </a:rPr>
              <a:t>HARGA yg terjangkau</a:t>
            </a:r>
          </a:p>
        </p:txBody>
      </p:sp>
      <p:sp>
        <p:nvSpPr>
          <p:cNvPr id="5127" name="AutoShape 7"/>
          <p:cNvSpPr>
            <a:spLocks noChangeArrowheads="1"/>
          </p:cNvSpPr>
          <p:nvPr/>
        </p:nvSpPr>
        <p:spPr bwMode="auto">
          <a:xfrm>
            <a:off x="5791200" y="4343400"/>
            <a:ext cx="457200" cy="4572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5128" name="AutoShape 8"/>
          <p:cNvSpPr>
            <a:spLocks noChangeArrowheads="1"/>
          </p:cNvSpPr>
          <p:nvPr/>
        </p:nvSpPr>
        <p:spPr bwMode="auto">
          <a:xfrm>
            <a:off x="5791200" y="2819400"/>
            <a:ext cx="457200" cy="838200"/>
          </a:xfrm>
          <a:prstGeom prst="downArrow">
            <a:avLst>
              <a:gd name="adj1" fmla="val 50000"/>
              <a:gd name="adj2" fmla="val 45833"/>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5129" name="AutoShape 9"/>
          <p:cNvSpPr>
            <a:spLocks noChangeArrowheads="1"/>
          </p:cNvSpPr>
          <p:nvPr/>
        </p:nvSpPr>
        <p:spPr bwMode="auto">
          <a:xfrm>
            <a:off x="5791200" y="1524000"/>
            <a:ext cx="457200" cy="838200"/>
          </a:xfrm>
          <a:prstGeom prst="downArrow">
            <a:avLst>
              <a:gd name="adj1" fmla="val 50000"/>
              <a:gd name="adj2" fmla="val 45833"/>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1+#ppt_w/2"/>
                                          </p:val>
                                        </p:tav>
                                        <p:tav tm="100000">
                                          <p:val>
                                            <p:strVal val="#ppt_x"/>
                                          </p:val>
                                        </p:tav>
                                      </p:tavLst>
                                    </p:anim>
                                    <p:anim calcmode="lin" valueType="num">
                                      <p:cBhvr additive="base">
                                        <p:cTn id="8" dur="500" fill="hold"/>
                                        <p:tgtEl>
                                          <p:spTgt spid="51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35" name="Slide Number Placeholder 3"/>
          <p:cNvSpPr>
            <a:spLocks noGrp="1"/>
          </p:cNvSpPr>
          <p:nvPr>
            <p:ph type="sldNum" sz="quarter" idx="12"/>
          </p:nvPr>
        </p:nvSpPr>
        <p:spPr/>
        <p:txBody>
          <a:bodyPr/>
          <a:lstStyle/>
          <a:p>
            <a:fld id="{EE7656E5-4140-43FE-A998-A4C9F3BE0F85}" type="slidenum">
              <a:rPr lang="en-US">
                <a:solidFill>
                  <a:srgbClr val="000000"/>
                </a:solidFill>
              </a:rPr>
              <a:pPr/>
              <a:t>43</a:t>
            </a:fld>
            <a:endParaRPr lang="en-US">
              <a:solidFill>
                <a:srgbClr val="000000"/>
              </a:solidFill>
            </a:endParaRPr>
          </a:p>
        </p:txBody>
      </p:sp>
      <p:sp>
        <p:nvSpPr>
          <p:cNvPr id="8194" name="Text Box 2"/>
          <p:cNvSpPr txBox="1">
            <a:spLocks noChangeArrowheads="1"/>
          </p:cNvSpPr>
          <p:nvPr/>
        </p:nvSpPr>
        <p:spPr bwMode="auto">
          <a:xfrm>
            <a:off x="1219200" y="152400"/>
            <a:ext cx="4495800" cy="457200"/>
          </a:xfrm>
          <a:prstGeom prst="rect">
            <a:avLst/>
          </a:prstGeom>
          <a:solidFill>
            <a:schemeClr val="bg1"/>
          </a:soli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algn="ctr" eaLnBrk="0" fontAlgn="base" hangingPunct="0">
              <a:spcBef>
                <a:spcPct val="50000"/>
              </a:spcBef>
              <a:spcAft>
                <a:spcPct val="0"/>
              </a:spcAft>
            </a:pPr>
            <a:r>
              <a:rPr lang="en-US" sz="2400" b="1">
                <a:solidFill>
                  <a:srgbClr val="000000"/>
                </a:solidFill>
              </a:rPr>
              <a:t>MAKNA INDUSTRI</a:t>
            </a:r>
            <a:endParaRPr lang="en-US" sz="2400">
              <a:solidFill>
                <a:srgbClr val="000000"/>
              </a:solidFill>
            </a:endParaRPr>
          </a:p>
        </p:txBody>
      </p:sp>
      <p:sp>
        <p:nvSpPr>
          <p:cNvPr id="8195" name="Text Box 3"/>
          <p:cNvSpPr txBox="1">
            <a:spLocks noChangeArrowheads="1"/>
          </p:cNvSpPr>
          <p:nvPr/>
        </p:nvSpPr>
        <p:spPr bwMode="auto">
          <a:xfrm>
            <a:off x="381000" y="1066800"/>
            <a:ext cx="3124200" cy="457200"/>
          </a:xfrm>
          <a:prstGeom prst="rect">
            <a:avLst/>
          </a:prstGeom>
          <a:solidFill>
            <a:srgbClr val="FFFF99"/>
          </a:soli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FFFF99"/>
            </a:extrusionClr>
          </a:sp3d>
        </p:spPr>
        <p:txBody>
          <a:bodyPr>
            <a:spAutoFit/>
            <a:flatTx/>
          </a:bodyPr>
          <a:lstStyle/>
          <a:p>
            <a:pPr algn="ctr" eaLnBrk="0" fontAlgn="base" hangingPunct="0">
              <a:spcBef>
                <a:spcPct val="50000"/>
              </a:spcBef>
              <a:spcAft>
                <a:spcPct val="0"/>
              </a:spcAft>
            </a:pPr>
            <a:r>
              <a:rPr lang="en-US" sz="2400" b="1">
                <a:solidFill>
                  <a:srgbClr val="000000"/>
                </a:solidFill>
              </a:rPr>
              <a:t>REKAYASA SOSIAL</a:t>
            </a:r>
            <a:endParaRPr lang="en-US" sz="2400">
              <a:solidFill>
                <a:srgbClr val="FFFFFF"/>
              </a:solidFill>
            </a:endParaRPr>
          </a:p>
        </p:txBody>
      </p:sp>
      <p:sp>
        <p:nvSpPr>
          <p:cNvPr id="8196" name="Text Box 4"/>
          <p:cNvSpPr txBox="1">
            <a:spLocks noChangeArrowheads="1"/>
          </p:cNvSpPr>
          <p:nvPr/>
        </p:nvSpPr>
        <p:spPr bwMode="auto">
          <a:xfrm>
            <a:off x="4724400" y="1066800"/>
            <a:ext cx="3124200" cy="457200"/>
          </a:xfrm>
          <a:prstGeom prst="rect">
            <a:avLst/>
          </a:prstGeom>
          <a:gradFill rotWithShape="1">
            <a:gsLst>
              <a:gs pos="0">
                <a:schemeClr val="bg1"/>
              </a:gs>
              <a:gs pos="100000">
                <a:schemeClr val="bg1">
                  <a:gamma/>
                  <a:tint val="0"/>
                  <a:invGamma/>
                </a:schemeClr>
              </a:gs>
            </a:gsLst>
            <a:path path="shape">
              <a:fillToRect l="50000" t="50000" r="50000" b="50000"/>
            </a:path>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algn="ctr" eaLnBrk="0" fontAlgn="base" hangingPunct="0">
              <a:spcBef>
                <a:spcPct val="50000"/>
              </a:spcBef>
              <a:spcAft>
                <a:spcPct val="0"/>
              </a:spcAft>
            </a:pPr>
            <a:r>
              <a:rPr lang="en-US" sz="2400" b="1">
                <a:solidFill>
                  <a:srgbClr val="000000"/>
                </a:solidFill>
              </a:rPr>
              <a:t>REKAYASA  IPTEK</a:t>
            </a:r>
            <a:endParaRPr lang="en-US" sz="2400">
              <a:solidFill>
                <a:srgbClr val="000000"/>
              </a:solidFill>
            </a:endParaRPr>
          </a:p>
        </p:txBody>
      </p:sp>
      <p:sp>
        <p:nvSpPr>
          <p:cNvPr id="8197" name="Text Box 5"/>
          <p:cNvSpPr txBox="1">
            <a:spLocks noChangeArrowheads="1"/>
          </p:cNvSpPr>
          <p:nvPr/>
        </p:nvSpPr>
        <p:spPr bwMode="auto">
          <a:xfrm>
            <a:off x="381000" y="2057400"/>
            <a:ext cx="762000" cy="1035050"/>
          </a:xfrm>
          <a:prstGeom prst="rect">
            <a:avLst/>
          </a:prstGeom>
          <a:solidFill>
            <a:srgbClr val="FF9900"/>
          </a:solidFill>
          <a:ln w="28575">
            <a:solidFill>
              <a:schemeClr val="tx1"/>
            </a:solidFill>
            <a:miter lim="800000"/>
            <a:headEnd/>
            <a:tailEnd/>
          </a:ln>
          <a:effectLst/>
        </p:spPr>
        <p:txBody>
          <a:bodyPr>
            <a:spAutoFit/>
          </a:bodyPr>
          <a:lstStyle/>
          <a:p>
            <a:pPr algn="ctr" eaLnBrk="0" fontAlgn="base" hangingPunct="0">
              <a:spcBef>
                <a:spcPct val="50000"/>
              </a:spcBef>
              <a:spcAft>
                <a:spcPct val="0"/>
              </a:spcAft>
            </a:pPr>
            <a:r>
              <a:rPr lang="en-US" sz="6000" b="1">
                <a:solidFill>
                  <a:srgbClr val="000000"/>
                </a:solidFill>
              </a:rPr>
              <a:t>?</a:t>
            </a:r>
          </a:p>
        </p:txBody>
      </p:sp>
      <p:sp>
        <p:nvSpPr>
          <p:cNvPr id="8198" name="Text Box 6"/>
          <p:cNvSpPr txBox="1">
            <a:spLocks noChangeArrowheads="1"/>
          </p:cNvSpPr>
          <p:nvPr/>
        </p:nvSpPr>
        <p:spPr bwMode="auto">
          <a:xfrm>
            <a:off x="685800" y="1981200"/>
            <a:ext cx="762000" cy="1019175"/>
          </a:xfrm>
          <a:prstGeom prst="rect">
            <a:avLst/>
          </a:prstGeom>
          <a:solidFill>
            <a:srgbClr val="CC66FF"/>
          </a:solidFill>
          <a:ln w="12700">
            <a:solidFill>
              <a:schemeClr val="tx1"/>
            </a:solidFill>
            <a:miter lim="800000"/>
            <a:headEnd/>
            <a:tailEnd/>
          </a:ln>
          <a:effectLst/>
        </p:spPr>
        <p:txBody>
          <a:bodyPr>
            <a:spAutoFit/>
          </a:bodyPr>
          <a:lstStyle/>
          <a:p>
            <a:pPr algn="ctr" eaLnBrk="0" fontAlgn="base" hangingPunct="0">
              <a:spcBef>
                <a:spcPct val="50000"/>
              </a:spcBef>
              <a:spcAft>
                <a:spcPct val="0"/>
              </a:spcAft>
            </a:pPr>
            <a:r>
              <a:rPr lang="en-US" sz="6000" b="1">
                <a:solidFill>
                  <a:srgbClr val="000000"/>
                </a:solidFill>
              </a:rPr>
              <a:t>?</a:t>
            </a:r>
          </a:p>
        </p:txBody>
      </p:sp>
      <p:sp>
        <p:nvSpPr>
          <p:cNvPr id="8199" name="Text Box 7"/>
          <p:cNvSpPr txBox="1">
            <a:spLocks noChangeArrowheads="1"/>
          </p:cNvSpPr>
          <p:nvPr/>
        </p:nvSpPr>
        <p:spPr bwMode="auto">
          <a:xfrm>
            <a:off x="533400" y="2590800"/>
            <a:ext cx="762000" cy="1025525"/>
          </a:xfrm>
          <a:prstGeom prst="rect">
            <a:avLst/>
          </a:prstGeom>
          <a:solidFill>
            <a:srgbClr val="66FFFF"/>
          </a:solidFill>
          <a:ln w="19050">
            <a:solidFill>
              <a:schemeClr val="tx1"/>
            </a:solidFill>
            <a:miter lim="800000"/>
            <a:headEnd/>
            <a:tailEnd/>
          </a:ln>
          <a:effectLst/>
        </p:spPr>
        <p:txBody>
          <a:bodyPr>
            <a:spAutoFit/>
          </a:bodyPr>
          <a:lstStyle/>
          <a:p>
            <a:pPr algn="ctr" eaLnBrk="0" fontAlgn="base" hangingPunct="0">
              <a:spcBef>
                <a:spcPct val="50000"/>
              </a:spcBef>
              <a:spcAft>
                <a:spcPct val="0"/>
              </a:spcAft>
            </a:pPr>
            <a:r>
              <a:rPr lang="en-US" sz="6000" b="1">
                <a:solidFill>
                  <a:srgbClr val="000000"/>
                </a:solidFill>
              </a:rPr>
              <a:t>?</a:t>
            </a:r>
          </a:p>
        </p:txBody>
      </p:sp>
      <p:sp>
        <p:nvSpPr>
          <p:cNvPr id="8200" name="Text Box 8"/>
          <p:cNvSpPr txBox="1">
            <a:spLocks noChangeArrowheads="1"/>
          </p:cNvSpPr>
          <p:nvPr/>
        </p:nvSpPr>
        <p:spPr bwMode="auto">
          <a:xfrm>
            <a:off x="1143000" y="1828800"/>
            <a:ext cx="762000" cy="1025525"/>
          </a:xfrm>
          <a:prstGeom prst="rect">
            <a:avLst/>
          </a:prstGeom>
          <a:solidFill>
            <a:srgbClr val="33CC33"/>
          </a:solidFill>
          <a:ln w="19050">
            <a:solidFill>
              <a:schemeClr val="tx1"/>
            </a:solidFill>
            <a:miter lim="800000"/>
            <a:headEnd/>
            <a:tailEnd/>
          </a:ln>
          <a:effectLst/>
        </p:spPr>
        <p:txBody>
          <a:bodyPr>
            <a:spAutoFit/>
          </a:bodyPr>
          <a:lstStyle/>
          <a:p>
            <a:pPr algn="ctr" eaLnBrk="0" fontAlgn="base" hangingPunct="0">
              <a:spcBef>
                <a:spcPct val="50000"/>
              </a:spcBef>
              <a:spcAft>
                <a:spcPct val="0"/>
              </a:spcAft>
            </a:pPr>
            <a:r>
              <a:rPr lang="en-US" sz="6000" b="1">
                <a:solidFill>
                  <a:srgbClr val="000000"/>
                </a:solidFill>
              </a:rPr>
              <a:t>?</a:t>
            </a:r>
          </a:p>
        </p:txBody>
      </p:sp>
      <p:sp>
        <p:nvSpPr>
          <p:cNvPr id="8201" name="Oval 9"/>
          <p:cNvSpPr>
            <a:spLocks noChangeArrowheads="1"/>
          </p:cNvSpPr>
          <p:nvPr/>
        </p:nvSpPr>
        <p:spPr bwMode="auto">
          <a:xfrm>
            <a:off x="2000232" y="2171700"/>
            <a:ext cx="2190768" cy="1428214"/>
          </a:xfrm>
          <a:prstGeom prst="ellipse">
            <a:avLst/>
          </a:prstGeom>
          <a:gradFill rotWithShape="1">
            <a:gsLst>
              <a:gs pos="0">
                <a:schemeClr val="bg1"/>
              </a:gs>
              <a:gs pos="100000">
                <a:schemeClr val="bg1">
                  <a:gamma/>
                  <a:tint val="6275"/>
                  <a:invGamma/>
                </a:schemeClr>
              </a:gs>
            </a:gsLst>
            <a:path path="shape">
              <a:fillToRect l="50000" t="50000" r="50000" b="50000"/>
            </a:path>
          </a:gradFill>
          <a:ln w="9525">
            <a:noFill/>
            <a:round/>
            <a:headEnd/>
            <a:tailEnd/>
          </a:ln>
          <a:effectLst/>
          <a:scene3d>
            <a:camera prst="legacyPerspectiveTop"/>
            <a:lightRig rig="legacyFlat3" dir="b"/>
          </a:scene3d>
          <a:sp3d extrusionH="887400" prstMaterial="legacyMatte">
            <a:bevelT w="13500" h="13500" prst="angle"/>
            <a:bevelB w="13500" h="13500" prst="angle"/>
            <a:extrusionClr>
              <a:schemeClr val="bg1"/>
            </a:extrusionClr>
          </a:sp3d>
        </p:spPr>
        <p:txBody>
          <a:bodyPr wrap="square">
            <a:spAutoFit/>
            <a:flatTx/>
          </a:bodyPr>
          <a:lstStyle/>
          <a:p>
            <a:pPr algn="ctr" eaLnBrk="0" fontAlgn="base" hangingPunct="0">
              <a:spcBef>
                <a:spcPct val="0"/>
              </a:spcBef>
              <a:spcAft>
                <a:spcPct val="0"/>
              </a:spcAft>
            </a:pPr>
            <a:r>
              <a:rPr lang="en-US" sz="2000">
                <a:solidFill>
                  <a:srgbClr val="000000"/>
                </a:solidFill>
                <a:latin typeface="Arial Black" pitchFamily="34" charset="0"/>
              </a:rPr>
              <a:t>Tekno-logi Produksi</a:t>
            </a:r>
            <a:endParaRPr lang="en-US" sz="2400">
              <a:solidFill>
                <a:srgbClr val="000000"/>
              </a:solidFill>
            </a:endParaRPr>
          </a:p>
        </p:txBody>
      </p:sp>
      <p:sp>
        <p:nvSpPr>
          <p:cNvPr id="8202" name="Oval 10"/>
          <p:cNvSpPr>
            <a:spLocks noChangeArrowheads="1"/>
          </p:cNvSpPr>
          <p:nvPr/>
        </p:nvSpPr>
        <p:spPr bwMode="auto">
          <a:xfrm>
            <a:off x="4343400" y="1981200"/>
            <a:ext cx="2590800" cy="1387475"/>
          </a:xfrm>
          <a:prstGeom prst="ellipse">
            <a:avLst/>
          </a:prstGeom>
          <a:solidFill>
            <a:schemeClr val="bg1"/>
          </a:solidFill>
          <a:ln w="9525">
            <a:noFill/>
            <a:round/>
            <a:headEnd/>
            <a:tailEnd/>
          </a:ln>
          <a:effectLst/>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algn="ctr" eaLnBrk="0" fontAlgn="base" hangingPunct="0">
              <a:spcBef>
                <a:spcPct val="0"/>
              </a:spcBef>
              <a:spcAft>
                <a:spcPct val="0"/>
              </a:spcAft>
            </a:pPr>
            <a:r>
              <a:rPr lang="en-US" sz="2000">
                <a:solidFill>
                  <a:srgbClr val="000000"/>
                </a:solidFill>
                <a:latin typeface="Arial Black" pitchFamily="34" charset="0"/>
              </a:rPr>
              <a:t>Tekn.</a:t>
            </a:r>
          </a:p>
          <a:p>
            <a:pPr algn="ctr" eaLnBrk="0" fontAlgn="base" hangingPunct="0">
              <a:spcBef>
                <a:spcPct val="0"/>
              </a:spcBef>
              <a:spcAft>
                <a:spcPct val="0"/>
              </a:spcAft>
            </a:pPr>
            <a:r>
              <a:rPr lang="en-US" sz="2000">
                <a:solidFill>
                  <a:srgbClr val="000000"/>
                </a:solidFill>
                <a:latin typeface="Arial Black" pitchFamily="34" charset="0"/>
              </a:rPr>
              <a:t>Konservasi</a:t>
            </a:r>
          </a:p>
          <a:p>
            <a:pPr algn="ctr" eaLnBrk="0" fontAlgn="base" hangingPunct="0">
              <a:spcBef>
                <a:spcPct val="0"/>
              </a:spcBef>
              <a:spcAft>
                <a:spcPct val="0"/>
              </a:spcAft>
            </a:pPr>
            <a:r>
              <a:rPr lang="en-US" sz="2000">
                <a:solidFill>
                  <a:srgbClr val="000000"/>
                </a:solidFill>
                <a:latin typeface="Arial Black" pitchFamily="34" charset="0"/>
              </a:rPr>
              <a:t>Rehabilitasi</a:t>
            </a:r>
            <a:endParaRPr lang="en-US" sz="2400">
              <a:solidFill>
                <a:srgbClr val="000000"/>
              </a:solidFill>
            </a:endParaRPr>
          </a:p>
        </p:txBody>
      </p:sp>
      <p:sp>
        <p:nvSpPr>
          <p:cNvPr id="8203" name="Oval 11"/>
          <p:cNvSpPr>
            <a:spLocks noChangeArrowheads="1"/>
          </p:cNvSpPr>
          <p:nvPr/>
        </p:nvSpPr>
        <p:spPr bwMode="auto">
          <a:xfrm>
            <a:off x="6704012" y="2543411"/>
            <a:ext cx="2439987" cy="1165225"/>
          </a:xfrm>
          <a:prstGeom prst="ellipse">
            <a:avLst/>
          </a:prstGeom>
          <a:solidFill>
            <a:schemeClr val="bg1"/>
          </a:solidFill>
          <a:ln w="38100" cmpd="dbl">
            <a:solidFill>
              <a:schemeClr val="tx1"/>
            </a:solidFill>
            <a:round/>
            <a:headEnd/>
            <a:tailEnd/>
          </a:ln>
          <a:effectLst>
            <a:outerShdw dist="107763" dir="18900000" algn="ctr" rotWithShape="0">
              <a:schemeClr val="bg2"/>
            </a:outerShdw>
          </a:effectLst>
        </p:spPr>
        <p:txBody>
          <a:bodyPr wrap="square">
            <a:spAutoFit/>
          </a:bodyPr>
          <a:lstStyle/>
          <a:p>
            <a:pPr algn="ctr" eaLnBrk="0" fontAlgn="base" hangingPunct="0">
              <a:spcBef>
                <a:spcPct val="0"/>
              </a:spcBef>
              <a:spcAft>
                <a:spcPct val="0"/>
              </a:spcAft>
            </a:pPr>
            <a:r>
              <a:rPr lang="en-US" sz="2400" b="1">
                <a:solidFill>
                  <a:srgbClr val="000000"/>
                </a:solidFill>
              </a:rPr>
              <a:t>Promosi/</a:t>
            </a:r>
          </a:p>
          <a:p>
            <a:pPr algn="ctr" eaLnBrk="0" fontAlgn="base" hangingPunct="0">
              <a:spcBef>
                <a:spcPct val="0"/>
              </a:spcBef>
              <a:spcAft>
                <a:spcPct val="0"/>
              </a:spcAft>
            </a:pPr>
            <a:r>
              <a:rPr lang="en-US" sz="2400" b="1">
                <a:solidFill>
                  <a:srgbClr val="000000"/>
                </a:solidFill>
              </a:rPr>
              <a:t>Pemasaran</a:t>
            </a:r>
            <a:endParaRPr lang="en-US" sz="2400">
              <a:solidFill>
                <a:srgbClr val="FFFFFF"/>
              </a:solidFill>
            </a:endParaRPr>
          </a:p>
        </p:txBody>
      </p:sp>
      <p:sp>
        <p:nvSpPr>
          <p:cNvPr id="8204" name="Oval 12"/>
          <p:cNvSpPr>
            <a:spLocks noChangeArrowheads="1"/>
          </p:cNvSpPr>
          <p:nvPr/>
        </p:nvSpPr>
        <p:spPr bwMode="auto">
          <a:xfrm>
            <a:off x="179512" y="4492625"/>
            <a:ext cx="2104901" cy="649188"/>
          </a:xfrm>
          <a:prstGeom prst="ellipse">
            <a:avLst/>
          </a:prstGeom>
          <a:solidFill>
            <a:schemeClr val="bg1"/>
          </a:solidFill>
          <a:ln w="19050">
            <a:solidFill>
              <a:schemeClr val="tx1"/>
            </a:solidFill>
            <a:round/>
            <a:headEnd/>
            <a:tailEnd/>
          </a:ln>
          <a:effectLst>
            <a:outerShdw dist="107763" dir="13500000" algn="ctr" rotWithShape="0">
              <a:schemeClr val="bg2"/>
            </a:outerShdw>
          </a:effectLst>
        </p:spPr>
        <p:txBody>
          <a:bodyPr wrap="square">
            <a:spAutoFit/>
          </a:bodyPr>
          <a:lstStyle/>
          <a:p>
            <a:pPr algn="ctr" eaLnBrk="0" fontAlgn="base" hangingPunct="0">
              <a:spcBef>
                <a:spcPct val="0"/>
              </a:spcBef>
              <a:spcAft>
                <a:spcPct val="0"/>
              </a:spcAft>
            </a:pPr>
            <a:r>
              <a:rPr lang="en-US" sz="2400" b="1">
                <a:solidFill>
                  <a:srgbClr val="000000"/>
                </a:solidFill>
              </a:rPr>
              <a:t>Budidaya</a:t>
            </a:r>
            <a:endParaRPr lang="en-US" sz="2400">
              <a:solidFill>
                <a:srgbClr val="FFFFFF"/>
              </a:solidFill>
            </a:endParaRPr>
          </a:p>
        </p:txBody>
      </p:sp>
      <p:sp>
        <p:nvSpPr>
          <p:cNvPr id="8205" name="Oval 13" descr="90%"/>
          <p:cNvSpPr>
            <a:spLocks noChangeArrowheads="1"/>
          </p:cNvSpPr>
          <p:nvPr/>
        </p:nvSpPr>
        <p:spPr bwMode="auto">
          <a:xfrm>
            <a:off x="1928794" y="3886200"/>
            <a:ext cx="2490806" cy="649188"/>
          </a:xfrm>
          <a:prstGeom prst="ellipse">
            <a:avLst/>
          </a:prstGeom>
          <a:pattFill prst="pct90">
            <a:fgClr>
              <a:srgbClr val="CC00CC"/>
            </a:fgClr>
            <a:bgClr>
              <a:schemeClr val="tx1"/>
            </a:bgClr>
          </a:pattFill>
          <a:ln w="9525">
            <a:noFill/>
            <a:round/>
            <a:headEnd/>
            <a:tailEnd/>
          </a:ln>
          <a:effectLst/>
          <a:scene3d>
            <a:camera prst="legacyPerspectiveTop"/>
            <a:lightRig rig="legacyFlat3" dir="b"/>
          </a:scene3d>
          <a:sp3d extrusionH="887400" prstMaterial="legacyMatte">
            <a:bevelT w="13500" h="13500" prst="angle"/>
            <a:bevelB w="13500" h="13500" prst="angle"/>
            <a:extrusionClr>
              <a:srgbClr val="CC00CC"/>
            </a:extrusionClr>
          </a:sp3d>
        </p:spPr>
        <p:txBody>
          <a:bodyPr wrap="square">
            <a:spAutoFit/>
            <a:flatTx/>
          </a:bodyPr>
          <a:lstStyle/>
          <a:p>
            <a:pPr algn="ctr" eaLnBrk="0" fontAlgn="base" hangingPunct="0">
              <a:spcBef>
                <a:spcPct val="0"/>
              </a:spcBef>
              <a:spcAft>
                <a:spcPct val="0"/>
              </a:spcAft>
            </a:pPr>
            <a:r>
              <a:rPr lang="en-US" sz="2400" b="1">
                <a:solidFill>
                  <a:srgbClr val="000000"/>
                </a:solidFill>
              </a:rPr>
              <a:t>Pengolahan</a:t>
            </a:r>
            <a:endParaRPr lang="en-US" sz="2400">
              <a:solidFill>
                <a:srgbClr val="000000"/>
              </a:solidFill>
            </a:endParaRPr>
          </a:p>
        </p:txBody>
      </p:sp>
      <p:sp>
        <p:nvSpPr>
          <p:cNvPr id="8206" name="Oval 14" descr="90%"/>
          <p:cNvSpPr>
            <a:spLocks noChangeArrowheads="1"/>
          </p:cNvSpPr>
          <p:nvPr/>
        </p:nvSpPr>
        <p:spPr bwMode="auto">
          <a:xfrm>
            <a:off x="3869816" y="4648200"/>
            <a:ext cx="2530984" cy="649188"/>
          </a:xfrm>
          <a:prstGeom prst="ellipse">
            <a:avLst/>
          </a:prstGeom>
          <a:pattFill prst="pct90">
            <a:fgClr>
              <a:srgbClr val="FF6699"/>
            </a:fgClr>
            <a:bgClr>
              <a:schemeClr val="accent2"/>
            </a:bgClr>
          </a:pattFill>
          <a:ln w="9525">
            <a:noFill/>
            <a:round/>
            <a:headEnd/>
            <a:tailEnd/>
          </a:ln>
          <a:effectLst/>
          <a:scene3d>
            <a:camera prst="legacyPerspectiveTop"/>
            <a:lightRig rig="legacyFlat3" dir="b"/>
          </a:scene3d>
          <a:sp3d extrusionH="887400" prstMaterial="legacyMatte">
            <a:bevelT w="13500" h="13500" prst="angle"/>
            <a:bevelB w="13500" h="13500" prst="angle"/>
            <a:extrusionClr>
              <a:srgbClr val="FF6699"/>
            </a:extrusionClr>
          </a:sp3d>
        </p:spPr>
        <p:txBody>
          <a:bodyPr wrap="square">
            <a:spAutoFit/>
            <a:flatTx/>
          </a:bodyPr>
          <a:lstStyle/>
          <a:p>
            <a:pPr algn="ctr" eaLnBrk="0" fontAlgn="base" hangingPunct="0">
              <a:spcBef>
                <a:spcPct val="0"/>
              </a:spcBef>
              <a:spcAft>
                <a:spcPct val="0"/>
              </a:spcAft>
            </a:pPr>
            <a:r>
              <a:rPr lang="en-US" sz="2400" b="1">
                <a:solidFill>
                  <a:srgbClr val="000000"/>
                </a:solidFill>
              </a:rPr>
              <a:t>Informatika</a:t>
            </a:r>
            <a:endParaRPr lang="en-US" sz="2400">
              <a:solidFill>
                <a:srgbClr val="000000"/>
              </a:solidFill>
            </a:endParaRPr>
          </a:p>
        </p:txBody>
      </p:sp>
      <p:sp>
        <p:nvSpPr>
          <p:cNvPr id="8207" name="Oval 15"/>
          <p:cNvSpPr>
            <a:spLocks noChangeArrowheads="1"/>
          </p:cNvSpPr>
          <p:nvPr/>
        </p:nvSpPr>
        <p:spPr bwMode="auto">
          <a:xfrm>
            <a:off x="3429000" y="5505431"/>
            <a:ext cx="2438400" cy="609600"/>
          </a:xfrm>
          <a:prstGeom prst="ellipse">
            <a:avLst/>
          </a:prstGeom>
          <a:solidFill>
            <a:schemeClr val="bg1"/>
          </a:solidFill>
          <a:ln w="9525">
            <a:noFill/>
            <a:round/>
            <a:headEnd/>
            <a:tailEnd/>
          </a:ln>
          <a:effectLst/>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algn="ctr" eaLnBrk="0" fontAlgn="base" hangingPunct="0">
              <a:spcBef>
                <a:spcPct val="0"/>
              </a:spcBef>
              <a:spcAft>
                <a:spcPct val="0"/>
              </a:spcAft>
            </a:pPr>
            <a:r>
              <a:rPr lang="en-US" sz="2400" b="1">
                <a:solidFill>
                  <a:srgbClr val="000000"/>
                </a:solidFill>
              </a:rPr>
              <a:t>LIMBAH</a:t>
            </a:r>
          </a:p>
        </p:txBody>
      </p:sp>
      <p:sp>
        <p:nvSpPr>
          <p:cNvPr id="8208" name="Oval 16"/>
          <p:cNvSpPr>
            <a:spLocks noChangeArrowheads="1"/>
          </p:cNvSpPr>
          <p:nvPr/>
        </p:nvSpPr>
        <p:spPr bwMode="auto">
          <a:xfrm>
            <a:off x="762000" y="5510213"/>
            <a:ext cx="2438400" cy="968375"/>
          </a:xfrm>
          <a:prstGeom prst="ellipse">
            <a:avLst/>
          </a:prstGeom>
          <a:solidFill>
            <a:schemeClr val="bg1"/>
          </a:solidFill>
          <a:ln w="12700">
            <a:solidFill>
              <a:schemeClr val="tx1"/>
            </a:solidFill>
            <a:round/>
            <a:headEnd/>
            <a:tailEnd/>
          </a:ln>
          <a:effectLst>
            <a:outerShdw dist="107763" dir="18900000" algn="ctr" rotWithShape="0">
              <a:schemeClr val="bg2"/>
            </a:outerShdw>
          </a:effectLst>
        </p:spPr>
        <p:txBody>
          <a:bodyPr>
            <a:spAutoFit/>
          </a:bodyPr>
          <a:lstStyle/>
          <a:p>
            <a:pPr algn="ctr" eaLnBrk="0" fontAlgn="base" hangingPunct="0">
              <a:spcBef>
                <a:spcPct val="0"/>
              </a:spcBef>
              <a:spcAft>
                <a:spcPct val="0"/>
              </a:spcAft>
            </a:pPr>
            <a:r>
              <a:rPr lang="en-US" sz="2000" b="1">
                <a:solidFill>
                  <a:srgbClr val="000000"/>
                </a:solidFill>
              </a:rPr>
              <a:t>Nilai tambah</a:t>
            </a:r>
          </a:p>
          <a:p>
            <a:pPr algn="ctr" eaLnBrk="0" fontAlgn="base" hangingPunct="0">
              <a:spcBef>
                <a:spcPct val="0"/>
              </a:spcBef>
              <a:spcAft>
                <a:spcPct val="0"/>
              </a:spcAft>
            </a:pPr>
            <a:r>
              <a:rPr lang="en-US" sz="2000" b="1">
                <a:solidFill>
                  <a:srgbClr val="000000"/>
                </a:solidFill>
              </a:rPr>
              <a:t>Diversifikasi</a:t>
            </a:r>
            <a:endParaRPr lang="en-US" sz="2400">
              <a:solidFill>
                <a:srgbClr val="000000"/>
              </a:solidFill>
            </a:endParaRPr>
          </a:p>
        </p:txBody>
      </p:sp>
      <p:sp>
        <p:nvSpPr>
          <p:cNvPr id="8209" name="Oval 17"/>
          <p:cNvSpPr>
            <a:spLocks noChangeArrowheads="1"/>
          </p:cNvSpPr>
          <p:nvPr/>
        </p:nvSpPr>
        <p:spPr bwMode="auto">
          <a:xfrm>
            <a:off x="6477000" y="4114800"/>
            <a:ext cx="1447800" cy="1127125"/>
          </a:xfrm>
          <a:prstGeom prst="ellipse">
            <a:avLst/>
          </a:prstGeom>
          <a:solidFill>
            <a:srgbClr val="FFFF66"/>
          </a:solidFill>
          <a:ln w="9525">
            <a:noFill/>
            <a:round/>
            <a:headEnd/>
            <a:tailEnd/>
          </a:ln>
          <a:effectLst/>
          <a:scene3d>
            <a:camera prst="legacyPerspectiveTop"/>
            <a:lightRig rig="legacyFlat3" dir="b"/>
          </a:scene3d>
          <a:sp3d extrusionH="887400" prstMaterial="legacyMatte">
            <a:bevelT w="13500" h="13500" prst="angle"/>
            <a:bevelB w="13500" h="13500" prst="angle"/>
            <a:extrusionClr>
              <a:srgbClr val="FFFF66"/>
            </a:extrusionClr>
          </a:sp3d>
        </p:spPr>
        <p:txBody>
          <a:bodyPr>
            <a:spAutoFit/>
            <a:flatTx/>
          </a:bodyPr>
          <a:lstStyle/>
          <a:p>
            <a:pPr algn="ctr" eaLnBrk="0" fontAlgn="base" hangingPunct="0">
              <a:spcBef>
                <a:spcPct val="0"/>
              </a:spcBef>
              <a:spcAft>
                <a:spcPct val="0"/>
              </a:spcAft>
            </a:pPr>
            <a:r>
              <a:rPr lang="en-US" sz="2400" b="1">
                <a:solidFill>
                  <a:srgbClr val="000000"/>
                </a:solidFill>
              </a:rPr>
              <a:t>Pasar Riil</a:t>
            </a:r>
          </a:p>
        </p:txBody>
      </p:sp>
      <p:sp>
        <p:nvSpPr>
          <p:cNvPr id="8210" name="Oval 18"/>
          <p:cNvSpPr>
            <a:spLocks noChangeArrowheads="1"/>
          </p:cNvSpPr>
          <p:nvPr/>
        </p:nvSpPr>
        <p:spPr bwMode="auto">
          <a:xfrm>
            <a:off x="6554788" y="5407025"/>
            <a:ext cx="2435225" cy="1146175"/>
          </a:xfrm>
          <a:prstGeom prst="ellipse">
            <a:avLst/>
          </a:prstGeom>
          <a:solidFill>
            <a:srgbClr val="FFFF00"/>
          </a:solidFill>
          <a:ln w="19050">
            <a:solidFill>
              <a:schemeClr val="tx1"/>
            </a:solidFill>
            <a:round/>
            <a:headEnd/>
            <a:tailEnd/>
          </a:ln>
          <a:effectLst/>
        </p:spPr>
        <p:txBody>
          <a:bodyPr>
            <a:spAutoFit/>
          </a:bodyPr>
          <a:lstStyle/>
          <a:p>
            <a:pPr algn="ctr" eaLnBrk="0" fontAlgn="base" hangingPunct="0">
              <a:spcBef>
                <a:spcPct val="0"/>
              </a:spcBef>
              <a:spcAft>
                <a:spcPct val="0"/>
              </a:spcAft>
            </a:pPr>
            <a:r>
              <a:rPr lang="en-US" sz="2400" b="1">
                <a:solidFill>
                  <a:srgbClr val="000000"/>
                </a:solidFill>
              </a:rPr>
              <a:t>Pasar Potensial</a:t>
            </a:r>
          </a:p>
        </p:txBody>
      </p:sp>
      <p:sp>
        <p:nvSpPr>
          <p:cNvPr id="8211" name="AutoShape 19"/>
          <p:cNvSpPr>
            <a:spLocks noChangeArrowheads="1"/>
          </p:cNvSpPr>
          <p:nvPr/>
        </p:nvSpPr>
        <p:spPr bwMode="auto">
          <a:xfrm>
            <a:off x="8229600" y="3657600"/>
            <a:ext cx="152400" cy="1828800"/>
          </a:xfrm>
          <a:prstGeom prst="downArrow">
            <a:avLst>
              <a:gd name="adj1" fmla="val 50000"/>
              <a:gd name="adj2" fmla="val 300000"/>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8212" name="AutoShape 20"/>
          <p:cNvSpPr>
            <a:spLocks noChangeArrowheads="1"/>
          </p:cNvSpPr>
          <p:nvPr/>
        </p:nvSpPr>
        <p:spPr bwMode="auto">
          <a:xfrm rot="1912106">
            <a:off x="7413625" y="3576638"/>
            <a:ext cx="228600" cy="609600"/>
          </a:xfrm>
          <a:prstGeom prst="downArrow">
            <a:avLst>
              <a:gd name="adj1" fmla="val 50000"/>
              <a:gd name="adj2" fmla="val 66667"/>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8213" name="AutoShape 21"/>
          <p:cNvSpPr>
            <a:spLocks noChangeArrowheads="1"/>
          </p:cNvSpPr>
          <p:nvPr/>
        </p:nvSpPr>
        <p:spPr bwMode="auto">
          <a:xfrm>
            <a:off x="5486400" y="3276600"/>
            <a:ext cx="228600" cy="533400"/>
          </a:xfrm>
          <a:prstGeom prst="downArrow">
            <a:avLst>
              <a:gd name="adj1" fmla="val 50000"/>
              <a:gd name="adj2" fmla="val 58333"/>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8214" name="AutoShape 22"/>
          <p:cNvSpPr>
            <a:spLocks noChangeArrowheads="1"/>
          </p:cNvSpPr>
          <p:nvPr/>
        </p:nvSpPr>
        <p:spPr bwMode="auto">
          <a:xfrm rot="2043971">
            <a:off x="2419350" y="4367213"/>
            <a:ext cx="228600" cy="1143000"/>
          </a:xfrm>
          <a:prstGeom prst="downArrow">
            <a:avLst>
              <a:gd name="adj1" fmla="val 50000"/>
              <a:gd name="adj2" fmla="val 125000"/>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8215" name="AutoShape 23"/>
          <p:cNvSpPr>
            <a:spLocks noChangeArrowheads="1"/>
          </p:cNvSpPr>
          <p:nvPr/>
        </p:nvSpPr>
        <p:spPr bwMode="auto">
          <a:xfrm rot="-1656038">
            <a:off x="3368022" y="4338658"/>
            <a:ext cx="354012" cy="1176250"/>
          </a:xfrm>
          <a:prstGeom prst="downArrow">
            <a:avLst>
              <a:gd name="adj1" fmla="val 50000"/>
              <a:gd name="adj2" fmla="val 65359"/>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8217" name="AutoShape 25"/>
          <p:cNvSpPr>
            <a:spLocks noChangeArrowheads="1"/>
          </p:cNvSpPr>
          <p:nvPr/>
        </p:nvSpPr>
        <p:spPr bwMode="auto">
          <a:xfrm rot="2043971">
            <a:off x="1873250" y="3090863"/>
            <a:ext cx="228600" cy="1524000"/>
          </a:xfrm>
          <a:prstGeom prst="downArrow">
            <a:avLst>
              <a:gd name="adj1" fmla="val 50000"/>
              <a:gd name="adj2" fmla="val 166667"/>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8218" name="AutoShape 26"/>
          <p:cNvSpPr>
            <a:spLocks noChangeArrowheads="1"/>
          </p:cNvSpPr>
          <p:nvPr/>
        </p:nvSpPr>
        <p:spPr bwMode="auto">
          <a:xfrm>
            <a:off x="3048000" y="3429000"/>
            <a:ext cx="228600" cy="533400"/>
          </a:xfrm>
          <a:prstGeom prst="downArrow">
            <a:avLst>
              <a:gd name="adj1" fmla="val 50000"/>
              <a:gd name="adj2" fmla="val 58333"/>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8219" name="AutoShape 27"/>
          <p:cNvSpPr>
            <a:spLocks noChangeArrowheads="1"/>
          </p:cNvSpPr>
          <p:nvPr/>
        </p:nvSpPr>
        <p:spPr bwMode="auto">
          <a:xfrm rot="-2099087">
            <a:off x="4343400" y="2971800"/>
            <a:ext cx="198438" cy="1714500"/>
          </a:xfrm>
          <a:prstGeom prst="downArrow">
            <a:avLst>
              <a:gd name="adj1" fmla="val 50000"/>
              <a:gd name="adj2" fmla="val 215999"/>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8220" name="AutoShape 28"/>
          <p:cNvSpPr>
            <a:spLocks noChangeArrowheads="1"/>
          </p:cNvSpPr>
          <p:nvPr/>
        </p:nvSpPr>
        <p:spPr bwMode="auto">
          <a:xfrm>
            <a:off x="762000" y="1447800"/>
            <a:ext cx="228600" cy="533400"/>
          </a:xfrm>
          <a:prstGeom prst="downArrow">
            <a:avLst>
              <a:gd name="adj1" fmla="val 50000"/>
              <a:gd name="adj2" fmla="val 58333"/>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8221" name="AutoShape 29"/>
          <p:cNvSpPr>
            <a:spLocks noChangeArrowheads="1"/>
          </p:cNvSpPr>
          <p:nvPr/>
        </p:nvSpPr>
        <p:spPr bwMode="auto">
          <a:xfrm>
            <a:off x="5562600" y="1524000"/>
            <a:ext cx="228600" cy="533400"/>
          </a:xfrm>
          <a:prstGeom prst="downArrow">
            <a:avLst>
              <a:gd name="adj1" fmla="val 50000"/>
              <a:gd name="adj2" fmla="val 58333"/>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8222" name="AutoShape 30"/>
          <p:cNvSpPr>
            <a:spLocks noChangeArrowheads="1"/>
          </p:cNvSpPr>
          <p:nvPr/>
        </p:nvSpPr>
        <p:spPr bwMode="auto">
          <a:xfrm rot="3738497">
            <a:off x="4343400" y="1143000"/>
            <a:ext cx="228600" cy="1447800"/>
          </a:xfrm>
          <a:prstGeom prst="downArrow">
            <a:avLst>
              <a:gd name="adj1" fmla="val 50000"/>
              <a:gd name="adj2" fmla="val 158333"/>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8223" name="AutoShape 31"/>
          <p:cNvSpPr>
            <a:spLocks noChangeArrowheads="1"/>
          </p:cNvSpPr>
          <p:nvPr/>
        </p:nvSpPr>
        <p:spPr bwMode="auto">
          <a:xfrm rot="-2450108">
            <a:off x="6829425" y="1323975"/>
            <a:ext cx="228600" cy="1447800"/>
          </a:xfrm>
          <a:prstGeom prst="downArrow">
            <a:avLst>
              <a:gd name="adj1" fmla="val 50000"/>
              <a:gd name="adj2" fmla="val 158333"/>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8224" name="AutoShape 32"/>
          <p:cNvSpPr>
            <a:spLocks noChangeArrowheads="1"/>
          </p:cNvSpPr>
          <p:nvPr/>
        </p:nvSpPr>
        <p:spPr bwMode="auto">
          <a:xfrm>
            <a:off x="3657600" y="609600"/>
            <a:ext cx="304800" cy="914400"/>
          </a:xfrm>
          <a:prstGeom prst="curvedLeftArrow">
            <a:avLst>
              <a:gd name="adj1" fmla="val 60000"/>
              <a:gd name="adj2" fmla="val 120000"/>
              <a:gd name="adj3" fmla="val 33333"/>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8225" name="AutoShape 33"/>
          <p:cNvSpPr>
            <a:spLocks noChangeArrowheads="1"/>
          </p:cNvSpPr>
          <p:nvPr/>
        </p:nvSpPr>
        <p:spPr bwMode="auto">
          <a:xfrm flipH="1">
            <a:off x="4114800" y="609600"/>
            <a:ext cx="304800" cy="914400"/>
          </a:xfrm>
          <a:prstGeom prst="curvedLeftArrow">
            <a:avLst>
              <a:gd name="adj1" fmla="val 60000"/>
              <a:gd name="adj2" fmla="val 120000"/>
              <a:gd name="adj3" fmla="val 33333"/>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207"/>
                                        </p:tgtEl>
                                        <p:attrNameLst>
                                          <p:attrName>style.visibility</p:attrName>
                                        </p:attrNameLst>
                                      </p:cBhvr>
                                      <p:to>
                                        <p:strVal val="visible"/>
                                      </p:to>
                                    </p:set>
                                    <p:anim calcmode="lin" valueType="num">
                                      <p:cBhvr additive="base">
                                        <p:cTn id="7" dur="500" fill="hold"/>
                                        <p:tgtEl>
                                          <p:spTgt spid="8207"/>
                                        </p:tgtEl>
                                        <p:attrNameLst>
                                          <p:attrName>ppt_x</p:attrName>
                                        </p:attrNameLst>
                                      </p:cBhvr>
                                      <p:tavLst>
                                        <p:tav tm="0">
                                          <p:val>
                                            <p:strVal val="1+#ppt_w/2"/>
                                          </p:val>
                                        </p:tav>
                                        <p:tav tm="100000">
                                          <p:val>
                                            <p:strVal val="#ppt_x"/>
                                          </p:val>
                                        </p:tav>
                                      </p:tavLst>
                                    </p:anim>
                                    <p:anim calcmode="lin" valueType="num">
                                      <p:cBhvr additive="base">
                                        <p:cTn id="8" dur="500" fill="hold"/>
                                        <p:tgtEl>
                                          <p:spTgt spid="820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210"/>
                                        </p:tgtEl>
                                        <p:attrNameLst>
                                          <p:attrName>style.visibility</p:attrName>
                                        </p:attrNameLst>
                                      </p:cBhvr>
                                      <p:to>
                                        <p:strVal val="visible"/>
                                      </p:to>
                                    </p:set>
                                    <p:anim calcmode="lin" valueType="num">
                                      <p:cBhvr additive="base">
                                        <p:cTn id="13" dur="500" fill="hold"/>
                                        <p:tgtEl>
                                          <p:spTgt spid="8210"/>
                                        </p:tgtEl>
                                        <p:attrNameLst>
                                          <p:attrName>ppt_x</p:attrName>
                                        </p:attrNameLst>
                                      </p:cBhvr>
                                      <p:tavLst>
                                        <p:tav tm="0">
                                          <p:val>
                                            <p:strVal val="1+#ppt_w/2"/>
                                          </p:val>
                                        </p:tav>
                                        <p:tav tm="100000">
                                          <p:val>
                                            <p:strVal val="#ppt_x"/>
                                          </p:val>
                                        </p:tav>
                                      </p:tavLst>
                                    </p:anim>
                                    <p:anim calcmode="lin" valueType="num">
                                      <p:cBhvr additive="base">
                                        <p:cTn id="14" dur="500" fill="hold"/>
                                        <p:tgtEl>
                                          <p:spTgt spid="82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autoUpdateAnimBg="0"/>
      <p:bldP spid="8210"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CBB85E6D-0B57-4BD7-ACA9-6977D9906D3B}" type="slidenum">
              <a:rPr lang="en-US">
                <a:solidFill>
                  <a:srgbClr val="000000"/>
                </a:solidFill>
              </a:rPr>
              <a:pPr/>
              <a:t>44</a:t>
            </a:fld>
            <a:endParaRPr lang="en-US">
              <a:solidFill>
                <a:srgbClr val="000000"/>
              </a:solidFill>
            </a:endParaRPr>
          </a:p>
        </p:txBody>
      </p:sp>
      <p:sp>
        <p:nvSpPr>
          <p:cNvPr id="9218" name="Text Box 2"/>
          <p:cNvSpPr txBox="1">
            <a:spLocks noChangeArrowheads="1"/>
          </p:cNvSpPr>
          <p:nvPr/>
        </p:nvSpPr>
        <p:spPr bwMode="auto">
          <a:xfrm>
            <a:off x="381000" y="304800"/>
            <a:ext cx="5257800" cy="457200"/>
          </a:xfrm>
          <a:prstGeom prst="rect">
            <a:avLst/>
          </a:prstGeom>
          <a:solidFill>
            <a:schemeClr val="bg1"/>
          </a:soli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chemeClr val="bg1"/>
            </a:extrusionClr>
          </a:sp3d>
        </p:spPr>
        <p:txBody>
          <a:bodyPr>
            <a:spAutoFit/>
            <a:flatTx/>
          </a:bodyPr>
          <a:lstStyle/>
          <a:p>
            <a:pPr eaLnBrk="0" fontAlgn="base" hangingPunct="0">
              <a:spcBef>
                <a:spcPct val="50000"/>
              </a:spcBef>
              <a:spcAft>
                <a:spcPct val="0"/>
              </a:spcAft>
            </a:pPr>
            <a:r>
              <a:rPr lang="en-US" sz="2400" b="1">
                <a:solidFill>
                  <a:srgbClr val="000000"/>
                </a:solidFill>
              </a:rPr>
              <a:t>Ciri-ciri  Masyarakat Pelaku Usaha </a:t>
            </a:r>
          </a:p>
        </p:txBody>
      </p:sp>
      <p:sp>
        <p:nvSpPr>
          <p:cNvPr id="9219" name="Text Box 3"/>
          <p:cNvSpPr txBox="1">
            <a:spLocks noChangeArrowheads="1"/>
          </p:cNvSpPr>
          <p:nvPr/>
        </p:nvSpPr>
        <p:spPr bwMode="auto">
          <a:xfrm>
            <a:off x="381000" y="1600200"/>
            <a:ext cx="5562600" cy="1590675"/>
          </a:xfrm>
          <a:prstGeom prst="rect">
            <a:avLst/>
          </a:prstGeom>
          <a:solidFill>
            <a:schemeClr val="bg1"/>
          </a:solidFill>
          <a:ln w="38100" cmpd="dbl">
            <a:solidFill>
              <a:schemeClr val="tx1"/>
            </a:solidFill>
            <a:miter lim="800000"/>
            <a:headEnd/>
            <a:tailEnd/>
          </a:ln>
          <a:effectLst>
            <a:outerShdw dist="159131" dir="17916628" algn="ctr" rotWithShape="0">
              <a:srgbClr val="CC3300"/>
            </a:outerShdw>
          </a:effectLst>
        </p:spPr>
        <p:txBody>
          <a:bodyPr>
            <a:spAutoFit/>
          </a:bodyPr>
          <a:lstStyle/>
          <a:p>
            <a:pPr eaLnBrk="0" fontAlgn="base" hangingPunct="0">
              <a:spcBef>
                <a:spcPct val="0"/>
              </a:spcBef>
              <a:spcAft>
                <a:spcPct val="0"/>
              </a:spcAft>
            </a:pPr>
            <a:r>
              <a:rPr lang="en-US" sz="2400" b="1">
                <a:solidFill>
                  <a:srgbClr val="000000"/>
                </a:solidFill>
              </a:rPr>
              <a:t>1. Lahan /lokasi Usaha  sngt Beragam</a:t>
            </a:r>
          </a:p>
          <a:p>
            <a:pPr eaLnBrk="0" fontAlgn="base" hangingPunct="0">
              <a:spcBef>
                <a:spcPct val="0"/>
              </a:spcBef>
              <a:spcAft>
                <a:spcPct val="0"/>
              </a:spcAft>
            </a:pPr>
            <a:r>
              <a:rPr lang="en-US" sz="2400" b="1">
                <a:solidFill>
                  <a:srgbClr val="000000"/>
                </a:solidFill>
              </a:rPr>
              <a:t>2. Produktivitas sgt beragam </a:t>
            </a:r>
          </a:p>
          <a:p>
            <a:pPr eaLnBrk="0" fontAlgn="base" hangingPunct="0">
              <a:spcBef>
                <a:spcPct val="0"/>
              </a:spcBef>
              <a:spcAft>
                <a:spcPct val="0"/>
              </a:spcAft>
            </a:pPr>
            <a:r>
              <a:rPr lang="en-US" sz="2400" b="1">
                <a:solidFill>
                  <a:srgbClr val="000000"/>
                </a:solidFill>
              </a:rPr>
              <a:t>3. Aplikasi teknologi rendah</a:t>
            </a:r>
          </a:p>
          <a:p>
            <a:pPr eaLnBrk="0" fontAlgn="base" hangingPunct="0">
              <a:spcBef>
                <a:spcPct val="0"/>
              </a:spcBef>
              <a:spcAft>
                <a:spcPct val="0"/>
              </a:spcAft>
            </a:pPr>
            <a:r>
              <a:rPr lang="en-US" sz="2400" b="1">
                <a:solidFill>
                  <a:srgbClr val="000000"/>
                </a:solidFill>
              </a:rPr>
              <a:t>4. Risiko gagal jual umumnya tinggi</a:t>
            </a:r>
          </a:p>
        </p:txBody>
      </p:sp>
      <p:sp>
        <p:nvSpPr>
          <p:cNvPr id="9220" name="Text Box 4"/>
          <p:cNvSpPr txBox="1">
            <a:spLocks noChangeArrowheads="1"/>
          </p:cNvSpPr>
          <p:nvPr/>
        </p:nvSpPr>
        <p:spPr bwMode="auto">
          <a:xfrm>
            <a:off x="2286000" y="3581400"/>
            <a:ext cx="5562600" cy="1974850"/>
          </a:xfrm>
          <a:prstGeom prst="rect">
            <a:avLst/>
          </a:prstGeom>
          <a:solidFill>
            <a:schemeClr val="bg1"/>
          </a:solidFill>
          <a:ln w="57150" cmpd="thinThick">
            <a:solidFill>
              <a:schemeClr val="tx1"/>
            </a:solidFill>
            <a:miter lim="800000"/>
            <a:headEnd/>
            <a:tailEnd/>
          </a:ln>
          <a:effectLst>
            <a:outerShdw dist="159131" dir="17916628" algn="ctr" rotWithShape="0">
              <a:srgbClr val="0000FF"/>
            </a:outerShdw>
          </a:effectLst>
        </p:spPr>
        <p:txBody>
          <a:bodyPr>
            <a:spAutoFit/>
          </a:bodyPr>
          <a:lstStyle/>
          <a:p>
            <a:pPr eaLnBrk="0" fontAlgn="base" hangingPunct="0">
              <a:spcBef>
                <a:spcPct val="0"/>
              </a:spcBef>
              <a:spcAft>
                <a:spcPct val="0"/>
              </a:spcAft>
            </a:pPr>
            <a:r>
              <a:rPr lang="en-US" sz="2400" b="1">
                <a:solidFill>
                  <a:srgbClr val="000000"/>
                </a:solidFill>
              </a:rPr>
              <a:t>5. Penghasil bahan mentah</a:t>
            </a:r>
          </a:p>
          <a:p>
            <a:pPr eaLnBrk="0" fontAlgn="base" hangingPunct="0">
              <a:spcBef>
                <a:spcPct val="0"/>
              </a:spcBef>
              <a:spcAft>
                <a:spcPct val="0"/>
              </a:spcAft>
            </a:pPr>
            <a:r>
              <a:rPr lang="en-US" sz="2400" b="1">
                <a:solidFill>
                  <a:srgbClr val="000000"/>
                </a:solidFill>
              </a:rPr>
              <a:t>6. Nilai tambah rendah  </a:t>
            </a:r>
          </a:p>
          <a:p>
            <a:pPr eaLnBrk="0" fontAlgn="base" hangingPunct="0">
              <a:spcBef>
                <a:spcPct val="0"/>
              </a:spcBef>
              <a:spcAft>
                <a:spcPct val="0"/>
              </a:spcAft>
            </a:pPr>
            <a:r>
              <a:rPr lang="en-US" sz="2400" b="1">
                <a:solidFill>
                  <a:srgbClr val="000000"/>
                </a:solidFill>
              </a:rPr>
              <a:t>7. Posisi Rebut-Tawar rendah</a:t>
            </a:r>
          </a:p>
          <a:p>
            <a:pPr eaLnBrk="0" fontAlgn="base" hangingPunct="0">
              <a:spcBef>
                <a:spcPct val="0"/>
              </a:spcBef>
              <a:spcAft>
                <a:spcPct val="0"/>
              </a:spcAft>
            </a:pPr>
            <a:r>
              <a:rPr lang="en-US" sz="2400" b="1">
                <a:solidFill>
                  <a:srgbClr val="000000"/>
                </a:solidFill>
              </a:rPr>
              <a:t>8. ……….</a:t>
            </a:r>
          </a:p>
          <a:p>
            <a:pPr eaLnBrk="0" fontAlgn="base" hangingPunct="0">
              <a:spcBef>
                <a:spcPct val="0"/>
              </a:spcBef>
              <a:spcAft>
                <a:spcPct val="0"/>
              </a:spcAft>
            </a:pPr>
            <a:endParaRPr lang="en-US" sz="2400"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1+#ppt_w/2"/>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014DA06A-4DAD-442D-B95A-273331E40B4F}" type="slidenum">
              <a:rPr lang="en-US">
                <a:solidFill>
                  <a:srgbClr val="000000"/>
                </a:solidFill>
              </a:rPr>
              <a:pPr/>
              <a:t>45</a:t>
            </a:fld>
            <a:endParaRPr lang="en-US">
              <a:solidFill>
                <a:srgbClr val="000000"/>
              </a:solidFill>
            </a:endParaRPr>
          </a:p>
        </p:txBody>
      </p:sp>
      <p:sp>
        <p:nvSpPr>
          <p:cNvPr id="10242" name="Text Box 2"/>
          <p:cNvSpPr txBox="1">
            <a:spLocks noChangeArrowheads="1"/>
          </p:cNvSpPr>
          <p:nvPr/>
        </p:nvSpPr>
        <p:spPr bwMode="auto">
          <a:xfrm>
            <a:off x="304800" y="381000"/>
            <a:ext cx="5410200" cy="617538"/>
          </a:xfrm>
          <a:prstGeom prst="rect">
            <a:avLst/>
          </a:prstGeom>
          <a:solidFill>
            <a:schemeClr val="bg1"/>
          </a:solidFill>
          <a:ln w="38100" cmpd="dbl">
            <a:solidFill>
              <a:schemeClr val="tx1"/>
            </a:solidFill>
            <a:miter lim="800000"/>
            <a:headEnd/>
            <a:tailEnd/>
          </a:ln>
          <a:effectLst>
            <a:outerShdw dist="107763" dir="18900000" algn="ctr" rotWithShape="0">
              <a:schemeClr val="bg2"/>
            </a:outerShdw>
          </a:effectLst>
        </p:spPr>
        <p:txBody>
          <a:bodyPr>
            <a:spAutoFit/>
          </a:bodyPr>
          <a:lstStyle/>
          <a:p>
            <a:pPr algn="ctr" eaLnBrk="0" fontAlgn="base" hangingPunct="0">
              <a:spcBef>
                <a:spcPct val="50000"/>
              </a:spcBef>
              <a:spcAft>
                <a:spcPct val="0"/>
              </a:spcAft>
            </a:pPr>
            <a:r>
              <a:rPr lang="en-US" sz="3200" b="1">
                <a:solidFill>
                  <a:srgbClr val="000000"/>
                </a:solidFill>
              </a:rPr>
              <a:t>STRATEGI  KEMITRAAN</a:t>
            </a:r>
            <a:endParaRPr lang="en-US" sz="2400">
              <a:solidFill>
                <a:srgbClr val="000000"/>
              </a:solidFill>
            </a:endParaRPr>
          </a:p>
        </p:txBody>
      </p:sp>
      <p:sp>
        <p:nvSpPr>
          <p:cNvPr id="10243" name="Text Box 3" descr="Small confetti"/>
          <p:cNvSpPr txBox="1">
            <a:spLocks noChangeArrowheads="1"/>
          </p:cNvSpPr>
          <p:nvPr/>
        </p:nvSpPr>
        <p:spPr bwMode="auto">
          <a:xfrm>
            <a:off x="533400" y="1828800"/>
            <a:ext cx="4267200" cy="1187450"/>
          </a:xfrm>
          <a:prstGeom prst="rect">
            <a:avLst/>
          </a:prstGeom>
          <a:pattFill prst="smConfetti">
            <a:fgClr>
              <a:srgbClr val="FF6699"/>
            </a:fgClr>
            <a:bgClr>
              <a:srgbClr val="FFFFFF"/>
            </a:bgClr>
          </a:patt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FF6699"/>
            </a:extrusionClr>
          </a:sp3d>
        </p:spPr>
        <p:txBody>
          <a:bodyPr>
            <a:spAutoFit/>
            <a:flatTx/>
          </a:bodyPr>
          <a:lstStyle/>
          <a:p>
            <a:pPr eaLnBrk="0" fontAlgn="base" hangingPunct="0">
              <a:spcBef>
                <a:spcPct val="0"/>
              </a:spcBef>
              <a:spcAft>
                <a:spcPct val="0"/>
              </a:spcAft>
            </a:pPr>
            <a:r>
              <a:rPr lang="en-US" sz="2400" b="1">
                <a:solidFill>
                  <a:srgbClr val="000000"/>
                </a:solidFill>
              </a:rPr>
              <a:t>1. Partisipasi Masyarakat</a:t>
            </a:r>
          </a:p>
          <a:p>
            <a:pPr eaLnBrk="0" fontAlgn="base" hangingPunct="0">
              <a:spcBef>
                <a:spcPct val="0"/>
              </a:spcBef>
              <a:spcAft>
                <a:spcPct val="0"/>
              </a:spcAft>
            </a:pPr>
            <a:r>
              <a:rPr lang="en-US" sz="2400" b="1">
                <a:solidFill>
                  <a:srgbClr val="000000"/>
                </a:solidFill>
              </a:rPr>
              <a:t>2. Pemihakan pd yg LEMAH</a:t>
            </a:r>
          </a:p>
          <a:p>
            <a:pPr eaLnBrk="0" fontAlgn="base" hangingPunct="0">
              <a:spcBef>
                <a:spcPct val="0"/>
              </a:spcBef>
              <a:spcAft>
                <a:spcPct val="0"/>
              </a:spcAft>
            </a:pPr>
            <a:r>
              <a:rPr lang="en-US" sz="2400" b="1">
                <a:solidFill>
                  <a:srgbClr val="000000"/>
                </a:solidFill>
              </a:rPr>
              <a:t>3. PEMBERDAYAAN</a:t>
            </a:r>
            <a:endParaRPr lang="en-US" sz="2400">
              <a:solidFill>
                <a:srgbClr val="000000"/>
              </a:solidFill>
            </a:endParaRPr>
          </a:p>
        </p:txBody>
      </p:sp>
      <p:sp>
        <p:nvSpPr>
          <p:cNvPr id="10244" name="Text Box 4"/>
          <p:cNvSpPr txBox="1">
            <a:spLocks noChangeArrowheads="1"/>
          </p:cNvSpPr>
          <p:nvPr/>
        </p:nvSpPr>
        <p:spPr bwMode="auto">
          <a:xfrm>
            <a:off x="2590800" y="3429000"/>
            <a:ext cx="5562600" cy="1795463"/>
          </a:xfrm>
          <a:prstGeom prst="rect">
            <a:avLst/>
          </a:prstGeom>
          <a:noFill/>
          <a:ln w="57150" cmpd="thinThick">
            <a:solidFill>
              <a:schemeClr val="bg1"/>
            </a:solidFill>
            <a:miter lim="800000"/>
            <a:headEnd/>
            <a:tailEnd/>
          </a:ln>
          <a:effectLst/>
        </p:spPr>
        <p:txBody>
          <a:bodyPr>
            <a:spAutoFit/>
          </a:bodyPr>
          <a:lstStyle/>
          <a:p>
            <a:pPr eaLnBrk="0" fontAlgn="base" hangingPunct="0">
              <a:spcBef>
                <a:spcPct val="0"/>
              </a:spcBef>
              <a:spcAft>
                <a:spcPct val="0"/>
              </a:spcAft>
            </a:pPr>
            <a:r>
              <a:rPr lang="en-US" sz="2800" b="1">
                <a:solidFill>
                  <a:srgbClr val="FFFFFF"/>
                </a:solidFill>
              </a:rPr>
              <a:t>4. Transparansi &amp; Akuntabilitas </a:t>
            </a:r>
          </a:p>
          <a:p>
            <a:pPr eaLnBrk="0" fontAlgn="base" hangingPunct="0">
              <a:spcBef>
                <a:spcPct val="0"/>
              </a:spcBef>
              <a:spcAft>
                <a:spcPct val="0"/>
              </a:spcAft>
            </a:pPr>
            <a:r>
              <a:rPr lang="en-US" sz="2800" b="1">
                <a:solidFill>
                  <a:srgbClr val="FFFFFF"/>
                </a:solidFill>
              </a:rPr>
              <a:t>5. Local specific &amp; Social Capital</a:t>
            </a:r>
          </a:p>
          <a:p>
            <a:pPr eaLnBrk="0" fontAlgn="base" hangingPunct="0">
              <a:spcBef>
                <a:spcPct val="0"/>
              </a:spcBef>
              <a:spcAft>
                <a:spcPct val="0"/>
              </a:spcAft>
            </a:pPr>
            <a:r>
              <a:rPr lang="en-US" sz="2800" b="1">
                <a:solidFill>
                  <a:srgbClr val="FFFFFF"/>
                </a:solidFill>
              </a:rPr>
              <a:t>6. ………..</a:t>
            </a:r>
            <a:endParaRPr lang="en-US" sz="2400" b="1">
              <a:solidFill>
                <a:srgbClr val="FFFFFF"/>
              </a:solidFill>
            </a:endParaRPr>
          </a:p>
          <a:p>
            <a:pPr eaLnBrk="0" fontAlgn="base" hangingPunct="0">
              <a:spcBef>
                <a:spcPct val="0"/>
              </a:spcBef>
              <a:spcAft>
                <a:spcPct val="0"/>
              </a:spcAft>
            </a:pPr>
            <a:endParaRPr lang="en-US" sz="24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1+#ppt_w/2"/>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D9F10C84-E148-47D1-9553-726CAB4C0E65}" type="slidenum">
              <a:rPr lang="en-US">
                <a:solidFill>
                  <a:srgbClr val="000000"/>
                </a:solidFill>
              </a:rPr>
              <a:pPr/>
              <a:t>46</a:t>
            </a:fld>
            <a:endParaRPr lang="en-US">
              <a:solidFill>
                <a:srgbClr val="000000"/>
              </a:solidFill>
            </a:endParaRPr>
          </a:p>
        </p:txBody>
      </p:sp>
      <p:sp>
        <p:nvSpPr>
          <p:cNvPr id="11266" name="Text Box 2"/>
          <p:cNvSpPr txBox="1">
            <a:spLocks noChangeArrowheads="1"/>
          </p:cNvSpPr>
          <p:nvPr/>
        </p:nvSpPr>
        <p:spPr bwMode="auto">
          <a:xfrm>
            <a:off x="685800" y="228600"/>
            <a:ext cx="3962400" cy="617538"/>
          </a:xfrm>
          <a:prstGeom prst="rect">
            <a:avLst/>
          </a:prstGeom>
          <a:solidFill>
            <a:schemeClr val="bg1"/>
          </a:solidFill>
          <a:ln w="38100" cmpd="dbl">
            <a:solidFill>
              <a:schemeClr val="tx1"/>
            </a:solidFill>
            <a:miter lim="800000"/>
            <a:headEnd/>
            <a:tailEnd/>
          </a:ln>
          <a:effectLst>
            <a:outerShdw dist="107763" dir="13500000" algn="ctr" rotWithShape="0">
              <a:schemeClr val="bg2"/>
            </a:outerShdw>
          </a:effectLst>
        </p:spPr>
        <p:txBody>
          <a:bodyPr>
            <a:spAutoFit/>
          </a:bodyPr>
          <a:lstStyle/>
          <a:p>
            <a:pPr algn="ctr" eaLnBrk="0" fontAlgn="base" hangingPunct="0">
              <a:spcBef>
                <a:spcPct val="50000"/>
              </a:spcBef>
              <a:spcAft>
                <a:spcPct val="0"/>
              </a:spcAft>
            </a:pPr>
            <a:r>
              <a:rPr lang="en-US" sz="3200" b="1">
                <a:solidFill>
                  <a:srgbClr val="000000"/>
                </a:solidFill>
              </a:rPr>
              <a:t>ASAS  KIPMAS</a:t>
            </a:r>
            <a:endParaRPr lang="en-US" sz="2400">
              <a:solidFill>
                <a:srgbClr val="000000"/>
              </a:solidFill>
            </a:endParaRPr>
          </a:p>
        </p:txBody>
      </p:sp>
      <p:sp>
        <p:nvSpPr>
          <p:cNvPr id="11267" name="Text Box 3"/>
          <p:cNvSpPr txBox="1">
            <a:spLocks noChangeArrowheads="1"/>
          </p:cNvSpPr>
          <p:nvPr/>
        </p:nvSpPr>
        <p:spPr bwMode="auto">
          <a:xfrm>
            <a:off x="685800" y="1219200"/>
            <a:ext cx="6477000" cy="1562100"/>
          </a:xfrm>
          <a:prstGeom prst="rect">
            <a:avLst/>
          </a:prstGeom>
          <a:solidFill>
            <a:schemeClr val="bg1"/>
          </a:solidFill>
          <a:ln w="9525">
            <a:solidFill>
              <a:schemeClr val="tx2"/>
            </a:solidFill>
            <a:miter lim="800000"/>
            <a:headEnd/>
            <a:tailEnd/>
          </a:ln>
          <a:effectLst/>
        </p:spPr>
        <p:txBody>
          <a:bodyPr>
            <a:spAutoFit/>
          </a:bodyPr>
          <a:lstStyle/>
          <a:p>
            <a:pPr marL="476250" indent="-476250" eaLnBrk="0" fontAlgn="base" hangingPunct="0">
              <a:spcBef>
                <a:spcPct val="0"/>
              </a:spcBef>
              <a:spcAft>
                <a:spcPct val="0"/>
              </a:spcAft>
            </a:pPr>
            <a:r>
              <a:rPr lang="en-US" sz="2400" b="1">
                <a:solidFill>
                  <a:srgbClr val="000000"/>
                </a:solidFill>
              </a:rPr>
              <a:t>Kebersamaan ekonomi melalui :			PEMBERDAYAAN &amp;</a:t>
            </a:r>
          </a:p>
          <a:p>
            <a:pPr marL="476250" indent="-476250" eaLnBrk="0" fontAlgn="base" hangingPunct="0">
              <a:spcBef>
                <a:spcPct val="0"/>
              </a:spcBef>
              <a:spcAft>
                <a:spcPct val="0"/>
              </a:spcAft>
            </a:pPr>
            <a:r>
              <a:rPr lang="en-US" sz="2400" b="1">
                <a:solidFill>
                  <a:srgbClr val="000000"/>
                </a:solidFill>
              </a:rPr>
              <a:t>		PENINGKATAN PERAN</a:t>
            </a:r>
          </a:p>
          <a:p>
            <a:pPr marL="476250" indent="-476250" eaLnBrk="0" fontAlgn="base" hangingPunct="0">
              <a:spcBef>
                <a:spcPct val="0"/>
              </a:spcBef>
              <a:spcAft>
                <a:spcPct val="0"/>
              </a:spcAft>
            </a:pPr>
            <a:endParaRPr lang="en-US" sz="2400" b="1">
              <a:solidFill>
                <a:srgbClr val="000000"/>
              </a:solidFill>
            </a:endParaRPr>
          </a:p>
        </p:txBody>
      </p:sp>
      <p:sp>
        <p:nvSpPr>
          <p:cNvPr id="11268" name="AutoShape 4"/>
          <p:cNvSpPr>
            <a:spLocks noChangeArrowheads="1"/>
          </p:cNvSpPr>
          <p:nvPr/>
        </p:nvSpPr>
        <p:spPr bwMode="auto">
          <a:xfrm>
            <a:off x="2286000" y="3543300"/>
            <a:ext cx="5394325" cy="1782763"/>
          </a:xfrm>
          <a:prstGeom prst="cloudCallout">
            <a:avLst>
              <a:gd name="adj1" fmla="val -18745"/>
              <a:gd name="adj2" fmla="val -106153"/>
            </a:avLst>
          </a:prstGeom>
          <a:solidFill>
            <a:schemeClr val="bg1"/>
          </a:solidFill>
          <a:ln w="9525">
            <a:solidFill>
              <a:schemeClr val="tx2"/>
            </a:solidFill>
            <a:round/>
            <a:headEnd/>
            <a:tailEnd/>
          </a:ln>
          <a:effectLst>
            <a:outerShdw dist="107763" dir="13500000" algn="ctr" rotWithShape="0">
              <a:srgbClr val="FFCC00"/>
            </a:outerShdw>
          </a:effectLst>
        </p:spPr>
        <p:txBody>
          <a:bodyPr>
            <a:spAutoFit/>
          </a:bodyPr>
          <a:lstStyle/>
          <a:p>
            <a:pPr algn="ctr" eaLnBrk="0" fontAlgn="base" hangingPunct="0">
              <a:spcBef>
                <a:spcPct val="0"/>
              </a:spcBef>
              <a:spcAft>
                <a:spcPct val="0"/>
              </a:spcAft>
            </a:pPr>
            <a:r>
              <a:rPr lang="en-US" sz="2400" b="1">
                <a:solidFill>
                  <a:srgbClr val="000000"/>
                </a:solidFill>
              </a:rPr>
              <a:t>Masyarakat Lokal</a:t>
            </a:r>
          </a:p>
          <a:p>
            <a:pPr algn="ctr" eaLnBrk="0" fontAlgn="base" hangingPunct="0">
              <a:spcBef>
                <a:spcPct val="0"/>
              </a:spcBef>
              <a:spcAft>
                <a:spcPct val="0"/>
              </a:spcAft>
            </a:pPr>
            <a:r>
              <a:rPr lang="en-US" sz="2400" b="1">
                <a:solidFill>
                  <a:srgbClr val="000000"/>
                </a:solidFill>
              </a:rPr>
              <a:t>Pelaku Bisnis</a:t>
            </a:r>
          </a:p>
          <a:p>
            <a:pPr algn="ctr" eaLnBrk="0" fontAlgn="base" hangingPunct="0">
              <a:spcBef>
                <a:spcPct val="0"/>
              </a:spcBef>
              <a:spcAft>
                <a:spcPct val="0"/>
              </a:spcAft>
            </a:pPr>
            <a:r>
              <a:rPr lang="en-US" sz="2400" b="1">
                <a:solidFill>
                  <a:srgbClr val="000000"/>
                </a:solidFill>
              </a:rPr>
              <a:t>COMMUNITY BASES</a:t>
            </a:r>
            <a:endParaRPr lang="en-US" sz="2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1+#ppt_w/2"/>
                                          </p:val>
                                        </p:tav>
                                        <p:tav tm="100000">
                                          <p:val>
                                            <p:strVal val="#ppt_x"/>
                                          </p:val>
                                        </p:tav>
                                      </p:tavLst>
                                    </p:anim>
                                    <p:anim calcmode="lin" valueType="num">
                                      <p:cBhvr additive="base">
                                        <p:cTn id="8" dur="500" fill="hold"/>
                                        <p:tgtEl>
                                          <p:spTgt spid="112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p:txBody>
          <a:bodyPr/>
          <a:lstStyle/>
          <a:p>
            <a:fld id="{F2CA366D-AE9D-48DF-A6D8-CAF3A75CCB1F}" type="slidenum">
              <a:rPr lang="en-US">
                <a:solidFill>
                  <a:srgbClr val="000000"/>
                </a:solidFill>
              </a:rPr>
              <a:pPr/>
              <a:t>47</a:t>
            </a:fld>
            <a:endParaRPr lang="en-US">
              <a:solidFill>
                <a:srgbClr val="000000"/>
              </a:solidFill>
            </a:endParaRPr>
          </a:p>
        </p:txBody>
      </p:sp>
      <p:sp>
        <p:nvSpPr>
          <p:cNvPr id="16386" name="Text Box 2"/>
          <p:cNvSpPr txBox="1">
            <a:spLocks noChangeArrowheads="1"/>
          </p:cNvSpPr>
          <p:nvPr/>
        </p:nvSpPr>
        <p:spPr bwMode="auto">
          <a:xfrm>
            <a:off x="914400" y="304800"/>
            <a:ext cx="6477000" cy="879475"/>
          </a:xfrm>
          <a:prstGeom prst="rect">
            <a:avLst/>
          </a:prstGeom>
          <a:solidFill>
            <a:schemeClr val="bg1"/>
          </a:solidFill>
          <a:ln w="57150" cmpd="thickThin">
            <a:solidFill>
              <a:schemeClr val="tx1"/>
            </a:solidFill>
            <a:miter lim="800000"/>
            <a:headEnd/>
            <a:tailEnd/>
          </a:ln>
          <a:effectLst>
            <a:outerShdw dist="224686" dir="18762563" algn="ctr" rotWithShape="0">
              <a:srgbClr val="FF00FF"/>
            </a:outerShdw>
          </a:effectLst>
        </p:spPr>
        <p:txBody>
          <a:bodyPr>
            <a:spAutoFit/>
          </a:bodyPr>
          <a:lstStyle/>
          <a:p>
            <a:pPr algn="ctr" eaLnBrk="0" fontAlgn="base" hangingPunct="0">
              <a:spcBef>
                <a:spcPct val="50000"/>
              </a:spcBef>
              <a:spcAft>
                <a:spcPct val="0"/>
              </a:spcAft>
            </a:pPr>
            <a:r>
              <a:rPr lang="en-US" sz="2400" b="1">
                <a:solidFill>
                  <a:srgbClr val="000000"/>
                </a:solidFill>
              </a:rPr>
              <a:t>PERMASALAHAN PEMBERDAYAAN KAPET-KIPMAS</a:t>
            </a:r>
            <a:endParaRPr lang="en-US" sz="2400">
              <a:solidFill>
                <a:srgbClr val="000000"/>
              </a:solidFill>
            </a:endParaRPr>
          </a:p>
        </p:txBody>
      </p:sp>
      <p:sp>
        <p:nvSpPr>
          <p:cNvPr id="16387" name="Oval 3"/>
          <p:cNvSpPr>
            <a:spLocks noChangeArrowheads="1"/>
          </p:cNvSpPr>
          <p:nvPr/>
        </p:nvSpPr>
        <p:spPr bwMode="auto">
          <a:xfrm>
            <a:off x="3124200" y="1349375"/>
            <a:ext cx="2589213" cy="2247900"/>
          </a:xfrm>
          <a:prstGeom prst="ellipse">
            <a:avLst/>
          </a:prstGeom>
          <a:solidFill>
            <a:srgbClr val="FFFF00"/>
          </a:solidFill>
          <a:ln w="9525">
            <a:noFill/>
            <a:round/>
            <a:headEnd/>
            <a:tailEnd/>
          </a:ln>
          <a:effectLst/>
          <a:scene3d>
            <a:camera prst="legacyPerspectiveTop"/>
            <a:lightRig rig="legacyFlat1" dir="t"/>
          </a:scene3d>
          <a:sp3d extrusionH="887400" prstMaterial="legacyMatte">
            <a:bevelT w="13500" h="13500" prst="angle"/>
            <a:bevelB w="13500" h="13500" prst="angle"/>
            <a:extrusionClr>
              <a:srgbClr val="FFFF00"/>
            </a:extrusionClr>
          </a:sp3d>
        </p:spPr>
        <p:txBody>
          <a:bodyPr>
            <a:spAutoFit/>
            <a:flatTx/>
          </a:bodyPr>
          <a:lstStyle/>
          <a:p>
            <a:pPr algn="ctr" eaLnBrk="0" fontAlgn="base" hangingPunct="0">
              <a:spcBef>
                <a:spcPct val="0"/>
              </a:spcBef>
              <a:spcAft>
                <a:spcPct val="0"/>
              </a:spcAft>
            </a:pPr>
            <a:r>
              <a:rPr lang="en-US" sz="2000" b="1">
                <a:solidFill>
                  <a:srgbClr val="000000"/>
                </a:solidFill>
              </a:rPr>
              <a:t>Bgm menciptakan/ memanfaatkan peluang pasar </a:t>
            </a:r>
          </a:p>
          <a:p>
            <a:pPr algn="ctr" eaLnBrk="0" fontAlgn="base" hangingPunct="0">
              <a:spcBef>
                <a:spcPct val="0"/>
              </a:spcBef>
              <a:spcAft>
                <a:spcPct val="0"/>
              </a:spcAft>
            </a:pPr>
            <a:r>
              <a:rPr lang="en-US" sz="2000" b="1">
                <a:solidFill>
                  <a:srgbClr val="000000"/>
                </a:solidFill>
              </a:rPr>
              <a:t>?</a:t>
            </a:r>
          </a:p>
        </p:txBody>
      </p:sp>
      <p:sp>
        <p:nvSpPr>
          <p:cNvPr id="16388" name="Oval 4"/>
          <p:cNvSpPr>
            <a:spLocks noChangeArrowheads="1"/>
          </p:cNvSpPr>
          <p:nvPr/>
        </p:nvSpPr>
        <p:spPr bwMode="auto">
          <a:xfrm>
            <a:off x="6096000" y="2590800"/>
            <a:ext cx="2589213" cy="1819275"/>
          </a:xfrm>
          <a:prstGeom prst="ellipse">
            <a:avLst/>
          </a:prstGeom>
          <a:solidFill>
            <a:srgbClr val="FFCCCC"/>
          </a:solidFill>
          <a:ln w="9525">
            <a:noFill/>
            <a:round/>
            <a:headEnd/>
            <a:tailEnd/>
          </a:ln>
          <a:effectLst/>
          <a:scene3d>
            <a:camera prst="legacyPerspectiveTop"/>
            <a:lightRig rig="legacyFlat1" dir="t"/>
          </a:scene3d>
          <a:sp3d extrusionH="887400" prstMaterial="legacyMatte">
            <a:bevelT w="13500" h="13500" prst="angle"/>
            <a:bevelB w="13500" h="13500" prst="angle"/>
            <a:extrusionClr>
              <a:srgbClr val="FFCCCC"/>
            </a:extrusionClr>
          </a:sp3d>
        </p:spPr>
        <p:txBody>
          <a:bodyPr>
            <a:spAutoFit/>
            <a:flatTx/>
          </a:bodyPr>
          <a:lstStyle/>
          <a:p>
            <a:pPr algn="ctr" eaLnBrk="0" fontAlgn="base" hangingPunct="0">
              <a:spcBef>
                <a:spcPct val="0"/>
              </a:spcBef>
              <a:spcAft>
                <a:spcPct val="0"/>
              </a:spcAft>
            </a:pPr>
            <a:r>
              <a:rPr lang="en-US" sz="2000" b="1">
                <a:solidFill>
                  <a:srgbClr val="000000"/>
                </a:solidFill>
              </a:rPr>
              <a:t>Bgm mengolah  produk-produk  UNGGULAN </a:t>
            </a:r>
          </a:p>
          <a:p>
            <a:pPr algn="ctr" eaLnBrk="0" fontAlgn="base" hangingPunct="0">
              <a:spcBef>
                <a:spcPct val="0"/>
              </a:spcBef>
              <a:spcAft>
                <a:spcPct val="0"/>
              </a:spcAft>
            </a:pPr>
            <a:r>
              <a:rPr lang="en-US" sz="2000" b="1">
                <a:solidFill>
                  <a:srgbClr val="000000"/>
                </a:solidFill>
              </a:rPr>
              <a:t>?</a:t>
            </a:r>
          </a:p>
        </p:txBody>
      </p:sp>
      <p:sp>
        <p:nvSpPr>
          <p:cNvPr id="16389" name="Oval 5"/>
          <p:cNvSpPr>
            <a:spLocks noChangeArrowheads="1"/>
          </p:cNvSpPr>
          <p:nvPr/>
        </p:nvSpPr>
        <p:spPr bwMode="auto">
          <a:xfrm>
            <a:off x="457200" y="2743200"/>
            <a:ext cx="2892425" cy="1647825"/>
          </a:xfrm>
          <a:prstGeom prst="ellipse">
            <a:avLst/>
          </a:prstGeom>
          <a:solidFill>
            <a:schemeClr val="bg1"/>
          </a:solidFill>
          <a:ln w="9525">
            <a:noFill/>
            <a:round/>
            <a:headEnd/>
            <a:tailEnd/>
          </a:ln>
          <a:effectLst>
            <a:outerShdw dist="107763" dir="13500000" algn="ctr" rotWithShape="0">
              <a:schemeClr val="bg2"/>
            </a:outerShdw>
          </a:effectLst>
        </p:spPr>
        <p:txBody>
          <a:bodyPr>
            <a:spAutoFit/>
          </a:bodyPr>
          <a:lstStyle/>
          <a:p>
            <a:pPr algn="ctr" eaLnBrk="0" fontAlgn="base" hangingPunct="0">
              <a:spcBef>
                <a:spcPct val="0"/>
              </a:spcBef>
              <a:spcAft>
                <a:spcPct val="0"/>
              </a:spcAft>
            </a:pPr>
            <a:r>
              <a:rPr lang="en-US" b="1">
                <a:solidFill>
                  <a:srgbClr val="000000"/>
                </a:solidFill>
              </a:rPr>
              <a:t>Bgm melestarikan Ekosistem SDA-LH  </a:t>
            </a:r>
          </a:p>
          <a:p>
            <a:pPr algn="ctr" eaLnBrk="0" fontAlgn="base" hangingPunct="0">
              <a:spcBef>
                <a:spcPct val="0"/>
              </a:spcBef>
              <a:spcAft>
                <a:spcPct val="0"/>
              </a:spcAft>
            </a:pPr>
            <a:r>
              <a:rPr lang="en-US" b="1">
                <a:solidFill>
                  <a:srgbClr val="000000"/>
                </a:solidFill>
              </a:rPr>
              <a:t>?</a:t>
            </a:r>
          </a:p>
        </p:txBody>
      </p:sp>
      <p:sp>
        <p:nvSpPr>
          <p:cNvPr id="16390" name="Oval 6"/>
          <p:cNvSpPr>
            <a:spLocks noChangeArrowheads="1"/>
          </p:cNvSpPr>
          <p:nvPr/>
        </p:nvSpPr>
        <p:spPr bwMode="auto">
          <a:xfrm>
            <a:off x="2057400" y="4495800"/>
            <a:ext cx="2589213" cy="1819275"/>
          </a:xfrm>
          <a:prstGeom prst="ellipse">
            <a:avLst/>
          </a:prstGeom>
          <a:solidFill>
            <a:srgbClr val="99FF66"/>
          </a:solidFill>
          <a:ln w="9525">
            <a:noFill/>
            <a:round/>
            <a:headEnd/>
            <a:tailEnd/>
          </a:ln>
          <a:effectLst/>
          <a:scene3d>
            <a:camera prst="legacyPerspectiveTop"/>
            <a:lightRig rig="legacyFlat1" dir="t"/>
          </a:scene3d>
          <a:sp3d extrusionH="887400" prstMaterial="legacyMatte">
            <a:bevelT w="13500" h="13500" prst="angle"/>
            <a:bevelB w="13500" h="13500" prst="angle"/>
            <a:extrusionClr>
              <a:srgbClr val="99FF66"/>
            </a:extrusionClr>
          </a:sp3d>
        </p:spPr>
        <p:txBody>
          <a:bodyPr>
            <a:spAutoFit/>
            <a:flatTx/>
          </a:bodyPr>
          <a:lstStyle/>
          <a:p>
            <a:pPr algn="ctr" eaLnBrk="0" fontAlgn="base" hangingPunct="0">
              <a:spcBef>
                <a:spcPct val="0"/>
              </a:spcBef>
              <a:spcAft>
                <a:spcPct val="0"/>
              </a:spcAft>
            </a:pPr>
            <a:r>
              <a:rPr lang="en-US" sz="2000" b="1">
                <a:solidFill>
                  <a:srgbClr val="000000"/>
                </a:solidFill>
              </a:rPr>
              <a:t>Bgm </a:t>
            </a:r>
          </a:p>
          <a:p>
            <a:pPr algn="ctr" eaLnBrk="0" fontAlgn="base" hangingPunct="0">
              <a:spcBef>
                <a:spcPct val="0"/>
              </a:spcBef>
              <a:spcAft>
                <a:spcPct val="0"/>
              </a:spcAft>
            </a:pPr>
            <a:r>
              <a:rPr lang="en-US" sz="2000" b="1">
                <a:solidFill>
                  <a:srgbClr val="000000"/>
                </a:solidFill>
              </a:rPr>
              <a:t>Memproduksi bahan baku  yg Benar  ?</a:t>
            </a:r>
          </a:p>
        </p:txBody>
      </p:sp>
      <p:sp>
        <p:nvSpPr>
          <p:cNvPr id="16391" name="Oval 7"/>
          <p:cNvSpPr>
            <a:spLocks noChangeArrowheads="1"/>
          </p:cNvSpPr>
          <p:nvPr/>
        </p:nvSpPr>
        <p:spPr bwMode="auto">
          <a:xfrm>
            <a:off x="4876800" y="4632325"/>
            <a:ext cx="2589213" cy="1819275"/>
          </a:xfrm>
          <a:prstGeom prst="ellipse">
            <a:avLst/>
          </a:prstGeom>
          <a:solidFill>
            <a:srgbClr val="66FFFF"/>
          </a:solidFill>
          <a:ln w="9525">
            <a:noFill/>
            <a:round/>
            <a:headEnd/>
            <a:tailEnd/>
          </a:ln>
          <a:effectLst/>
          <a:scene3d>
            <a:camera prst="legacyPerspectiveTop"/>
            <a:lightRig rig="legacyFlat1" dir="t"/>
          </a:scene3d>
          <a:sp3d extrusionH="887400" prstMaterial="legacyMetal">
            <a:bevelT w="13500" h="13500" prst="angle"/>
            <a:bevelB w="13500" h="13500" prst="angle"/>
            <a:extrusionClr>
              <a:srgbClr val="66FFFF"/>
            </a:extrusionClr>
          </a:sp3d>
        </p:spPr>
        <p:txBody>
          <a:bodyPr>
            <a:spAutoFit/>
            <a:flatTx/>
          </a:bodyPr>
          <a:lstStyle/>
          <a:p>
            <a:pPr algn="ctr" eaLnBrk="0" fontAlgn="base" hangingPunct="0">
              <a:spcBef>
                <a:spcPct val="0"/>
              </a:spcBef>
              <a:spcAft>
                <a:spcPct val="0"/>
              </a:spcAft>
            </a:pPr>
            <a:r>
              <a:rPr lang="en-US" sz="2000" b="1">
                <a:solidFill>
                  <a:srgbClr val="000000"/>
                </a:solidFill>
              </a:rPr>
              <a:t>Bgm menyediakan sarana /  instrumen?</a:t>
            </a:r>
          </a:p>
        </p:txBody>
      </p:sp>
      <p:sp>
        <p:nvSpPr>
          <p:cNvPr id="16392" name="AutoShape 8"/>
          <p:cNvSpPr>
            <a:spLocks noChangeArrowheads="1"/>
          </p:cNvSpPr>
          <p:nvPr/>
        </p:nvSpPr>
        <p:spPr bwMode="auto">
          <a:xfrm rot="2223672">
            <a:off x="5530850" y="2757488"/>
            <a:ext cx="762000" cy="533400"/>
          </a:xfrm>
          <a:prstGeom prst="rightArrow">
            <a:avLst>
              <a:gd name="adj1" fmla="val 50000"/>
              <a:gd name="adj2" fmla="val 35714"/>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6393" name="AutoShape 9"/>
          <p:cNvSpPr>
            <a:spLocks noChangeArrowheads="1"/>
          </p:cNvSpPr>
          <p:nvPr/>
        </p:nvSpPr>
        <p:spPr bwMode="auto">
          <a:xfrm rot="7486851">
            <a:off x="6362700" y="4229100"/>
            <a:ext cx="762000" cy="533400"/>
          </a:xfrm>
          <a:prstGeom prst="rightArrow">
            <a:avLst>
              <a:gd name="adj1" fmla="val 50000"/>
              <a:gd name="adj2" fmla="val 35714"/>
            </a:avLst>
          </a:prstGeom>
          <a:solidFill>
            <a:srgbClr val="FFFF00"/>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6394" name="AutoShape 10"/>
          <p:cNvSpPr>
            <a:spLocks noChangeArrowheads="1"/>
          </p:cNvSpPr>
          <p:nvPr/>
        </p:nvSpPr>
        <p:spPr bwMode="auto">
          <a:xfrm rot="10830311">
            <a:off x="4419600" y="5257800"/>
            <a:ext cx="762000" cy="533400"/>
          </a:xfrm>
          <a:prstGeom prst="rightArrow">
            <a:avLst>
              <a:gd name="adj1" fmla="val 50000"/>
              <a:gd name="adj2" fmla="val 35714"/>
            </a:avLst>
          </a:prstGeom>
          <a:solidFill>
            <a:srgbClr val="FFFF99"/>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6395" name="AutoShape 11"/>
          <p:cNvSpPr>
            <a:spLocks noChangeArrowheads="1"/>
          </p:cNvSpPr>
          <p:nvPr/>
        </p:nvSpPr>
        <p:spPr bwMode="auto">
          <a:xfrm rot="3444881" flipH="1">
            <a:off x="1562100" y="4457700"/>
            <a:ext cx="762000" cy="533400"/>
          </a:xfrm>
          <a:prstGeom prst="rightArrow">
            <a:avLst>
              <a:gd name="adj1" fmla="val 50000"/>
              <a:gd name="adj2" fmla="val 35714"/>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6396" name="AutoShape 12"/>
          <p:cNvSpPr>
            <a:spLocks noChangeArrowheads="1"/>
          </p:cNvSpPr>
          <p:nvPr/>
        </p:nvSpPr>
        <p:spPr bwMode="auto">
          <a:xfrm rot="4436527">
            <a:off x="2119312" y="1233488"/>
            <a:ext cx="379413" cy="1874838"/>
          </a:xfrm>
          <a:prstGeom prst="curvedRightArrow">
            <a:avLst>
              <a:gd name="adj1" fmla="val 98828"/>
              <a:gd name="adj2" fmla="val 197657"/>
              <a:gd name="adj3" fmla="val 33333"/>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6397" name="AutoShape 13"/>
          <p:cNvSpPr>
            <a:spLocks noChangeArrowheads="1"/>
          </p:cNvSpPr>
          <p:nvPr/>
        </p:nvSpPr>
        <p:spPr bwMode="auto">
          <a:xfrm rot="3405991" flipH="1">
            <a:off x="2616200" y="1803400"/>
            <a:ext cx="376238" cy="1646238"/>
          </a:xfrm>
          <a:prstGeom prst="curvedRightArrow">
            <a:avLst>
              <a:gd name="adj1" fmla="val 87510"/>
              <a:gd name="adj2" fmla="val 175021"/>
              <a:gd name="adj3" fmla="val 33333"/>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p:txBody>
          <a:bodyPr/>
          <a:lstStyle/>
          <a:p>
            <a:fld id="{C4E0EC6A-D67C-4E19-AFA0-3CBA1695CC75}" type="slidenum">
              <a:rPr lang="en-US">
                <a:solidFill>
                  <a:srgbClr val="000000"/>
                </a:solidFill>
              </a:rPr>
              <a:pPr/>
              <a:t>48</a:t>
            </a:fld>
            <a:endParaRPr lang="en-US">
              <a:solidFill>
                <a:srgbClr val="000000"/>
              </a:solidFill>
            </a:endParaRPr>
          </a:p>
        </p:txBody>
      </p:sp>
      <p:sp>
        <p:nvSpPr>
          <p:cNvPr id="17410" name="Text Box 2"/>
          <p:cNvSpPr txBox="1">
            <a:spLocks noChangeArrowheads="1"/>
          </p:cNvSpPr>
          <p:nvPr/>
        </p:nvSpPr>
        <p:spPr bwMode="auto">
          <a:xfrm>
            <a:off x="304800" y="228600"/>
            <a:ext cx="5791200" cy="495300"/>
          </a:xfrm>
          <a:prstGeom prst="rect">
            <a:avLst/>
          </a:prstGeom>
          <a:solidFill>
            <a:schemeClr val="bg1"/>
          </a:solidFill>
          <a:ln w="38100" cmpd="dbl">
            <a:solidFill>
              <a:schemeClr val="tx1"/>
            </a:solidFill>
            <a:miter lim="800000"/>
            <a:headEnd/>
            <a:tailEnd/>
          </a:ln>
          <a:effectLst>
            <a:outerShdw dist="107763" dir="13500000" algn="ctr" rotWithShape="0">
              <a:schemeClr val="bg2"/>
            </a:outerShdw>
          </a:effectLst>
        </p:spPr>
        <p:txBody>
          <a:bodyPr>
            <a:spAutoFit/>
          </a:bodyPr>
          <a:lstStyle/>
          <a:p>
            <a:pPr algn="ctr" eaLnBrk="0" fontAlgn="base" hangingPunct="0">
              <a:spcBef>
                <a:spcPct val="50000"/>
              </a:spcBef>
              <a:spcAft>
                <a:spcPct val="0"/>
              </a:spcAft>
            </a:pPr>
            <a:r>
              <a:rPr lang="en-US" sz="2400" b="1">
                <a:solidFill>
                  <a:srgbClr val="000000"/>
                </a:solidFill>
              </a:rPr>
              <a:t>PRASYARAT  PEMBERDAYAAN</a:t>
            </a:r>
            <a:endParaRPr lang="en-US" sz="2400">
              <a:solidFill>
                <a:srgbClr val="000000"/>
              </a:solidFill>
            </a:endParaRPr>
          </a:p>
        </p:txBody>
      </p:sp>
      <p:sp>
        <p:nvSpPr>
          <p:cNvPr id="17411" name="AutoShape 3"/>
          <p:cNvSpPr>
            <a:spLocks noChangeArrowheads="1"/>
          </p:cNvSpPr>
          <p:nvPr/>
        </p:nvSpPr>
        <p:spPr bwMode="auto">
          <a:xfrm>
            <a:off x="3887788" y="3122613"/>
            <a:ext cx="2576512" cy="1143000"/>
          </a:xfrm>
          <a:prstGeom prst="star32">
            <a:avLst>
              <a:gd name="adj" fmla="val 41579"/>
            </a:avLst>
          </a:prstGeom>
          <a:gradFill rotWithShape="0">
            <a:gsLst>
              <a:gs pos="0">
                <a:srgbClr val="FF5050">
                  <a:gamma/>
                  <a:tint val="0"/>
                  <a:invGamma/>
                </a:srgbClr>
              </a:gs>
              <a:gs pos="100000">
                <a:srgbClr val="FF5050"/>
              </a:gs>
            </a:gsLst>
            <a:path path="shape">
              <a:fillToRect l="50000" t="50000" r="50000" b="50000"/>
            </a:path>
          </a:gradFill>
          <a:ln w="12700">
            <a:solidFill>
              <a:schemeClr val="tx1"/>
            </a:solidFill>
            <a:miter lim="800000"/>
            <a:headEnd/>
            <a:tailEnd/>
          </a:ln>
          <a:effectLst>
            <a:outerShdw dist="107763" dir="13500000" algn="ctr" rotWithShape="0">
              <a:schemeClr val="bg2"/>
            </a:outerShdw>
          </a:effectLst>
        </p:spPr>
        <p:txBody>
          <a:bodyPr>
            <a:spAutoFit/>
          </a:bodyPr>
          <a:lstStyle/>
          <a:p>
            <a:pPr algn="ctr" eaLnBrk="0" fontAlgn="base" hangingPunct="0">
              <a:spcBef>
                <a:spcPct val="50000"/>
              </a:spcBef>
              <a:spcAft>
                <a:spcPct val="0"/>
              </a:spcAft>
            </a:pPr>
            <a:r>
              <a:rPr lang="en-US" sz="2000" b="1">
                <a:solidFill>
                  <a:srgbClr val="000000"/>
                </a:solidFill>
              </a:rPr>
              <a:t>PENDAM-PINGAN</a:t>
            </a:r>
            <a:endParaRPr lang="en-US" sz="2400">
              <a:solidFill>
                <a:srgbClr val="000000"/>
              </a:solidFill>
            </a:endParaRPr>
          </a:p>
        </p:txBody>
      </p:sp>
      <p:sp>
        <p:nvSpPr>
          <p:cNvPr id="17412" name="AutoShape 4"/>
          <p:cNvSpPr>
            <a:spLocks noChangeArrowheads="1"/>
          </p:cNvSpPr>
          <p:nvPr/>
        </p:nvSpPr>
        <p:spPr bwMode="auto">
          <a:xfrm>
            <a:off x="3200400" y="1065213"/>
            <a:ext cx="2579688" cy="1139825"/>
          </a:xfrm>
          <a:prstGeom prst="star32">
            <a:avLst>
              <a:gd name="adj" fmla="val 41579"/>
            </a:avLst>
          </a:prstGeom>
          <a:solidFill>
            <a:schemeClr val="bg1"/>
          </a:solidFill>
          <a:ln w="9525">
            <a:solidFill>
              <a:schemeClr val="tx2"/>
            </a:solidFill>
            <a:miter lim="800000"/>
            <a:headEnd/>
            <a:tailEnd/>
          </a:ln>
          <a:effectLst>
            <a:outerShdw dist="107763" dir="13500000" algn="ctr" rotWithShape="0">
              <a:schemeClr val="bg2"/>
            </a:outerShdw>
          </a:effectLst>
        </p:spPr>
        <p:txBody>
          <a:bodyPr>
            <a:spAutoFit/>
          </a:bodyPr>
          <a:lstStyle/>
          <a:p>
            <a:pPr algn="ctr" eaLnBrk="0" fontAlgn="base" hangingPunct="0">
              <a:spcBef>
                <a:spcPct val="50000"/>
              </a:spcBef>
              <a:spcAft>
                <a:spcPct val="0"/>
              </a:spcAft>
            </a:pPr>
            <a:r>
              <a:rPr lang="en-US" sz="2000" b="1">
                <a:solidFill>
                  <a:srgbClr val="000000"/>
                </a:solidFill>
              </a:rPr>
              <a:t>SIRAMAN ROHANI</a:t>
            </a:r>
            <a:endParaRPr lang="en-US" sz="2400">
              <a:solidFill>
                <a:srgbClr val="000000"/>
              </a:solidFill>
            </a:endParaRPr>
          </a:p>
        </p:txBody>
      </p:sp>
      <p:sp>
        <p:nvSpPr>
          <p:cNvPr id="17413" name="AutoShape 5"/>
          <p:cNvSpPr>
            <a:spLocks noChangeArrowheads="1"/>
          </p:cNvSpPr>
          <p:nvPr/>
        </p:nvSpPr>
        <p:spPr bwMode="auto">
          <a:xfrm>
            <a:off x="152400" y="3429000"/>
            <a:ext cx="3200400" cy="1025525"/>
          </a:xfrm>
          <a:prstGeom prst="star32">
            <a:avLst>
              <a:gd name="adj" fmla="val 46329"/>
            </a:avLst>
          </a:prstGeom>
          <a:gradFill rotWithShape="0">
            <a:gsLst>
              <a:gs pos="0">
                <a:srgbClr val="FFCCFF"/>
              </a:gs>
              <a:gs pos="100000">
                <a:srgbClr val="CC9900"/>
              </a:gs>
            </a:gsLst>
            <a:path path="shape">
              <a:fillToRect l="50000" t="50000" r="50000" b="50000"/>
            </a:path>
          </a:gradFill>
          <a:ln w="9525">
            <a:noFill/>
            <a:miter lim="800000"/>
            <a:headEnd/>
            <a:tailEnd/>
          </a:ln>
          <a:effectLst>
            <a:outerShdw dist="107763" dir="13500000" algn="ctr" rotWithShape="0">
              <a:schemeClr val="bg2"/>
            </a:outerShdw>
          </a:effectLst>
        </p:spPr>
        <p:txBody>
          <a:bodyPr>
            <a:spAutoFit/>
          </a:bodyPr>
          <a:lstStyle/>
          <a:p>
            <a:pPr algn="ctr" eaLnBrk="0" fontAlgn="base" hangingPunct="0">
              <a:spcBef>
                <a:spcPct val="50000"/>
              </a:spcBef>
              <a:spcAft>
                <a:spcPct val="0"/>
              </a:spcAft>
            </a:pPr>
            <a:r>
              <a:rPr lang="en-US" sz="2000" b="1">
                <a:solidFill>
                  <a:srgbClr val="000000"/>
                </a:solidFill>
              </a:rPr>
              <a:t>PENYEHATAN BIOFISIK</a:t>
            </a:r>
            <a:endParaRPr lang="en-US" sz="2400">
              <a:solidFill>
                <a:srgbClr val="000000"/>
              </a:solidFill>
            </a:endParaRPr>
          </a:p>
        </p:txBody>
      </p:sp>
      <p:sp>
        <p:nvSpPr>
          <p:cNvPr id="17414" name="AutoShape 6"/>
          <p:cNvSpPr>
            <a:spLocks noChangeArrowheads="1"/>
          </p:cNvSpPr>
          <p:nvPr/>
        </p:nvSpPr>
        <p:spPr bwMode="auto">
          <a:xfrm>
            <a:off x="992188" y="4722813"/>
            <a:ext cx="3338512" cy="1143000"/>
          </a:xfrm>
          <a:prstGeom prst="star32">
            <a:avLst>
              <a:gd name="adj" fmla="val 41579"/>
            </a:avLst>
          </a:prstGeom>
          <a:gradFill rotWithShape="0">
            <a:gsLst>
              <a:gs pos="0">
                <a:srgbClr val="FFCCFF"/>
              </a:gs>
              <a:gs pos="100000">
                <a:schemeClr val="accent1"/>
              </a:gs>
            </a:gsLst>
            <a:path path="shape">
              <a:fillToRect l="50000" t="50000" r="50000" b="50000"/>
            </a:path>
          </a:gradFill>
          <a:ln w="12700">
            <a:solidFill>
              <a:schemeClr val="tx1"/>
            </a:solidFill>
            <a:miter lim="800000"/>
            <a:headEnd/>
            <a:tailEnd/>
          </a:ln>
          <a:effectLst>
            <a:outerShdw dist="107763" dir="13500000" algn="ctr" rotWithShape="0">
              <a:schemeClr val="bg2"/>
            </a:outerShdw>
          </a:effectLst>
        </p:spPr>
        <p:txBody>
          <a:bodyPr>
            <a:spAutoFit/>
          </a:bodyPr>
          <a:lstStyle/>
          <a:p>
            <a:pPr algn="ctr" eaLnBrk="0" fontAlgn="base" hangingPunct="0">
              <a:spcBef>
                <a:spcPct val="50000"/>
              </a:spcBef>
              <a:spcAft>
                <a:spcPct val="0"/>
              </a:spcAft>
            </a:pPr>
            <a:r>
              <a:rPr lang="en-US" sz="2000" b="1">
                <a:solidFill>
                  <a:srgbClr val="000000"/>
                </a:solidFill>
              </a:rPr>
              <a:t>PENYEHATAN LINGKUNGAN </a:t>
            </a:r>
            <a:endParaRPr lang="en-US" sz="2400">
              <a:solidFill>
                <a:srgbClr val="000000"/>
              </a:solidFill>
            </a:endParaRPr>
          </a:p>
        </p:txBody>
      </p:sp>
      <p:sp>
        <p:nvSpPr>
          <p:cNvPr id="17415" name="AutoShape 7"/>
          <p:cNvSpPr>
            <a:spLocks noChangeArrowheads="1"/>
          </p:cNvSpPr>
          <p:nvPr/>
        </p:nvSpPr>
        <p:spPr bwMode="auto">
          <a:xfrm>
            <a:off x="5335588" y="4799013"/>
            <a:ext cx="3808412" cy="1193959"/>
          </a:xfrm>
          <a:prstGeom prst="star32">
            <a:avLst>
              <a:gd name="adj" fmla="val 41579"/>
            </a:avLst>
          </a:prstGeom>
          <a:gradFill rotWithShape="0">
            <a:gsLst>
              <a:gs pos="0">
                <a:srgbClr val="FF66FF"/>
              </a:gs>
              <a:gs pos="100000">
                <a:srgbClr val="66FF33"/>
              </a:gs>
            </a:gsLst>
            <a:lin ang="5400000" scaled="1"/>
          </a:gradFill>
          <a:ln w="12700">
            <a:solidFill>
              <a:schemeClr val="tx1"/>
            </a:solidFill>
            <a:miter lim="800000"/>
            <a:headEnd/>
            <a:tailEnd/>
          </a:ln>
          <a:effectLst>
            <a:outerShdw dist="107763" dir="13500000" algn="ctr" rotWithShape="0">
              <a:schemeClr val="bg2"/>
            </a:outerShdw>
          </a:effectLst>
        </p:spPr>
        <p:txBody>
          <a:bodyPr wrap="square">
            <a:spAutoFit/>
          </a:bodyPr>
          <a:lstStyle/>
          <a:p>
            <a:pPr algn="ctr" eaLnBrk="0" fontAlgn="base" hangingPunct="0">
              <a:spcBef>
                <a:spcPct val="0"/>
              </a:spcBef>
              <a:spcAft>
                <a:spcPct val="0"/>
              </a:spcAft>
            </a:pPr>
            <a:r>
              <a:rPr lang="en-US" sz="2000" b="1">
                <a:solidFill>
                  <a:srgbClr val="000000"/>
                </a:solidFill>
              </a:rPr>
              <a:t>PENDIDIKAN</a:t>
            </a:r>
          </a:p>
          <a:p>
            <a:pPr algn="ctr" eaLnBrk="0" fontAlgn="base" hangingPunct="0">
              <a:spcBef>
                <a:spcPct val="0"/>
              </a:spcBef>
              <a:spcAft>
                <a:spcPct val="0"/>
              </a:spcAft>
            </a:pPr>
            <a:r>
              <a:rPr lang="en-US" sz="2000" b="1">
                <a:solidFill>
                  <a:srgbClr val="000000"/>
                </a:solidFill>
              </a:rPr>
              <a:t>KETRAMPILAN </a:t>
            </a:r>
            <a:endParaRPr lang="en-US" sz="2400">
              <a:solidFill>
                <a:srgbClr val="000000"/>
              </a:solidFill>
            </a:endParaRPr>
          </a:p>
        </p:txBody>
      </p:sp>
      <p:sp>
        <p:nvSpPr>
          <p:cNvPr id="17416" name="Line 8"/>
          <p:cNvSpPr>
            <a:spLocks noChangeShapeType="1"/>
          </p:cNvSpPr>
          <p:nvPr/>
        </p:nvSpPr>
        <p:spPr bwMode="auto">
          <a:xfrm flipH="1" flipV="1">
            <a:off x="4648200" y="2133600"/>
            <a:ext cx="228600" cy="9906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7417" name="Line 9"/>
          <p:cNvSpPr>
            <a:spLocks noChangeShapeType="1"/>
          </p:cNvSpPr>
          <p:nvPr/>
        </p:nvSpPr>
        <p:spPr bwMode="auto">
          <a:xfrm flipH="1">
            <a:off x="3200400" y="3581400"/>
            <a:ext cx="838200" cy="2286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7418" name="Line 10"/>
          <p:cNvSpPr>
            <a:spLocks noChangeShapeType="1"/>
          </p:cNvSpPr>
          <p:nvPr/>
        </p:nvSpPr>
        <p:spPr bwMode="auto">
          <a:xfrm flipH="1">
            <a:off x="3581400" y="4191000"/>
            <a:ext cx="914400" cy="6858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7419" name="Line 11"/>
          <p:cNvSpPr>
            <a:spLocks noChangeShapeType="1"/>
          </p:cNvSpPr>
          <p:nvPr/>
        </p:nvSpPr>
        <p:spPr bwMode="auto">
          <a:xfrm>
            <a:off x="5867400" y="4114800"/>
            <a:ext cx="381000" cy="7620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7420" name="Line 12"/>
          <p:cNvSpPr>
            <a:spLocks noChangeShapeType="1"/>
          </p:cNvSpPr>
          <p:nvPr/>
        </p:nvSpPr>
        <p:spPr bwMode="auto">
          <a:xfrm flipH="1">
            <a:off x="1524000" y="1828800"/>
            <a:ext cx="1905000" cy="1600200"/>
          </a:xfrm>
          <a:prstGeom prst="line">
            <a:avLst/>
          </a:prstGeom>
          <a:noFill/>
          <a:ln w="28575">
            <a:solidFill>
              <a:schemeClr val="tx1"/>
            </a:solidFill>
            <a:round/>
            <a:headEnd type="triangle" w="med" len="me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7421" name="Line 13"/>
          <p:cNvSpPr>
            <a:spLocks noChangeShapeType="1"/>
          </p:cNvSpPr>
          <p:nvPr/>
        </p:nvSpPr>
        <p:spPr bwMode="auto">
          <a:xfrm flipH="1" flipV="1">
            <a:off x="5562600" y="1828800"/>
            <a:ext cx="1752600" cy="914400"/>
          </a:xfrm>
          <a:prstGeom prst="line">
            <a:avLst/>
          </a:prstGeom>
          <a:noFill/>
          <a:ln w="28575">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7422" name="Line 14"/>
          <p:cNvSpPr>
            <a:spLocks noChangeShapeType="1"/>
          </p:cNvSpPr>
          <p:nvPr/>
        </p:nvSpPr>
        <p:spPr bwMode="auto">
          <a:xfrm flipH="1">
            <a:off x="7315200" y="2743200"/>
            <a:ext cx="0" cy="2057400"/>
          </a:xfrm>
          <a:prstGeom prst="line">
            <a:avLst/>
          </a:prstGeom>
          <a:noFill/>
          <a:ln w="28575">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7423" name="Line 15"/>
          <p:cNvSpPr>
            <a:spLocks noChangeShapeType="1"/>
          </p:cNvSpPr>
          <p:nvPr/>
        </p:nvSpPr>
        <p:spPr bwMode="auto">
          <a:xfrm flipH="1">
            <a:off x="1524000" y="4419600"/>
            <a:ext cx="304800" cy="457200"/>
          </a:xfrm>
          <a:prstGeom prst="line">
            <a:avLst/>
          </a:prstGeom>
          <a:noFill/>
          <a:ln w="28575">
            <a:solidFill>
              <a:schemeClr val="tx1"/>
            </a:solidFill>
            <a:round/>
            <a:headEnd type="triangle" w="med" len="me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7424" name="Line 16"/>
          <p:cNvSpPr>
            <a:spLocks noChangeShapeType="1"/>
          </p:cNvSpPr>
          <p:nvPr/>
        </p:nvSpPr>
        <p:spPr bwMode="auto">
          <a:xfrm flipH="1" flipV="1">
            <a:off x="3886200" y="5486400"/>
            <a:ext cx="1676400" cy="0"/>
          </a:xfrm>
          <a:prstGeom prst="line">
            <a:avLst/>
          </a:prstGeom>
          <a:noFill/>
          <a:ln w="28575">
            <a:solidFill>
              <a:schemeClr val="tx1"/>
            </a:solidFill>
            <a:round/>
            <a:headEnd type="triangle" w="med" len="me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7425" name="Line 17"/>
          <p:cNvSpPr>
            <a:spLocks noChangeShapeType="1"/>
          </p:cNvSpPr>
          <p:nvPr/>
        </p:nvSpPr>
        <p:spPr bwMode="auto">
          <a:xfrm flipH="1" flipV="1">
            <a:off x="2743200" y="4343400"/>
            <a:ext cx="2819400" cy="762000"/>
          </a:xfrm>
          <a:prstGeom prst="line">
            <a:avLst/>
          </a:prstGeom>
          <a:noFill/>
          <a:ln w="28575">
            <a:solidFill>
              <a:schemeClr val="tx1"/>
            </a:solidFill>
            <a:round/>
            <a:headEnd type="triangle" w="med" len="me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19" name="Slide Number Placeholder 3"/>
          <p:cNvSpPr>
            <a:spLocks noGrp="1"/>
          </p:cNvSpPr>
          <p:nvPr>
            <p:ph type="sldNum" sz="quarter" idx="12"/>
          </p:nvPr>
        </p:nvSpPr>
        <p:spPr/>
        <p:txBody>
          <a:bodyPr/>
          <a:lstStyle/>
          <a:p>
            <a:fld id="{0A3CCDA2-8F73-4B31-B348-9F8C19926B98}" type="slidenum">
              <a:rPr lang="en-US">
                <a:solidFill>
                  <a:srgbClr val="000000"/>
                </a:solidFill>
              </a:rPr>
              <a:pPr/>
              <a:t>49</a:t>
            </a:fld>
            <a:endParaRPr lang="en-US">
              <a:solidFill>
                <a:srgbClr val="000000"/>
              </a:solidFill>
            </a:endParaRPr>
          </a:p>
        </p:txBody>
      </p:sp>
      <p:sp>
        <p:nvSpPr>
          <p:cNvPr id="18434" name="Text Box 2"/>
          <p:cNvSpPr txBox="1">
            <a:spLocks noChangeArrowheads="1"/>
          </p:cNvSpPr>
          <p:nvPr/>
        </p:nvSpPr>
        <p:spPr bwMode="auto">
          <a:xfrm>
            <a:off x="304800" y="0"/>
            <a:ext cx="8229600" cy="822325"/>
          </a:xfrm>
          <a:prstGeom prst="rect">
            <a:avLst/>
          </a:prstGeom>
          <a:solidFill>
            <a:schemeClr val="bg1"/>
          </a:solidFill>
          <a:ln w="9525">
            <a:noFill/>
            <a:miter lim="800000"/>
            <a:headEnd/>
            <a:tailEnd/>
          </a:ln>
          <a:effectLst>
            <a:outerShdw dist="107763" dir="13500000" algn="ctr" rotWithShape="0">
              <a:schemeClr val="bg2"/>
            </a:outerShdw>
          </a:effectLst>
        </p:spPr>
        <p:txBody>
          <a:bodyPr>
            <a:spAutoFit/>
          </a:bodyPr>
          <a:lstStyle/>
          <a:p>
            <a:pPr algn="ctr" eaLnBrk="0" fontAlgn="base" hangingPunct="0">
              <a:spcBef>
                <a:spcPct val="0"/>
              </a:spcBef>
              <a:spcAft>
                <a:spcPct val="0"/>
              </a:spcAft>
            </a:pPr>
            <a:r>
              <a:rPr lang="en-US" sz="2400" b="1">
                <a:solidFill>
                  <a:srgbClr val="000000"/>
                </a:solidFill>
              </a:rPr>
              <a:t>SIKLUS PEMBERDAYAAN MASYARAKAT 	</a:t>
            </a:r>
          </a:p>
          <a:p>
            <a:pPr algn="ctr" eaLnBrk="0" fontAlgn="base" hangingPunct="0">
              <a:spcBef>
                <a:spcPct val="0"/>
              </a:spcBef>
              <a:spcAft>
                <a:spcPct val="0"/>
              </a:spcAft>
            </a:pPr>
            <a:r>
              <a:rPr lang="en-US" sz="2400" b="1">
                <a:solidFill>
                  <a:srgbClr val="000000"/>
                </a:solidFill>
              </a:rPr>
              <a:t>PELAKU USAHA</a:t>
            </a:r>
            <a:endParaRPr lang="en-US" sz="2400">
              <a:solidFill>
                <a:srgbClr val="000000"/>
              </a:solidFill>
            </a:endParaRPr>
          </a:p>
        </p:txBody>
      </p:sp>
      <p:sp>
        <p:nvSpPr>
          <p:cNvPr id="18435" name="Oval 3"/>
          <p:cNvSpPr>
            <a:spLocks noChangeArrowheads="1"/>
          </p:cNvSpPr>
          <p:nvPr/>
        </p:nvSpPr>
        <p:spPr bwMode="auto">
          <a:xfrm>
            <a:off x="1071538" y="1143000"/>
            <a:ext cx="2454300" cy="1168539"/>
          </a:xfrm>
          <a:prstGeom prst="ellipse">
            <a:avLst/>
          </a:prstGeom>
          <a:solidFill>
            <a:srgbClr val="CCFFCC"/>
          </a:solidFill>
          <a:ln w="9525">
            <a:noFill/>
            <a:round/>
            <a:headEnd/>
            <a:tailEnd/>
          </a:ln>
          <a:effectLst/>
          <a:scene3d>
            <a:camera prst="legacyPerspectiveTop"/>
            <a:lightRig rig="legacyFlat1" dir="t"/>
          </a:scene3d>
          <a:sp3d extrusionH="887400" prstMaterial="legacyMetal">
            <a:bevelT w="13500" h="13500" prst="angle"/>
            <a:bevelB w="13500" h="13500" prst="angle"/>
            <a:extrusionClr>
              <a:srgbClr val="CCFFCC"/>
            </a:extrusionClr>
          </a:sp3d>
        </p:spPr>
        <p:txBody>
          <a:bodyPr wrap="square">
            <a:spAutoFit/>
            <a:flatTx/>
          </a:bodyPr>
          <a:lstStyle/>
          <a:p>
            <a:pPr algn="ctr" eaLnBrk="0" fontAlgn="base" hangingPunct="0">
              <a:spcBef>
                <a:spcPct val="0"/>
              </a:spcBef>
              <a:spcAft>
                <a:spcPct val="0"/>
              </a:spcAft>
            </a:pPr>
            <a:r>
              <a:rPr lang="en-US" sz="2400" b="1">
                <a:solidFill>
                  <a:srgbClr val="000000"/>
                </a:solidFill>
              </a:rPr>
              <a:t>Melindungi</a:t>
            </a:r>
          </a:p>
          <a:p>
            <a:pPr algn="ctr" eaLnBrk="0" fontAlgn="base" hangingPunct="0">
              <a:spcBef>
                <a:spcPct val="0"/>
              </a:spcBef>
              <a:spcAft>
                <a:spcPct val="0"/>
              </a:spcAft>
            </a:pPr>
            <a:endParaRPr lang="en-US" sz="2400">
              <a:solidFill>
                <a:srgbClr val="000000"/>
              </a:solidFill>
            </a:endParaRPr>
          </a:p>
        </p:txBody>
      </p:sp>
      <p:sp>
        <p:nvSpPr>
          <p:cNvPr id="18436" name="Oval 4"/>
          <p:cNvSpPr>
            <a:spLocks noChangeArrowheads="1"/>
          </p:cNvSpPr>
          <p:nvPr/>
        </p:nvSpPr>
        <p:spPr bwMode="auto">
          <a:xfrm>
            <a:off x="3810000" y="2132013"/>
            <a:ext cx="2382838" cy="1136650"/>
          </a:xfrm>
          <a:prstGeom prst="ellipse">
            <a:avLst/>
          </a:prstGeom>
          <a:solidFill>
            <a:schemeClr val="bg1"/>
          </a:solidFill>
          <a:ln w="9525">
            <a:solidFill>
              <a:schemeClr val="tx2"/>
            </a:solidFill>
            <a:round/>
            <a:headEnd/>
            <a:tailEnd/>
          </a:ln>
          <a:effectLst>
            <a:outerShdw dist="127000" dir="19387806" algn="ctr" rotWithShape="0">
              <a:srgbClr val="66FFFF"/>
            </a:outerShdw>
          </a:effectLst>
        </p:spPr>
        <p:txBody>
          <a:bodyPr>
            <a:spAutoFit/>
          </a:bodyPr>
          <a:lstStyle/>
          <a:p>
            <a:pPr algn="ctr" eaLnBrk="0" fontAlgn="base" hangingPunct="0">
              <a:spcBef>
                <a:spcPct val="0"/>
              </a:spcBef>
              <a:spcAft>
                <a:spcPct val="0"/>
              </a:spcAft>
            </a:pPr>
            <a:r>
              <a:rPr lang="en-US" sz="2400" b="1">
                <a:solidFill>
                  <a:srgbClr val="000000"/>
                </a:solidFill>
              </a:rPr>
              <a:t>Mengajak</a:t>
            </a:r>
          </a:p>
          <a:p>
            <a:pPr algn="ctr" eaLnBrk="0" fontAlgn="base" hangingPunct="0">
              <a:spcBef>
                <a:spcPct val="0"/>
              </a:spcBef>
              <a:spcAft>
                <a:spcPct val="0"/>
              </a:spcAft>
            </a:pPr>
            <a:endParaRPr lang="en-US" sz="2400">
              <a:solidFill>
                <a:srgbClr val="000000"/>
              </a:solidFill>
            </a:endParaRPr>
          </a:p>
        </p:txBody>
      </p:sp>
      <p:sp>
        <p:nvSpPr>
          <p:cNvPr id="18437" name="Oval 5"/>
          <p:cNvSpPr>
            <a:spLocks noChangeArrowheads="1"/>
          </p:cNvSpPr>
          <p:nvPr/>
        </p:nvSpPr>
        <p:spPr bwMode="auto">
          <a:xfrm>
            <a:off x="6172200" y="3046413"/>
            <a:ext cx="2382838" cy="1136650"/>
          </a:xfrm>
          <a:prstGeom prst="ellipse">
            <a:avLst/>
          </a:prstGeom>
          <a:solidFill>
            <a:srgbClr val="FFFF00"/>
          </a:solidFill>
          <a:ln w="9525">
            <a:solidFill>
              <a:schemeClr val="tx1"/>
            </a:solidFill>
            <a:round/>
            <a:headEnd/>
            <a:tailEnd/>
          </a:ln>
          <a:effectLst>
            <a:outerShdw dist="107763" dir="18900000" algn="ctr" rotWithShape="0">
              <a:srgbClr val="A50021"/>
            </a:outerShdw>
          </a:effectLst>
        </p:spPr>
        <p:txBody>
          <a:bodyPr>
            <a:spAutoFit/>
          </a:bodyPr>
          <a:lstStyle/>
          <a:p>
            <a:pPr algn="ctr" eaLnBrk="0" fontAlgn="base" hangingPunct="0">
              <a:spcBef>
                <a:spcPct val="0"/>
              </a:spcBef>
              <a:spcAft>
                <a:spcPct val="0"/>
              </a:spcAft>
            </a:pPr>
            <a:r>
              <a:rPr lang="en-US" sz="2400" b="1">
                <a:solidFill>
                  <a:srgbClr val="000000"/>
                </a:solidFill>
              </a:rPr>
              <a:t>Memberi-tahu</a:t>
            </a:r>
            <a:endParaRPr lang="en-US" sz="2400">
              <a:solidFill>
                <a:srgbClr val="000000"/>
              </a:solidFill>
            </a:endParaRPr>
          </a:p>
        </p:txBody>
      </p:sp>
      <p:sp>
        <p:nvSpPr>
          <p:cNvPr id="18438" name="Oval 6"/>
          <p:cNvSpPr>
            <a:spLocks noChangeArrowheads="1"/>
          </p:cNvSpPr>
          <p:nvPr/>
        </p:nvSpPr>
        <p:spPr bwMode="auto">
          <a:xfrm>
            <a:off x="1219200" y="3200400"/>
            <a:ext cx="2382838" cy="1127125"/>
          </a:xfrm>
          <a:prstGeom prst="ellipse">
            <a:avLst/>
          </a:prstGeom>
          <a:solidFill>
            <a:srgbClr val="CC00FF"/>
          </a:solidFill>
          <a:ln w="9525">
            <a:noFill/>
            <a:round/>
            <a:headEnd/>
            <a:tailEnd/>
          </a:ln>
          <a:effectLst>
            <a:outerShdw dist="217018" dir="12033363" algn="ctr" rotWithShape="0">
              <a:srgbClr val="800080"/>
            </a:outerShdw>
          </a:effectLst>
          <a:scene3d>
            <a:camera prst="legacyPerspectiveTop"/>
            <a:lightRig rig="legacyFlat1" dir="t"/>
          </a:scene3d>
          <a:sp3d extrusionH="887400" prstMaterial="legacyMetal">
            <a:bevelT w="13500" h="13500" prst="angle"/>
            <a:bevelB w="13500" h="13500" prst="angle"/>
            <a:extrusionClr>
              <a:srgbClr val="CC00FF"/>
            </a:extrusionClr>
          </a:sp3d>
        </p:spPr>
        <p:txBody>
          <a:bodyPr>
            <a:spAutoFit/>
            <a:flatTx/>
          </a:bodyPr>
          <a:lstStyle/>
          <a:p>
            <a:pPr algn="ctr" eaLnBrk="0" fontAlgn="base" hangingPunct="0">
              <a:spcBef>
                <a:spcPct val="0"/>
              </a:spcBef>
              <a:spcAft>
                <a:spcPct val="0"/>
              </a:spcAft>
            </a:pPr>
            <a:r>
              <a:rPr lang="en-US" sz="2400" b="1">
                <a:solidFill>
                  <a:srgbClr val="000000"/>
                </a:solidFill>
              </a:rPr>
              <a:t>Memihaki</a:t>
            </a:r>
          </a:p>
          <a:p>
            <a:pPr algn="ctr" eaLnBrk="0" fontAlgn="base" hangingPunct="0">
              <a:spcBef>
                <a:spcPct val="0"/>
              </a:spcBef>
              <a:spcAft>
                <a:spcPct val="0"/>
              </a:spcAft>
            </a:pPr>
            <a:endParaRPr lang="en-US" sz="2400">
              <a:solidFill>
                <a:srgbClr val="000000"/>
              </a:solidFill>
            </a:endParaRPr>
          </a:p>
        </p:txBody>
      </p:sp>
      <p:sp>
        <p:nvSpPr>
          <p:cNvPr id="18439" name="Oval 7"/>
          <p:cNvSpPr>
            <a:spLocks noChangeArrowheads="1"/>
          </p:cNvSpPr>
          <p:nvPr/>
        </p:nvSpPr>
        <p:spPr bwMode="auto">
          <a:xfrm>
            <a:off x="1449388" y="5103813"/>
            <a:ext cx="2989262" cy="1136650"/>
          </a:xfrm>
          <a:prstGeom prst="ellipse">
            <a:avLst/>
          </a:prstGeom>
          <a:solidFill>
            <a:schemeClr val="bg1"/>
          </a:solidFill>
          <a:ln w="9525">
            <a:solidFill>
              <a:schemeClr val="tx2"/>
            </a:solidFill>
            <a:round/>
            <a:headEnd/>
            <a:tailEnd/>
          </a:ln>
          <a:effectLst>
            <a:outerShdw dist="107763" dir="13500000" algn="ctr" rotWithShape="0">
              <a:schemeClr val="bg2">
                <a:alpha val="50000"/>
              </a:schemeClr>
            </a:outerShdw>
          </a:effectLst>
        </p:spPr>
        <p:txBody>
          <a:bodyPr>
            <a:spAutoFit/>
          </a:bodyPr>
          <a:lstStyle/>
          <a:p>
            <a:pPr algn="ctr" eaLnBrk="0" fontAlgn="base" hangingPunct="0">
              <a:spcBef>
                <a:spcPct val="0"/>
              </a:spcBef>
              <a:spcAft>
                <a:spcPct val="0"/>
              </a:spcAft>
            </a:pPr>
            <a:r>
              <a:rPr lang="en-US" sz="2400" b="1">
                <a:solidFill>
                  <a:srgbClr val="000000"/>
                </a:solidFill>
              </a:rPr>
              <a:t>Mendam-</a:t>
            </a:r>
          </a:p>
          <a:p>
            <a:pPr algn="ctr" eaLnBrk="0" fontAlgn="base" hangingPunct="0">
              <a:spcBef>
                <a:spcPct val="0"/>
              </a:spcBef>
              <a:spcAft>
                <a:spcPct val="0"/>
              </a:spcAft>
            </a:pPr>
            <a:r>
              <a:rPr lang="en-US" sz="2400" b="1">
                <a:solidFill>
                  <a:srgbClr val="000000"/>
                </a:solidFill>
              </a:rPr>
              <a:t>pingi</a:t>
            </a:r>
          </a:p>
        </p:txBody>
      </p:sp>
      <p:sp>
        <p:nvSpPr>
          <p:cNvPr id="18440" name="AutoShape 8"/>
          <p:cNvSpPr>
            <a:spLocks noChangeArrowheads="1"/>
          </p:cNvSpPr>
          <p:nvPr/>
        </p:nvSpPr>
        <p:spPr bwMode="auto">
          <a:xfrm>
            <a:off x="5059363" y="4541838"/>
            <a:ext cx="2378075" cy="2159000"/>
          </a:xfrm>
          <a:prstGeom prst="star32">
            <a:avLst>
              <a:gd name="adj" fmla="val 37500"/>
            </a:avLst>
          </a:prstGeom>
          <a:solidFill>
            <a:srgbClr val="FF99CC"/>
          </a:solidFill>
          <a:ln w="9525">
            <a:noFill/>
            <a:miter lim="800000"/>
            <a:headEnd/>
            <a:tailEnd/>
          </a:ln>
          <a:effectLst>
            <a:outerShdw dist="107763" dir="2700000" algn="ctr" rotWithShape="0">
              <a:srgbClr val="800000"/>
            </a:outerShdw>
          </a:effectLst>
          <a:scene3d>
            <a:camera prst="legacyPerspectiveTop"/>
            <a:lightRig rig="legacyFlat1" dir="t"/>
          </a:scene3d>
          <a:sp3d extrusionH="887400" prstMaterial="legacyMetal">
            <a:bevelT w="13500" h="13500" prst="angle"/>
            <a:bevelB w="13500" h="13500" prst="angle"/>
            <a:extrusionClr>
              <a:srgbClr val="FF99CC"/>
            </a:extrusionClr>
          </a:sp3d>
        </p:spPr>
        <p:txBody>
          <a:bodyPr>
            <a:spAutoFit/>
            <a:flatTx/>
          </a:bodyPr>
          <a:lstStyle/>
          <a:p>
            <a:pPr algn="ctr" eaLnBrk="0" fontAlgn="base" hangingPunct="0">
              <a:spcBef>
                <a:spcPct val="0"/>
              </a:spcBef>
              <a:spcAft>
                <a:spcPct val="0"/>
              </a:spcAft>
            </a:pPr>
            <a:endParaRPr lang="en-US" sz="2400" b="1">
              <a:solidFill>
                <a:srgbClr val="000000"/>
              </a:solidFill>
            </a:endParaRPr>
          </a:p>
          <a:p>
            <a:pPr algn="ctr" eaLnBrk="0" fontAlgn="base" hangingPunct="0">
              <a:spcBef>
                <a:spcPct val="0"/>
              </a:spcBef>
              <a:spcAft>
                <a:spcPct val="0"/>
              </a:spcAft>
            </a:pPr>
            <a:r>
              <a:rPr lang="en-US" sz="2400" b="1">
                <a:solidFill>
                  <a:srgbClr val="000000"/>
                </a:solidFill>
              </a:rPr>
              <a:t>Melatih</a:t>
            </a:r>
          </a:p>
          <a:p>
            <a:pPr algn="ctr" eaLnBrk="0" fontAlgn="base" hangingPunct="0">
              <a:spcBef>
                <a:spcPct val="0"/>
              </a:spcBef>
              <a:spcAft>
                <a:spcPct val="0"/>
              </a:spcAft>
            </a:pPr>
            <a:endParaRPr lang="en-US" sz="2400" b="1">
              <a:solidFill>
                <a:srgbClr val="000000"/>
              </a:solidFill>
            </a:endParaRPr>
          </a:p>
        </p:txBody>
      </p:sp>
      <p:sp>
        <p:nvSpPr>
          <p:cNvPr id="18441" name="AutoShape 9"/>
          <p:cNvSpPr>
            <a:spLocks noChangeArrowheads="1"/>
          </p:cNvSpPr>
          <p:nvPr/>
        </p:nvSpPr>
        <p:spPr bwMode="auto">
          <a:xfrm rot="-2746566">
            <a:off x="6286500" y="1943100"/>
            <a:ext cx="533400" cy="1371600"/>
          </a:xfrm>
          <a:prstGeom prst="curvedLeftArrow">
            <a:avLst>
              <a:gd name="adj1" fmla="val 51429"/>
              <a:gd name="adj2" fmla="val 102857"/>
              <a:gd name="adj3" fmla="val 33333"/>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8442" name="AutoShape 10"/>
          <p:cNvSpPr>
            <a:spLocks noChangeArrowheads="1"/>
          </p:cNvSpPr>
          <p:nvPr/>
        </p:nvSpPr>
        <p:spPr bwMode="auto">
          <a:xfrm rot="1730886">
            <a:off x="7440613" y="3994150"/>
            <a:ext cx="457200" cy="1600200"/>
          </a:xfrm>
          <a:prstGeom prst="curvedLeftArrow">
            <a:avLst>
              <a:gd name="adj1" fmla="val 70000"/>
              <a:gd name="adj2" fmla="val 140000"/>
              <a:gd name="adj3" fmla="val 33333"/>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8443" name="AutoShape 11"/>
          <p:cNvSpPr>
            <a:spLocks noChangeArrowheads="1"/>
          </p:cNvSpPr>
          <p:nvPr/>
        </p:nvSpPr>
        <p:spPr bwMode="auto">
          <a:xfrm rot="5863901" flipH="1">
            <a:off x="4343400" y="4343400"/>
            <a:ext cx="533400" cy="1752600"/>
          </a:xfrm>
          <a:prstGeom prst="curvedLeftArrow">
            <a:avLst>
              <a:gd name="adj1" fmla="val 65714"/>
              <a:gd name="adj2" fmla="val 131429"/>
              <a:gd name="adj3" fmla="val 33333"/>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8444" name="AutoShape 12"/>
          <p:cNvSpPr>
            <a:spLocks noChangeArrowheads="1"/>
          </p:cNvSpPr>
          <p:nvPr/>
        </p:nvSpPr>
        <p:spPr bwMode="auto">
          <a:xfrm rot="-10225460">
            <a:off x="1371600" y="3962400"/>
            <a:ext cx="533400" cy="1371600"/>
          </a:xfrm>
          <a:prstGeom prst="curvedLeftArrow">
            <a:avLst>
              <a:gd name="adj1" fmla="val 51429"/>
              <a:gd name="adj2" fmla="val 102857"/>
              <a:gd name="adj3" fmla="val 33333"/>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8445" name="AutoShape 13"/>
          <p:cNvSpPr>
            <a:spLocks noChangeArrowheads="1"/>
          </p:cNvSpPr>
          <p:nvPr/>
        </p:nvSpPr>
        <p:spPr bwMode="auto">
          <a:xfrm rot="-9136118">
            <a:off x="1182688" y="1839913"/>
            <a:ext cx="533400" cy="1524000"/>
          </a:xfrm>
          <a:prstGeom prst="curvedLeftArrow">
            <a:avLst>
              <a:gd name="adj1" fmla="val 57143"/>
              <a:gd name="adj2" fmla="val 114286"/>
              <a:gd name="adj3" fmla="val 33333"/>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8446" name="AutoShape 14"/>
          <p:cNvSpPr>
            <a:spLocks noChangeArrowheads="1"/>
          </p:cNvSpPr>
          <p:nvPr/>
        </p:nvSpPr>
        <p:spPr bwMode="auto">
          <a:xfrm rot="-1427945">
            <a:off x="3444875" y="1295400"/>
            <a:ext cx="1219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8447" name="AutoShape 15"/>
          <p:cNvSpPr>
            <a:spLocks noChangeArrowheads="1"/>
          </p:cNvSpPr>
          <p:nvPr/>
        </p:nvSpPr>
        <p:spPr bwMode="auto">
          <a:xfrm rot="-1427945">
            <a:off x="3292475" y="3124200"/>
            <a:ext cx="838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8448" name="AutoShape 16"/>
          <p:cNvSpPr>
            <a:spLocks noChangeArrowheads="1"/>
          </p:cNvSpPr>
          <p:nvPr/>
        </p:nvSpPr>
        <p:spPr bwMode="auto">
          <a:xfrm rot="1376468">
            <a:off x="2743200" y="2286000"/>
            <a:ext cx="12192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a:solidFill>
                  <a:srgbClr val="000000"/>
                </a:solidFill>
              </a:rPr>
              <a:t>Soemarno, 2007</a:t>
            </a:r>
          </a:p>
        </p:txBody>
      </p:sp>
      <p:sp>
        <p:nvSpPr>
          <p:cNvPr id="19" name="Slide Number Placeholder 5"/>
          <p:cNvSpPr>
            <a:spLocks noGrp="1"/>
          </p:cNvSpPr>
          <p:nvPr>
            <p:ph type="sldNum" sz="quarter" idx="12"/>
          </p:nvPr>
        </p:nvSpPr>
        <p:spPr/>
        <p:txBody>
          <a:bodyPr/>
          <a:lstStyle/>
          <a:p>
            <a:fld id="{C228D7E4-740F-4587-9DDA-F9988B6D8324}" type="slidenum">
              <a:rPr lang="en-US">
                <a:solidFill>
                  <a:srgbClr val="000000"/>
                </a:solidFill>
              </a:rPr>
              <a:pPr/>
              <a:t>5</a:t>
            </a:fld>
            <a:endParaRPr lang="en-US">
              <a:solidFill>
                <a:srgbClr val="000000"/>
              </a:solidFill>
            </a:endParaRPr>
          </a:p>
        </p:txBody>
      </p:sp>
      <p:sp>
        <p:nvSpPr>
          <p:cNvPr id="105474" name="Rectangle 2"/>
          <p:cNvSpPr>
            <a:spLocks noGrp="1" noChangeArrowheads="1"/>
          </p:cNvSpPr>
          <p:nvPr>
            <p:ph type="body" idx="1"/>
          </p:nvPr>
        </p:nvSpPr>
        <p:spPr>
          <a:xfrm>
            <a:off x="533400" y="1371600"/>
            <a:ext cx="7772400" cy="1524000"/>
          </a:xfrm>
        </p:spPr>
        <p:txBody>
          <a:bodyPr/>
          <a:lstStyle/>
          <a:p>
            <a:pPr lvl="1"/>
            <a:endParaRPr lang="en-US" b="1">
              <a:latin typeface="Arial Black" pitchFamily="34" charset="0"/>
            </a:endParaRPr>
          </a:p>
          <a:p>
            <a:pPr lvl="1">
              <a:buFontTx/>
              <a:buNone/>
            </a:pPr>
            <a:endParaRPr lang="en-US" b="1">
              <a:latin typeface="Arial Black" pitchFamily="34" charset="0"/>
            </a:endParaRPr>
          </a:p>
          <a:p>
            <a:pPr lvl="1"/>
            <a:endParaRPr lang="en-US" b="1">
              <a:latin typeface="Arial Black" pitchFamily="34" charset="0"/>
            </a:endParaRPr>
          </a:p>
          <a:p>
            <a:pPr lvl="1"/>
            <a:endParaRPr lang="en-US" b="1">
              <a:latin typeface="Arial Black" pitchFamily="34" charset="0"/>
            </a:endParaRPr>
          </a:p>
          <a:p>
            <a:pPr lvl="1">
              <a:buFontTx/>
              <a:buNone/>
            </a:pPr>
            <a:endParaRPr lang="en-GB" b="1">
              <a:solidFill>
                <a:srgbClr val="FF0000"/>
              </a:solidFill>
              <a:latin typeface="Arial Black" pitchFamily="34" charset="0"/>
            </a:endParaRPr>
          </a:p>
        </p:txBody>
      </p:sp>
      <p:sp>
        <p:nvSpPr>
          <p:cNvPr id="105475" name="Oval 3"/>
          <p:cNvSpPr>
            <a:spLocks noChangeArrowheads="1"/>
          </p:cNvSpPr>
          <p:nvPr/>
        </p:nvSpPr>
        <p:spPr bwMode="auto">
          <a:xfrm>
            <a:off x="2571736" y="857232"/>
            <a:ext cx="2143140" cy="1168539"/>
          </a:xfrm>
          <a:prstGeom prst="ellipse">
            <a:avLst/>
          </a:prstGeom>
          <a:solidFill>
            <a:schemeClr val="bg1"/>
          </a:solidFill>
          <a:ln w="9525">
            <a:noFill/>
            <a:round/>
            <a:headEnd/>
            <a:tailEnd/>
          </a:ln>
          <a:effectLst>
            <a:outerShdw dist="152928" dir="13701988" algn="ctr" rotWithShape="0">
              <a:srgbClr val="FF3300"/>
            </a:outerShdw>
          </a:effectLst>
        </p:spPr>
        <p:txBody>
          <a:bodyPr wrap="square">
            <a:spAutoFit/>
          </a:bodyPr>
          <a:lstStyle/>
          <a:p>
            <a:pPr algn="ctr" eaLnBrk="0" fontAlgn="base" hangingPunct="0">
              <a:spcBef>
                <a:spcPct val="50000"/>
              </a:spcBef>
              <a:spcAft>
                <a:spcPct val="0"/>
              </a:spcAft>
            </a:pPr>
            <a:r>
              <a:rPr lang="en-US" sz="2400" b="1">
                <a:solidFill>
                  <a:srgbClr val="000000"/>
                </a:solidFill>
              </a:rPr>
              <a:t>Tanggung Jawab </a:t>
            </a:r>
            <a:endParaRPr lang="en-US" sz="2400">
              <a:solidFill>
                <a:srgbClr val="000000"/>
              </a:solidFill>
            </a:endParaRPr>
          </a:p>
        </p:txBody>
      </p:sp>
      <p:sp>
        <p:nvSpPr>
          <p:cNvPr id="105476" name="WordArt 4"/>
          <p:cNvSpPr>
            <a:spLocks noChangeArrowheads="1" noChangeShapeType="1" noTextEdit="1"/>
          </p:cNvSpPr>
          <p:nvPr/>
        </p:nvSpPr>
        <p:spPr bwMode="auto">
          <a:xfrm>
            <a:off x="304800" y="0"/>
            <a:ext cx="7543800" cy="723900"/>
          </a:xfrm>
          <a:prstGeom prst="rect">
            <a:avLst/>
          </a:prstGeom>
        </p:spPr>
        <p:txBody>
          <a:bodyPr wrap="none" fromWordArt="1">
            <a:prstTxWarp prst="textCurveUp">
              <a:avLst>
                <a:gd name="adj" fmla="val 40356"/>
              </a:avLst>
            </a:prstTxWarp>
          </a:bodyPr>
          <a:lstStyle/>
          <a:p>
            <a:pPr algn="ctr" eaLnBrk="0" fontAlgn="base" hangingPunct="0">
              <a:spcBef>
                <a:spcPct val="0"/>
              </a:spcBef>
              <a:spcAft>
                <a:spcPct val="0"/>
              </a:spcAft>
            </a:pPr>
            <a:r>
              <a:rPr lang="id-ID" sz="3600" kern="10">
                <a:ln w="12700">
                  <a:solidFill>
                    <a:srgbClr val="000000"/>
                  </a:solidFill>
                  <a:round/>
                  <a:headEnd/>
                  <a:tailEnd/>
                </a:ln>
                <a:solidFill>
                  <a:srgbClr val="000000"/>
                </a:solidFill>
                <a:effectLst>
                  <a:outerShdw dist="45791" dir="2021404" algn="ctr" rotWithShape="0">
                    <a:srgbClr val="808080"/>
                  </a:outerShdw>
                </a:effectLst>
                <a:latin typeface="Arial Black"/>
              </a:rPr>
              <a:t>ASAS DAN TUJUAN </a:t>
            </a:r>
          </a:p>
        </p:txBody>
      </p:sp>
      <p:sp>
        <p:nvSpPr>
          <p:cNvPr id="105477" name="Oval 5"/>
          <p:cNvSpPr>
            <a:spLocks noChangeArrowheads="1"/>
          </p:cNvSpPr>
          <p:nvPr/>
        </p:nvSpPr>
        <p:spPr bwMode="auto">
          <a:xfrm>
            <a:off x="4422775" y="2436813"/>
            <a:ext cx="2055813" cy="1136650"/>
          </a:xfrm>
          <a:prstGeom prst="ellipse">
            <a:avLst/>
          </a:prstGeom>
          <a:solidFill>
            <a:schemeClr val="bg1"/>
          </a:solidFill>
          <a:ln w="9525">
            <a:solidFill>
              <a:schemeClr val="tx2"/>
            </a:solidFill>
            <a:round/>
            <a:headEnd/>
            <a:tailEnd/>
          </a:ln>
          <a:effectLst>
            <a:outerShdw dist="107763" dir="2700000" algn="ctr" rotWithShape="0">
              <a:schemeClr val="bg2"/>
            </a:outerShdw>
          </a:effectLst>
        </p:spPr>
        <p:txBody>
          <a:bodyPr>
            <a:spAutoFit/>
          </a:bodyPr>
          <a:lstStyle/>
          <a:p>
            <a:pPr algn="ctr" eaLnBrk="0" fontAlgn="base" hangingPunct="0">
              <a:spcBef>
                <a:spcPct val="50000"/>
              </a:spcBef>
              <a:spcAft>
                <a:spcPct val="0"/>
              </a:spcAft>
            </a:pPr>
            <a:r>
              <a:rPr lang="en-US" sz="2400" b="1">
                <a:solidFill>
                  <a:srgbClr val="000000"/>
                </a:solidFill>
              </a:rPr>
              <a:t>Keber-lanjutan </a:t>
            </a:r>
            <a:endParaRPr lang="en-US" sz="2400">
              <a:solidFill>
                <a:srgbClr val="000000"/>
              </a:solidFill>
            </a:endParaRPr>
          </a:p>
        </p:txBody>
      </p:sp>
      <p:sp>
        <p:nvSpPr>
          <p:cNvPr id="105478" name="Oval 6"/>
          <p:cNvSpPr>
            <a:spLocks noChangeArrowheads="1"/>
          </p:cNvSpPr>
          <p:nvPr/>
        </p:nvSpPr>
        <p:spPr bwMode="auto">
          <a:xfrm>
            <a:off x="992188" y="2665413"/>
            <a:ext cx="2055812" cy="930275"/>
          </a:xfrm>
          <a:prstGeom prst="ellipse">
            <a:avLst/>
          </a:prstGeom>
          <a:solidFill>
            <a:schemeClr val="bg1"/>
          </a:solidFill>
          <a:ln w="9525">
            <a:solidFill>
              <a:schemeClr val="tx2"/>
            </a:solidFill>
            <a:round/>
            <a:headEnd/>
            <a:tailEnd/>
          </a:ln>
          <a:effectLst>
            <a:outerShdw dist="152928" dir="13298012" algn="ctr" rotWithShape="0">
              <a:srgbClr val="00FFFF"/>
            </a:outerShdw>
          </a:effectLst>
        </p:spPr>
        <p:txBody>
          <a:bodyPr>
            <a:spAutoFit/>
          </a:bodyPr>
          <a:lstStyle/>
          <a:p>
            <a:pPr algn="ctr" eaLnBrk="0" fontAlgn="base" hangingPunct="0">
              <a:lnSpc>
                <a:spcPct val="80000"/>
              </a:lnSpc>
              <a:spcBef>
                <a:spcPct val="0"/>
              </a:spcBef>
              <a:spcAft>
                <a:spcPct val="0"/>
              </a:spcAft>
            </a:pPr>
            <a:endParaRPr lang="en-US" sz="2400" b="1">
              <a:solidFill>
                <a:srgbClr val="000000"/>
              </a:solidFill>
            </a:endParaRPr>
          </a:p>
          <a:p>
            <a:pPr algn="ctr" eaLnBrk="0" fontAlgn="base" hangingPunct="0">
              <a:lnSpc>
                <a:spcPct val="80000"/>
              </a:lnSpc>
              <a:spcBef>
                <a:spcPct val="0"/>
              </a:spcBef>
              <a:spcAft>
                <a:spcPct val="0"/>
              </a:spcAft>
            </a:pPr>
            <a:r>
              <a:rPr lang="en-US" sz="2400" b="1">
                <a:solidFill>
                  <a:srgbClr val="000000"/>
                </a:solidFill>
              </a:rPr>
              <a:t>Manfaat </a:t>
            </a:r>
            <a:endParaRPr lang="en-US" sz="2400">
              <a:solidFill>
                <a:srgbClr val="000000"/>
              </a:solidFill>
            </a:endParaRPr>
          </a:p>
        </p:txBody>
      </p:sp>
      <p:sp>
        <p:nvSpPr>
          <p:cNvPr id="105479" name="AutoShape 7"/>
          <p:cNvSpPr>
            <a:spLocks noChangeArrowheads="1"/>
          </p:cNvSpPr>
          <p:nvPr/>
        </p:nvSpPr>
        <p:spPr bwMode="auto">
          <a:xfrm>
            <a:off x="2971800" y="2895600"/>
            <a:ext cx="1524000" cy="457200"/>
          </a:xfrm>
          <a:prstGeom prst="leftRightArrow">
            <a:avLst>
              <a:gd name="adj1" fmla="val 50000"/>
              <a:gd name="adj2" fmla="val 66667"/>
            </a:avLst>
          </a:prstGeom>
          <a:solidFill>
            <a:srgbClr val="00FFFF"/>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5480" name="AutoShape 8"/>
          <p:cNvSpPr>
            <a:spLocks noChangeArrowheads="1"/>
          </p:cNvSpPr>
          <p:nvPr/>
        </p:nvSpPr>
        <p:spPr bwMode="auto">
          <a:xfrm rot="-2410865">
            <a:off x="1890713" y="2076450"/>
            <a:ext cx="990600" cy="457200"/>
          </a:xfrm>
          <a:prstGeom prst="leftRightArrow">
            <a:avLst>
              <a:gd name="adj1" fmla="val 50000"/>
              <a:gd name="adj2" fmla="val 43333"/>
            </a:avLst>
          </a:prstGeom>
          <a:solidFill>
            <a:schemeClr val="tx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5481" name="AutoShape 9"/>
          <p:cNvSpPr>
            <a:spLocks noChangeArrowheads="1"/>
          </p:cNvSpPr>
          <p:nvPr/>
        </p:nvSpPr>
        <p:spPr bwMode="auto">
          <a:xfrm rot="2087030">
            <a:off x="4321175" y="1958975"/>
            <a:ext cx="914400" cy="457200"/>
          </a:xfrm>
          <a:prstGeom prst="leftRightArrow">
            <a:avLst>
              <a:gd name="adj1" fmla="val 50000"/>
              <a:gd name="adj2" fmla="val 40000"/>
            </a:avLst>
          </a:prstGeom>
          <a:solidFill>
            <a:srgbClr val="00FFFF"/>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5482" name="Text Box 10"/>
          <p:cNvSpPr txBox="1">
            <a:spLocks noChangeArrowheads="1"/>
          </p:cNvSpPr>
          <p:nvPr/>
        </p:nvSpPr>
        <p:spPr bwMode="auto">
          <a:xfrm>
            <a:off x="685800" y="4183063"/>
            <a:ext cx="7772400" cy="822325"/>
          </a:xfrm>
          <a:prstGeom prst="rect">
            <a:avLst/>
          </a:prstGeom>
          <a:solidFill>
            <a:schemeClr val="bg1"/>
          </a:solidFill>
          <a:ln w="9525">
            <a:noFill/>
            <a:miter lim="800000"/>
            <a:headEnd/>
            <a:tailEnd/>
          </a:ln>
          <a:effectLst/>
          <a:scene3d>
            <a:camera prst="legacyPerspectiveTop"/>
            <a:lightRig rig="legacyFlat1" dir="t"/>
          </a:scene3d>
          <a:sp3d extrusionH="1801800" prstMaterial="legacyPlastic">
            <a:bevelT w="13500" h="13500" prst="angle"/>
            <a:bevelB w="13500" h="13500" prst="angle"/>
            <a:extrusionClr>
              <a:srgbClr val="FF3300"/>
            </a:extrusionClr>
          </a:sp3d>
        </p:spPr>
        <p:txBody>
          <a:bodyPr>
            <a:spAutoFit/>
            <a:flatTx/>
          </a:bodyPr>
          <a:lstStyle/>
          <a:p>
            <a:pPr algn="ctr" eaLnBrk="0" fontAlgn="base" hangingPunct="0">
              <a:spcBef>
                <a:spcPct val="0"/>
              </a:spcBef>
              <a:spcAft>
                <a:spcPct val="0"/>
              </a:spcAft>
            </a:pPr>
            <a:r>
              <a:rPr lang="en-US" sz="2400" b="1">
                <a:solidFill>
                  <a:srgbClr val="000000"/>
                </a:solidFill>
              </a:rPr>
              <a:t>Pembangunan Berkelanjutan yang </a:t>
            </a:r>
          </a:p>
          <a:p>
            <a:pPr algn="ctr" eaLnBrk="0" fontAlgn="base" hangingPunct="0">
              <a:spcBef>
                <a:spcPct val="0"/>
              </a:spcBef>
              <a:spcAft>
                <a:spcPct val="0"/>
              </a:spcAft>
            </a:pPr>
            <a:r>
              <a:rPr lang="en-US" sz="2400" b="1">
                <a:solidFill>
                  <a:srgbClr val="000000"/>
                </a:solidFill>
              </a:rPr>
              <a:t>Berwawasan Lingkungan</a:t>
            </a:r>
            <a:endParaRPr lang="en-US" sz="2400">
              <a:solidFill>
                <a:srgbClr val="000000"/>
              </a:solidFill>
            </a:endParaRPr>
          </a:p>
        </p:txBody>
      </p:sp>
      <p:sp>
        <p:nvSpPr>
          <p:cNvPr id="105483" name="AutoShape 11"/>
          <p:cNvSpPr>
            <a:spLocks noChangeArrowheads="1"/>
          </p:cNvSpPr>
          <p:nvPr/>
        </p:nvSpPr>
        <p:spPr bwMode="auto">
          <a:xfrm>
            <a:off x="3276600" y="2743200"/>
            <a:ext cx="990600" cy="1295400"/>
          </a:xfrm>
          <a:prstGeom prst="downArrow">
            <a:avLst>
              <a:gd name="adj1" fmla="val 50000"/>
              <a:gd name="adj2" fmla="val 32692"/>
            </a:avLst>
          </a:prstGeom>
          <a:solidFill>
            <a:srgbClr val="FF99FF"/>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5484" name="AutoShape 12"/>
          <p:cNvSpPr>
            <a:spLocks noChangeArrowheads="1"/>
          </p:cNvSpPr>
          <p:nvPr/>
        </p:nvSpPr>
        <p:spPr bwMode="auto">
          <a:xfrm>
            <a:off x="2133600" y="5029200"/>
            <a:ext cx="1905000" cy="1079500"/>
          </a:xfrm>
          <a:prstGeom prst="horizontalScroll">
            <a:avLst>
              <a:gd name="adj" fmla="val 12500"/>
            </a:avLst>
          </a:prstGeom>
          <a:solidFill>
            <a:srgbClr val="FFFF99"/>
          </a:solidFill>
          <a:ln w="12700">
            <a:solidFill>
              <a:schemeClr val="tx1"/>
            </a:solidFill>
            <a:round/>
            <a:headEnd/>
            <a:tailEnd/>
          </a:ln>
          <a:effectLst/>
        </p:spPr>
        <p:txBody>
          <a:bodyPr>
            <a:spAutoFit/>
          </a:bodyPr>
          <a:lstStyle/>
          <a:p>
            <a:pPr algn="ctr" eaLnBrk="0" fontAlgn="base" hangingPunct="0">
              <a:spcBef>
                <a:spcPct val="50000"/>
              </a:spcBef>
              <a:spcAft>
                <a:spcPct val="0"/>
              </a:spcAft>
            </a:pPr>
            <a:r>
              <a:rPr lang="en-US" sz="2400" b="1">
                <a:solidFill>
                  <a:srgbClr val="000000"/>
                </a:solidFill>
              </a:rPr>
              <a:t>Manusia seutuhnya</a:t>
            </a:r>
            <a:endParaRPr lang="en-US" sz="2400">
              <a:solidFill>
                <a:srgbClr val="000000"/>
              </a:solidFill>
            </a:endParaRPr>
          </a:p>
        </p:txBody>
      </p:sp>
      <p:sp>
        <p:nvSpPr>
          <p:cNvPr id="105485" name="AutoShape 13"/>
          <p:cNvSpPr>
            <a:spLocks noChangeArrowheads="1"/>
          </p:cNvSpPr>
          <p:nvPr/>
        </p:nvSpPr>
        <p:spPr bwMode="auto">
          <a:xfrm>
            <a:off x="3124200" y="3048000"/>
            <a:ext cx="1524000" cy="457200"/>
          </a:xfrm>
          <a:prstGeom prst="leftRightArrow">
            <a:avLst>
              <a:gd name="adj1" fmla="val 50000"/>
              <a:gd name="adj2" fmla="val 66667"/>
            </a:avLst>
          </a:prstGeom>
          <a:solidFill>
            <a:schemeClr val="tx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5486" name="AutoShape 14"/>
          <p:cNvSpPr>
            <a:spLocks noChangeArrowheads="1"/>
          </p:cNvSpPr>
          <p:nvPr/>
        </p:nvSpPr>
        <p:spPr bwMode="auto">
          <a:xfrm>
            <a:off x="3962400" y="4953000"/>
            <a:ext cx="2590800" cy="1079500"/>
          </a:xfrm>
          <a:prstGeom prst="horizontalScroll">
            <a:avLst>
              <a:gd name="adj" fmla="val 12500"/>
            </a:avLst>
          </a:prstGeom>
          <a:solidFill>
            <a:srgbClr val="FFFF99"/>
          </a:solidFill>
          <a:ln w="12700">
            <a:solidFill>
              <a:schemeClr val="tx1"/>
            </a:solidFill>
            <a:round/>
            <a:headEnd/>
            <a:tailEnd/>
          </a:ln>
          <a:effectLst/>
        </p:spPr>
        <p:txBody>
          <a:bodyPr>
            <a:spAutoFit/>
          </a:bodyPr>
          <a:lstStyle/>
          <a:p>
            <a:pPr algn="ctr" eaLnBrk="0" fontAlgn="base" hangingPunct="0">
              <a:spcBef>
                <a:spcPct val="50000"/>
              </a:spcBef>
              <a:spcAft>
                <a:spcPct val="0"/>
              </a:spcAft>
            </a:pPr>
            <a:r>
              <a:rPr lang="en-US" sz="2400" b="1">
                <a:solidFill>
                  <a:srgbClr val="000000"/>
                </a:solidFill>
              </a:rPr>
              <a:t>Masyarakat seluruhnya</a:t>
            </a:r>
            <a:endParaRPr lang="en-US" sz="2400">
              <a:solidFill>
                <a:srgbClr val="000000"/>
              </a:solidFill>
            </a:endParaRPr>
          </a:p>
        </p:txBody>
      </p:sp>
      <p:sp>
        <p:nvSpPr>
          <p:cNvPr id="105487" name="Text Box 15"/>
          <p:cNvSpPr txBox="1">
            <a:spLocks noChangeArrowheads="1"/>
          </p:cNvSpPr>
          <p:nvPr/>
        </p:nvSpPr>
        <p:spPr bwMode="auto">
          <a:xfrm>
            <a:off x="2819400" y="6477000"/>
            <a:ext cx="5105400"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endParaRPr lang="id-ID" sz="2400">
              <a:solidFill>
                <a:srgbClr val="000000"/>
              </a:solidFill>
            </a:endParaRPr>
          </a:p>
        </p:txBody>
      </p:sp>
      <p:sp>
        <p:nvSpPr>
          <p:cNvPr id="105488" name="AutoShape 16"/>
          <p:cNvSpPr>
            <a:spLocks noChangeArrowheads="1"/>
          </p:cNvSpPr>
          <p:nvPr/>
        </p:nvSpPr>
        <p:spPr bwMode="auto">
          <a:xfrm>
            <a:off x="2362200" y="6105525"/>
            <a:ext cx="4419600" cy="596900"/>
          </a:xfrm>
          <a:prstGeom prst="doubleWave">
            <a:avLst>
              <a:gd name="adj1" fmla="val 6500"/>
              <a:gd name="adj2" fmla="val 0"/>
            </a:avLst>
          </a:prstGeom>
          <a:solidFill>
            <a:schemeClr val="bg1"/>
          </a:solidFill>
          <a:ln w="9525">
            <a:solidFill>
              <a:schemeClr val="tx1"/>
            </a:solidFill>
            <a:miter lim="800000"/>
            <a:headEnd/>
            <a:tailEnd/>
          </a:ln>
          <a:effectLst/>
        </p:spPr>
        <p:txBody>
          <a:bodyPr>
            <a:spAutoFit/>
          </a:bodyPr>
          <a:lstStyle/>
          <a:p>
            <a:pPr algn="ctr" eaLnBrk="0" fontAlgn="base" hangingPunct="0">
              <a:spcBef>
                <a:spcPct val="50000"/>
              </a:spcBef>
              <a:spcAft>
                <a:spcPct val="0"/>
              </a:spcAft>
            </a:pPr>
            <a:r>
              <a:rPr lang="en-US" sz="2400" b="1">
                <a:solidFill>
                  <a:srgbClr val="000000"/>
                </a:solidFill>
              </a:rPr>
              <a:t>IMTAQ  &amp;  IPTEKS</a:t>
            </a:r>
            <a:endParaRPr lang="en-US" sz="2400">
              <a:solidFill>
                <a:srgbClr val="0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5FDAA33D-7C54-4D1A-8EC5-3422D6ABDBA0}" type="slidenum">
              <a:rPr lang="en-US">
                <a:solidFill>
                  <a:srgbClr val="000000"/>
                </a:solidFill>
              </a:rPr>
              <a:pPr/>
              <a:t>50</a:t>
            </a:fld>
            <a:endParaRPr lang="en-US">
              <a:solidFill>
                <a:srgbClr val="000000"/>
              </a:solidFill>
            </a:endParaRPr>
          </a:p>
        </p:txBody>
      </p:sp>
      <p:sp>
        <p:nvSpPr>
          <p:cNvPr id="19458" name="AutoShape 2"/>
          <p:cNvSpPr>
            <a:spLocks noChangeArrowheads="1"/>
          </p:cNvSpPr>
          <p:nvPr/>
        </p:nvSpPr>
        <p:spPr bwMode="auto">
          <a:xfrm>
            <a:off x="571472" y="2306638"/>
            <a:ext cx="2857528" cy="1449824"/>
          </a:xfrm>
          <a:prstGeom prst="star32">
            <a:avLst>
              <a:gd name="adj" fmla="val 40310"/>
            </a:avLst>
          </a:prstGeom>
          <a:solidFill>
            <a:srgbClr val="FFFF00"/>
          </a:solidFill>
          <a:ln w="9525">
            <a:solidFill>
              <a:schemeClr val="tx1"/>
            </a:solidFill>
            <a:miter lim="800000"/>
            <a:headEnd/>
            <a:tailEnd/>
          </a:ln>
          <a:effectLst>
            <a:outerShdw dist="188799" dir="13336421" algn="ctr" rotWithShape="0">
              <a:srgbClr val="FF3300"/>
            </a:outerShdw>
          </a:effectLst>
        </p:spPr>
        <p:txBody>
          <a:bodyPr wrap="square">
            <a:spAutoFit/>
          </a:bodyPr>
          <a:lstStyle/>
          <a:p>
            <a:pPr algn="ctr" eaLnBrk="0" fontAlgn="base" hangingPunct="0">
              <a:spcBef>
                <a:spcPct val="50000"/>
              </a:spcBef>
              <a:spcAft>
                <a:spcPct val="0"/>
              </a:spcAft>
            </a:pPr>
            <a:r>
              <a:rPr lang="en-US" sz="2400" b="1">
                <a:solidFill>
                  <a:srgbClr val="000000"/>
                </a:solidFill>
              </a:rPr>
              <a:t>PENDAM-PING</a:t>
            </a:r>
            <a:endParaRPr lang="en-US" sz="2400">
              <a:solidFill>
                <a:srgbClr val="000000"/>
              </a:solidFill>
            </a:endParaRPr>
          </a:p>
        </p:txBody>
      </p:sp>
      <p:sp>
        <p:nvSpPr>
          <p:cNvPr id="19459" name="WordArt 3"/>
          <p:cNvSpPr>
            <a:spLocks noChangeArrowheads="1" noChangeShapeType="1" noTextEdit="1"/>
          </p:cNvSpPr>
          <p:nvPr/>
        </p:nvSpPr>
        <p:spPr bwMode="auto">
          <a:xfrm>
            <a:off x="228600" y="685800"/>
            <a:ext cx="6858000" cy="936625"/>
          </a:xfrm>
          <a:prstGeom prst="rect">
            <a:avLst/>
          </a:prstGeom>
        </p:spPr>
        <p:txBody>
          <a:bodyPr wrap="none" fromWordArt="1">
            <a:prstTxWarp prst="textCascadeUp">
              <a:avLst>
                <a:gd name="adj" fmla="val 62278"/>
              </a:avLst>
            </a:prstTxWarp>
            <a:scene3d>
              <a:camera prst="legacyPerspectiveTop"/>
              <a:lightRig rig="legacyHarsh3" dir="b"/>
            </a:scene3d>
            <a:sp3d extrusionH="887400" prstMaterial="legacyMatte">
              <a:extrusionClr>
                <a:srgbClr val="FF6600"/>
              </a:extrusionClr>
            </a:sp3d>
          </a:bodyPr>
          <a:lstStyle/>
          <a:p>
            <a:pPr algn="ctr" eaLnBrk="0" fontAlgn="base" hangingPunct="0">
              <a:spcBef>
                <a:spcPct val="0"/>
              </a:spcBef>
              <a:spcAft>
                <a:spcPct val="0"/>
              </a:spcAft>
            </a:pPr>
            <a:r>
              <a:rPr lang="id-ID" sz="3200" b="1" kern="10">
                <a:ln w="9525">
                  <a:round/>
                  <a:headEnd/>
                  <a:tailEnd/>
                </a:ln>
                <a:gradFill rotWithShape="0">
                  <a:gsLst>
                    <a:gs pos="0">
                      <a:srgbClr val="FFE701"/>
                    </a:gs>
                    <a:gs pos="100000">
                      <a:srgbClr val="FE3E02"/>
                    </a:gs>
                  </a:gsLst>
                  <a:lin ang="5400000" scaled="1"/>
                </a:gradFill>
                <a:latin typeface="Impact"/>
              </a:rPr>
              <a:t>PARADIGMA PENDAMPINGAN</a:t>
            </a:r>
          </a:p>
        </p:txBody>
      </p:sp>
      <p:sp>
        <p:nvSpPr>
          <p:cNvPr id="19461" name="AutoShape 5"/>
          <p:cNvSpPr>
            <a:spLocks noChangeArrowheads="1"/>
          </p:cNvSpPr>
          <p:nvPr/>
        </p:nvSpPr>
        <p:spPr bwMode="auto">
          <a:xfrm>
            <a:off x="6019800" y="2057400"/>
            <a:ext cx="2740025" cy="2025650"/>
          </a:xfrm>
          <a:prstGeom prst="star32">
            <a:avLst>
              <a:gd name="adj" fmla="val 40310"/>
            </a:avLst>
          </a:prstGeom>
          <a:solidFill>
            <a:schemeClr val="bg1"/>
          </a:solidFill>
          <a:ln w="9525">
            <a:solidFill>
              <a:schemeClr val="tx1"/>
            </a:solidFill>
            <a:miter lim="800000"/>
            <a:headEnd/>
            <a:tailEnd/>
          </a:ln>
          <a:effectLst>
            <a:outerShdw dist="143684" dir="18900000" algn="ctr" rotWithShape="0">
              <a:srgbClr val="0000FF"/>
            </a:outerShdw>
          </a:effectLst>
        </p:spPr>
        <p:txBody>
          <a:bodyPr>
            <a:spAutoFit/>
          </a:bodyPr>
          <a:lstStyle/>
          <a:p>
            <a:pPr algn="ctr" eaLnBrk="0" fontAlgn="base" hangingPunct="0">
              <a:spcBef>
                <a:spcPct val="50000"/>
              </a:spcBef>
              <a:spcAft>
                <a:spcPct val="0"/>
              </a:spcAft>
            </a:pPr>
            <a:r>
              <a:rPr lang="en-US" sz="2400" b="1">
                <a:solidFill>
                  <a:srgbClr val="000000"/>
                </a:solidFill>
              </a:rPr>
              <a:t>YANG DIDAM-PINGI</a:t>
            </a:r>
            <a:endParaRPr lang="en-US" sz="2400">
              <a:solidFill>
                <a:srgbClr val="000000"/>
              </a:solidFill>
            </a:endParaRPr>
          </a:p>
        </p:txBody>
      </p:sp>
      <p:sp>
        <p:nvSpPr>
          <p:cNvPr id="19462" name="AutoShape 6"/>
          <p:cNvSpPr>
            <a:spLocks noChangeArrowheads="1"/>
          </p:cNvSpPr>
          <p:nvPr/>
        </p:nvSpPr>
        <p:spPr bwMode="auto">
          <a:xfrm>
            <a:off x="2895600" y="1981200"/>
            <a:ext cx="3886200" cy="685800"/>
          </a:xfrm>
          <a:prstGeom prst="curvedDownArrow">
            <a:avLst>
              <a:gd name="adj1" fmla="val 113333"/>
              <a:gd name="adj2" fmla="val 226667"/>
              <a:gd name="adj3" fmla="val 33333"/>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9463" name="AutoShape 7"/>
          <p:cNvSpPr>
            <a:spLocks noChangeArrowheads="1"/>
          </p:cNvSpPr>
          <p:nvPr/>
        </p:nvSpPr>
        <p:spPr bwMode="auto">
          <a:xfrm rot="-10800000">
            <a:off x="1828800" y="3581400"/>
            <a:ext cx="4724400" cy="609600"/>
          </a:xfrm>
          <a:prstGeom prst="curvedDownArrow">
            <a:avLst>
              <a:gd name="adj1" fmla="val 155000"/>
              <a:gd name="adj2" fmla="val 310000"/>
              <a:gd name="adj3" fmla="val 33333"/>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9464" name="Text Box 8"/>
          <p:cNvSpPr txBox="1">
            <a:spLocks noChangeArrowheads="1"/>
          </p:cNvSpPr>
          <p:nvPr/>
        </p:nvSpPr>
        <p:spPr bwMode="auto">
          <a:xfrm>
            <a:off x="3505200" y="4876800"/>
            <a:ext cx="2209800" cy="841375"/>
          </a:xfrm>
          <a:prstGeom prst="rect">
            <a:avLst/>
          </a:prstGeom>
          <a:solidFill>
            <a:schemeClr val="bg1"/>
          </a:solidFill>
          <a:ln w="19050">
            <a:solidFill>
              <a:schemeClr val="tx2"/>
            </a:solidFill>
            <a:miter lim="800000"/>
            <a:headEnd/>
            <a:tailEnd/>
          </a:ln>
          <a:effectLst>
            <a:outerShdw dist="107763" dir="2700000" algn="ctr" rotWithShape="0">
              <a:srgbClr val="FFCC00"/>
            </a:outerShdw>
          </a:effectLst>
        </p:spPr>
        <p:txBody>
          <a:bodyPr>
            <a:spAutoFit/>
          </a:bodyPr>
          <a:lstStyle/>
          <a:p>
            <a:pPr algn="ctr" eaLnBrk="0" fontAlgn="base" hangingPunct="0">
              <a:spcBef>
                <a:spcPct val="50000"/>
              </a:spcBef>
              <a:spcAft>
                <a:spcPct val="0"/>
              </a:spcAft>
            </a:pPr>
            <a:r>
              <a:rPr lang="en-US" sz="2400" b="1">
                <a:solidFill>
                  <a:srgbClr val="000000"/>
                </a:solidFill>
              </a:rPr>
              <a:t>INFORMASI/ SUBSTANSI</a:t>
            </a:r>
            <a:endParaRPr lang="en-US" sz="2400">
              <a:solidFill>
                <a:srgbClr val="000000"/>
              </a:solidFill>
            </a:endParaRPr>
          </a:p>
        </p:txBody>
      </p:sp>
      <p:sp>
        <p:nvSpPr>
          <p:cNvPr id="19465" name="AutoShape 9"/>
          <p:cNvSpPr>
            <a:spLocks noChangeArrowheads="1"/>
          </p:cNvSpPr>
          <p:nvPr/>
        </p:nvSpPr>
        <p:spPr bwMode="auto">
          <a:xfrm>
            <a:off x="4343400" y="3200400"/>
            <a:ext cx="381000" cy="1676400"/>
          </a:xfrm>
          <a:prstGeom prst="upArrow">
            <a:avLst>
              <a:gd name="adj1" fmla="val 50000"/>
              <a:gd name="adj2" fmla="val 110000"/>
            </a:avLst>
          </a:prstGeom>
          <a:solidFill>
            <a:schemeClr val="bg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9467" name="Oval 11"/>
          <p:cNvSpPr>
            <a:spLocks noChangeArrowheads="1"/>
          </p:cNvSpPr>
          <p:nvPr/>
        </p:nvSpPr>
        <p:spPr bwMode="auto">
          <a:xfrm>
            <a:off x="284163" y="4802188"/>
            <a:ext cx="2838450" cy="1641475"/>
          </a:xfrm>
          <a:prstGeom prst="ellipse">
            <a:avLst/>
          </a:prstGeom>
          <a:gradFill rotWithShape="0">
            <a:gsLst>
              <a:gs pos="0">
                <a:srgbClr val="FFFF99"/>
              </a:gs>
              <a:gs pos="100000">
                <a:srgbClr val="FF00FF"/>
              </a:gs>
            </a:gsLst>
            <a:path path="shape">
              <a:fillToRect l="50000" t="50000" r="50000" b="50000"/>
            </a:path>
          </a:gradFill>
          <a:ln w="9525">
            <a:noFill/>
            <a:round/>
            <a:headEnd/>
            <a:tailEnd/>
          </a:ln>
          <a:effectLst>
            <a:outerShdw dist="159131" dir="12516628" algn="ctr" rotWithShape="0">
              <a:srgbClr val="990000"/>
            </a:outerShdw>
          </a:effectLst>
        </p:spPr>
        <p:txBody>
          <a:bodyPr>
            <a:spAutoFit/>
          </a:bodyPr>
          <a:lstStyle/>
          <a:p>
            <a:pPr algn="ctr" eaLnBrk="0" fontAlgn="base" hangingPunct="0">
              <a:spcBef>
                <a:spcPct val="0"/>
              </a:spcBef>
              <a:spcAft>
                <a:spcPct val="0"/>
              </a:spcAft>
            </a:pPr>
            <a:r>
              <a:rPr lang="en-US" sz="2400" b="1">
                <a:solidFill>
                  <a:srgbClr val="000000"/>
                </a:solidFill>
              </a:rPr>
              <a:t>Broadcasting</a:t>
            </a:r>
          </a:p>
          <a:p>
            <a:pPr algn="ctr" eaLnBrk="0" fontAlgn="base" hangingPunct="0">
              <a:spcBef>
                <a:spcPct val="0"/>
              </a:spcBef>
              <a:spcAft>
                <a:spcPct val="0"/>
              </a:spcAft>
            </a:pPr>
            <a:r>
              <a:rPr lang="en-US" sz="2400" b="1">
                <a:solidFill>
                  <a:srgbClr val="000000"/>
                </a:solidFill>
              </a:rPr>
              <a:t>System</a:t>
            </a:r>
          </a:p>
          <a:p>
            <a:pPr algn="ctr" eaLnBrk="0" fontAlgn="base" hangingPunct="0">
              <a:spcBef>
                <a:spcPct val="0"/>
              </a:spcBef>
              <a:spcAft>
                <a:spcPct val="0"/>
              </a:spcAft>
            </a:pPr>
            <a:r>
              <a:rPr lang="en-US" sz="2400" b="1">
                <a:solidFill>
                  <a:srgbClr val="000000"/>
                </a:solidFill>
              </a:rPr>
              <a:t>Group</a:t>
            </a:r>
            <a:endParaRPr lang="en-US" sz="2400">
              <a:solidFill>
                <a:srgbClr val="000000"/>
              </a:solidFill>
            </a:endParaRPr>
          </a:p>
        </p:txBody>
      </p:sp>
      <p:sp>
        <p:nvSpPr>
          <p:cNvPr id="19468" name="Oval 12"/>
          <p:cNvSpPr>
            <a:spLocks noChangeArrowheads="1"/>
          </p:cNvSpPr>
          <p:nvPr/>
        </p:nvSpPr>
        <p:spPr bwMode="auto">
          <a:xfrm>
            <a:off x="6019800" y="4794250"/>
            <a:ext cx="2838450" cy="1698625"/>
          </a:xfrm>
          <a:prstGeom prst="ellipse">
            <a:avLst/>
          </a:prstGeom>
          <a:gradFill rotWithShape="0">
            <a:gsLst>
              <a:gs pos="0">
                <a:srgbClr val="00FFFF"/>
              </a:gs>
              <a:gs pos="100000">
                <a:srgbClr val="FFFF99"/>
              </a:gs>
            </a:gsLst>
            <a:path path="shape">
              <a:fillToRect l="50000" t="50000" r="50000" b="50000"/>
            </a:path>
          </a:gradFill>
          <a:ln w="57150" cmpd="thinThick">
            <a:solidFill>
              <a:schemeClr val="tx2"/>
            </a:solidFill>
            <a:round/>
            <a:headEnd/>
            <a:tailEnd/>
          </a:ln>
          <a:effectLst>
            <a:outerShdw dist="159131" dir="12516628" algn="ctr" rotWithShape="0">
              <a:srgbClr val="990000"/>
            </a:outerShdw>
          </a:effectLst>
        </p:spPr>
        <p:txBody>
          <a:bodyPr>
            <a:spAutoFit/>
          </a:bodyPr>
          <a:lstStyle/>
          <a:p>
            <a:pPr algn="ctr" eaLnBrk="0" fontAlgn="base" hangingPunct="0">
              <a:spcBef>
                <a:spcPct val="0"/>
              </a:spcBef>
              <a:spcAft>
                <a:spcPct val="0"/>
              </a:spcAft>
            </a:pPr>
            <a:r>
              <a:rPr lang="en-US" sz="2400" b="1">
                <a:solidFill>
                  <a:srgbClr val="000000"/>
                </a:solidFill>
              </a:rPr>
              <a:t>Receiving</a:t>
            </a:r>
          </a:p>
          <a:p>
            <a:pPr algn="ctr" eaLnBrk="0" fontAlgn="base" hangingPunct="0">
              <a:spcBef>
                <a:spcPct val="0"/>
              </a:spcBef>
              <a:spcAft>
                <a:spcPct val="0"/>
              </a:spcAft>
            </a:pPr>
            <a:r>
              <a:rPr lang="en-US" sz="2400" b="1">
                <a:solidFill>
                  <a:srgbClr val="000000"/>
                </a:solidFill>
              </a:rPr>
              <a:t>System</a:t>
            </a:r>
          </a:p>
          <a:p>
            <a:pPr algn="ctr" eaLnBrk="0" fontAlgn="base" hangingPunct="0">
              <a:spcBef>
                <a:spcPct val="0"/>
              </a:spcBef>
              <a:spcAft>
                <a:spcPct val="0"/>
              </a:spcAft>
            </a:pPr>
            <a:r>
              <a:rPr lang="en-US" sz="2400" b="1">
                <a:solidFill>
                  <a:srgbClr val="000000"/>
                </a:solidFill>
              </a:rPr>
              <a:t>Group</a:t>
            </a:r>
            <a:endParaRPr lang="en-US" sz="2400">
              <a:solidFill>
                <a:srgbClr val="000000"/>
              </a:solidFill>
            </a:endParaRPr>
          </a:p>
        </p:txBody>
      </p:sp>
      <p:sp>
        <p:nvSpPr>
          <p:cNvPr id="19469" name="Line 13"/>
          <p:cNvSpPr>
            <a:spLocks noChangeShapeType="1"/>
          </p:cNvSpPr>
          <p:nvPr/>
        </p:nvSpPr>
        <p:spPr bwMode="auto">
          <a:xfrm flipV="1">
            <a:off x="1752600" y="3581400"/>
            <a:ext cx="0" cy="1219200"/>
          </a:xfrm>
          <a:prstGeom prst="line">
            <a:avLst/>
          </a:prstGeom>
          <a:noFill/>
          <a:ln w="76200">
            <a:solidFill>
              <a:schemeClr val="bg1"/>
            </a:solidFill>
            <a:round/>
            <a:headEnd type="triangle" w="med" len="me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9470" name="Line 14"/>
          <p:cNvSpPr>
            <a:spLocks noChangeShapeType="1"/>
          </p:cNvSpPr>
          <p:nvPr/>
        </p:nvSpPr>
        <p:spPr bwMode="auto">
          <a:xfrm flipV="1">
            <a:off x="7467600" y="3733800"/>
            <a:ext cx="0" cy="990600"/>
          </a:xfrm>
          <a:prstGeom prst="line">
            <a:avLst/>
          </a:prstGeom>
          <a:noFill/>
          <a:ln w="76200">
            <a:solidFill>
              <a:schemeClr val="bg1"/>
            </a:solidFill>
            <a:round/>
            <a:headEnd type="triangle" w="med" len="me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cxnSp>
        <p:nvCxnSpPr>
          <p:cNvPr id="19472" name="AutoShape 16"/>
          <p:cNvCxnSpPr>
            <a:cxnSpLocks noChangeShapeType="1"/>
          </p:cNvCxnSpPr>
          <p:nvPr/>
        </p:nvCxnSpPr>
        <p:spPr bwMode="auto">
          <a:xfrm>
            <a:off x="7467600" y="4343400"/>
            <a:ext cx="914400" cy="152400"/>
          </a:xfrm>
          <a:prstGeom prst="curvedConnector3">
            <a:avLst>
              <a:gd name="adj1" fmla="val 50000"/>
            </a:avLst>
          </a:prstGeom>
          <a:noFill/>
          <a:ln w="28575">
            <a:solidFill>
              <a:schemeClr val="bg1"/>
            </a:solidFill>
            <a:round/>
            <a:headEnd type="triangle" w="med" len="med"/>
            <a:tailEnd/>
          </a:ln>
          <a:effectLst/>
        </p:spPr>
      </p:cxnSp>
      <p:cxnSp>
        <p:nvCxnSpPr>
          <p:cNvPr id="19473" name="AutoShape 17"/>
          <p:cNvCxnSpPr>
            <a:cxnSpLocks noChangeShapeType="1"/>
          </p:cNvCxnSpPr>
          <p:nvPr/>
        </p:nvCxnSpPr>
        <p:spPr bwMode="auto">
          <a:xfrm>
            <a:off x="838200" y="4191000"/>
            <a:ext cx="914400" cy="152400"/>
          </a:xfrm>
          <a:prstGeom prst="curvedConnector3">
            <a:avLst>
              <a:gd name="adj1" fmla="val 50000"/>
            </a:avLst>
          </a:prstGeom>
          <a:noFill/>
          <a:ln w="28575">
            <a:solidFill>
              <a:schemeClr val="bg1"/>
            </a:solidFill>
            <a:round/>
            <a:headEnd/>
            <a:tailEnd type="triangle" w="med" len="med"/>
          </a:ln>
          <a:effectLst/>
        </p:spPr>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339933"/>
        </a:solidFill>
        <a:effectLst/>
      </p:bgPr>
    </p:bg>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28600" y="228600"/>
            <a:ext cx="1905000" cy="758825"/>
          </a:xfrm>
          <a:prstGeom prst="rect">
            <a:avLst/>
          </a:prstGeom>
          <a:solidFill>
            <a:schemeClr val="bg1"/>
          </a:solidFill>
          <a:ln w="57150" cmpd="thickThin">
            <a:solidFill>
              <a:schemeClr val="tx1"/>
            </a:solidFill>
            <a:miter lim="800000"/>
            <a:headEnd/>
            <a:tailEnd/>
          </a:ln>
          <a:effectLst/>
        </p:spPr>
        <p:txBody>
          <a:bodyPr>
            <a:spAutoFit/>
          </a:bodyPr>
          <a:lstStyle/>
          <a:p>
            <a:pPr algn="ctr" eaLnBrk="0" fontAlgn="base" hangingPunct="0">
              <a:spcBef>
                <a:spcPct val="50000"/>
              </a:spcBef>
              <a:spcAft>
                <a:spcPct val="0"/>
              </a:spcAft>
            </a:pPr>
            <a:r>
              <a:rPr lang="en-US" sz="2000" b="1">
                <a:solidFill>
                  <a:srgbClr val="000000"/>
                </a:solidFill>
              </a:rPr>
              <a:t>PRODUKSI TANAMAN</a:t>
            </a:r>
          </a:p>
        </p:txBody>
      </p:sp>
      <p:sp>
        <p:nvSpPr>
          <p:cNvPr id="79875" name="Text Box 3"/>
          <p:cNvSpPr txBox="1">
            <a:spLocks noChangeArrowheads="1"/>
          </p:cNvSpPr>
          <p:nvPr/>
        </p:nvSpPr>
        <p:spPr bwMode="auto">
          <a:xfrm>
            <a:off x="2895600" y="338138"/>
            <a:ext cx="6019800" cy="1522412"/>
          </a:xfrm>
          <a:prstGeom prst="rect">
            <a:avLst/>
          </a:prstGeom>
          <a:solidFill>
            <a:schemeClr val="bg1"/>
          </a:solidFill>
          <a:ln w="57150" cmpd="thickThin">
            <a:solidFill>
              <a:schemeClr val="tx1"/>
            </a:solidFill>
            <a:miter lim="800000"/>
            <a:headEnd/>
            <a:tailEnd/>
          </a:ln>
          <a:effectLst/>
        </p:spPr>
        <p:txBody>
          <a:bodyPr>
            <a:spAutoFit/>
          </a:bodyPr>
          <a:lstStyle/>
          <a:p>
            <a:pPr marL="285750" indent="-285750" eaLnBrk="0" fontAlgn="base" hangingPunct="0">
              <a:spcBef>
                <a:spcPct val="0"/>
              </a:spcBef>
              <a:spcAft>
                <a:spcPct val="0"/>
              </a:spcAft>
            </a:pPr>
            <a:r>
              <a:rPr lang="en-US" b="1">
                <a:solidFill>
                  <a:srgbClr val="000000"/>
                </a:solidFill>
              </a:rPr>
              <a:t>1. Bertumpu pada unsur hara yang tersedia dalam tanah</a:t>
            </a:r>
          </a:p>
          <a:p>
            <a:pPr marL="285750" indent="-285750" eaLnBrk="0" fontAlgn="base" hangingPunct="0">
              <a:spcBef>
                <a:spcPct val="0"/>
              </a:spcBef>
              <a:spcAft>
                <a:spcPct val="0"/>
              </a:spcAft>
            </a:pPr>
            <a:endParaRPr lang="en-US" b="1">
              <a:solidFill>
                <a:srgbClr val="000000"/>
              </a:solidFill>
            </a:endParaRPr>
          </a:p>
          <a:p>
            <a:pPr marL="285750" indent="-285750" eaLnBrk="0" fontAlgn="base" hangingPunct="0">
              <a:spcBef>
                <a:spcPct val="0"/>
              </a:spcBef>
              <a:spcAft>
                <a:spcPct val="0"/>
              </a:spcAft>
            </a:pPr>
            <a:r>
              <a:rPr lang="en-US" b="1">
                <a:solidFill>
                  <a:srgbClr val="000000"/>
                </a:solidFill>
              </a:rPr>
              <a:t>2. Penambahan unsur hara melalui pemupukan dan praktek pengelolaan lainnya</a:t>
            </a:r>
          </a:p>
          <a:p>
            <a:pPr marL="285750" indent="-285750" eaLnBrk="0" fontAlgn="base" hangingPunct="0">
              <a:spcBef>
                <a:spcPct val="0"/>
              </a:spcBef>
              <a:spcAft>
                <a:spcPct val="0"/>
              </a:spcAft>
            </a:pPr>
            <a:endParaRPr lang="en-US" b="1">
              <a:solidFill>
                <a:srgbClr val="000000"/>
              </a:solidFill>
            </a:endParaRPr>
          </a:p>
        </p:txBody>
      </p:sp>
      <p:sp>
        <p:nvSpPr>
          <p:cNvPr id="79876" name="Text Box 4"/>
          <p:cNvSpPr txBox="1">
            <a:spLocks noChangeArrowheads="1"/>
          </p:cNvSpPr>
          <p:nvPr/>
        </p:nvSpPr>
        <p:spPr bwMode="auto">
          <a:xfrm>
            <a:off x="4191000" y="2286000"/>
            <a:ext cx="3886200" cy="1247775"/>
          </a:xfrm>
          <a:prstGeom prst="rect">
            <a:avLst/>
          </a:prstGeom>
          <a:solidFill>
            <a:schemeClr val="bg1"/>
          </a:solidFill>
          <a:ln w="57150" cmpd="thickThin">
            <a:solidFill>
              <a:schemeClr val="tx1"/>
            </a:solidFill>
            <a:miter lim="800000"/>
            <a:headEnd/>
            <a:tailEnd/>
          </a:ln>
          <a:effectLst/>
        </p:spPr>
        <p:txBody>
          <a:bodyPr>
            <a:spAutoFit/>
          </a:bodyPr>
          <a:lstStyle/>
          <a:p>
            <a:pPr marL="285750" indent="-285750" algn="ctr" eaLnBrk="0" fontAlgn="base" hangingPunct="0">
              <a:spcBef>
                <a:spcPct val="0"/>
              </a:spcBef>
              <a:spcAft>
                <a:spcPct val="0"/>
              </a:spcAft>
            </a:pPr>
            <a:r>
              <a:rPr lang="en-US" b="1">
                <a:solidFill>
                  <a:srgbClr val="000000"/>
                </a:solidFill>
              </a:rPr>
              <a:t>Kemampuan tanah menyediakan unsur hara sangat beragam dan berfluktuasi </a:t>
            </a:r>
          </a:p>
          <a:p>
            <a:pPr marL="285750" indent="-285750" algn="ctr" eaLnBrk="0" fontAlgn="base" hangingPunct="0">
              <a:spcBef>
                <a:spcPct val="0"/>
              </a:spcBef>
              <a:spcAft>
                <a:spcPct val="0"/>
              </a:spcAft>
            </a:pPr>
            <a:endParaRPr lang="en-US" b="1">
              <a:solidFill>
                <a:srgbClr val="000000"/>
              </a:solidFill>
            </a:endParaRPr>
          </a:p>
        </p:txBody>
      </p:sp>
      <p:sp>
        <p:nvSpPr>
          <p:cNvPr id="79877" name="Text Box 5"/>
          <p:cNvSpPr txBox="1">
            <a:spLocks noChangeArrowheads="1"/>
          </p:cNvSpPr>
          <p:nvPr/>
        </p:nvSpPr>
        <p:spPr bwMode="auto">
          <a:xfrm>
            <a:off x="4191000" y="4375150"/>
            <a:ext cx="3886200" cy="1797050"/>
          </a:xfrm>
          <a:prstGeom prst="rect">
            <a:avLst/>
          </a:prstGeom>
          <a:solidFill>
            <a:schemeClr val="bg1"/>
          </a:solidFill>
          <a:ln w="57150" cmpd="thickThin">
            <a:solidFill>
              <a:schemeClr val="tx1"/>
            </a:solidFill>
            <a:miter lim="800000"/>
            <a:headEnd/>
            <a:tailEnd/>
          </a:ln>
          <a:effectLst/>
        </p:spPr>
        <p:txBody>
          <a:bodyPr>
            <a:spAutoFit/>
          </a:bodyPr>
          <a:lstStyle/>
          <a:p>
            <a:pPr marL="285750" indent="-285750" algn="ctr" eaLnBrk="0" fontAlgn="base" hangingPunct="0">
              <a:spcBef>
                <a:spcPct val="0"/>
              </a:spcBef>
              <a:spcAft>
                <a:spcPct val="0"/>
              </a:spcAft>
            </a:pPr>
            <a:r>
              <a:rPr lang="en-US" b="1">
                <a:solidFill>
                  <a:srgbClr val="000000"/>
                </a:solidFill>
              </a:rPr>
              <a:t>Teknik Diagnosis/Pendugaan:</a:t>
            </a:r>
          </a:p>
          <a:p>
            <a:pPr marL="285750" indent="-285750" eaLnBrk="0" fontAlgn="base" hangingPunct="0">
              <a:spcBef>
                <a:spcPct val="0"/>
              </a:spcBef>
              <a:spcAft>
                <a:spcPct val="0"/>
              </a:spcAft>
            </a:pPr>
            <a:endParaRPr lang="en-US" b="1">
              <a:solidFill>
                <a:srgbClr val="000000"/>
              </a:solidFill>
            </a:endParaRPr>
          </a:p>
          <a:p>
            <a:pPr marL="285750" indent="-285750" eaLnBrk="0" fontAlgn="base" hangingPunct="0">
              <a:spcBef>
                <a:spcPct val="0"/>
              </a:spcBef>
              <a:spcAft>
                <a:spcPct val="0"/>
              </a:spcAft>
            </a:pPr>
            <a:r>
              <a:rPr lang="en-US" b="1">
                <a:solidFill>
                  <a:srgbClr val="000000"/>
                </a:solidFill>
              </a:rPr>
              <a:t>1. Identifikasi gejala defisiensi hara</a:t>
            </a:r>
          </a:p>
          <a:p>
            <a:pPr marL="285750" indent="-285750" eaLnBrk="0" fontAlgn="base" hangingPunct="0">
              <a:spcBef>
                <a:spcPct val="0"/>
              </a:spcBef>
              <a:spcAft>
                <a:spcPct val="0"/>
              </a:spcAft>
            </a:pPr>
            <a:r>
              <a:rPr lang="en-US" b="1">
                <a:solidFill>
                  <a:srgbClr val="000000"/>
                </a:solidFill>
              </a:rPr>
              <a:t>2. Uji Tanah</a:t>
            </a:r>
          </a:p>
          <a:p>
            <a:pPr marL="285750" indent="-285750" eaLnBrk="0" fontAlgn="base" hangingPunct="0">
              <a:spcBef>
                <a:spcPct val="0"/>
              </a:spcBef>
              <a:spcAft>
                <a:spcPct val="0"/>
              </a:spcAft>
            </a:pPr>
            <a:r>
              <a:rPr lang="en-US" b="1">
                <a:solidFill>
                  <a:srgbClr val="000000"/>
                </a:solidFill>
              </a:rPr>
              <a:t>3. Analisis jaringan tanaman </a:t>
            </a:r>
          </a:p>
          <a:p>
            <a:pPr marL="285750" indent="-285750" algn="ctr" eaLnBrk="0" fontAlgn="base" hangingPunct="0">
              <a:spcBef>
                <a:spcPct val="0"/>
              </a:spcBef>
              <a:spcAft>
                <a:spcPct val="0"/>
              </a:spcAft>
            </a:pPr>
            <a:endParaRPr lang="en-US" b="1">
              <a:solidFill>
                <a:srgbClr val="000000"/>
              </a:solidFill>
            </a:endParaRPr>
          </a:p>
        </p:txBody>
      </p:sp>
      <p:sp>
        <p:nvSpPr>
          <p:cNvPr id="79878" name="Text Box 6"/>
          <p:cNvSpPr txBox="1">
            <a:spLocks noChangeArrowheads="1"/>
          </p:cNvSpPr>
          <p:nvPr/>
        </p:nvSpPr>
        <p:spPr bwMode="auto">
          <a:xfrm>
            <a:off x="304800" y="5257800"/>
            <a:ext cx="2209800" cy="973138"/>
          </a:xfrm>
          <a:prstGeom prst="rect">
            <a:avLst/>
          </a:prstGeom>
          <a:solidFill>
            <a:schemeClr val="bg1"/>
          </a:solidFill>
          <a:ln w="57150" cmpd="thickThin">
            <a:solidFill>
              <a:schemeClr val="tx1"/>
            </a:solidFill>
            <a:miter lim="800000"/>
            <a:headEnd/>
            <a:tailEnd/>
          </a:ln>
          <a:effectLst/>
        </p:spPr>
        <p:txBody>
          <a:bodyPr>
            <a:spAutoFit/>
          </a:bodyPr>
          <a:lstStyle/>
          <a:p>
            <a:pPr algn="ctr" eaLnBrk="0" fontAlgn="base" hangingPunct="0">
              <a:spcBef>
                <a:spcPct val="0"/>
              </a:spcBef>
              <a:spcAft>
                <a:spcPct val="0"/>
              </a:spcAft>
            </a:pPr>
            <a:r>
              <a:rPr lang="en-US" b="1">
                <a:solidFill>
                  <a:srgbClr val="000000"/>
                </a:solidFill>
              </a:rPr>
              <a:t>Kemampuan tanah menyediakan hara bagi tanaman </a:t>
            </a:r>
          </a:p>
        </p:txBody>
      </p:sp>
      <p:sp>
        <p:nvSpPr>
          <p:cNvPr id="79879" name="Text Box 7"/>
          <p:cNvSpPr txBox="1">
            <a:spLocks noChangeArrowheads="1"/>
          </p:cNvSpPr>
          <p:nvPr/>
        </p:nvSpPr>
        <p:spPr bwMode="auto">
          <a:xfrm>
            <a:off x="381000" y="2133600"/>
            <a:ext cx="2209800" cy="973138"/>
          </a:xfrm>
          <a:prstGeom prst="rect">
            <a:avLst/>
          </a:prstGeom>
          <a:solidFill>
            <a:schemeClr val="bg1"/>
          </a:solidFill>
          <a:ln w="57150" cmpd="thickThin">
            <a:solidFill>
              <a:schemeClr val="tx1"/>
            </a:solidFill>
            <a:miter lim="800000"/>
            <a:headEnd/>
            <a:tailEnd/>
          </a:ln>
          <a:effectLst/>
        </p:spPr>
        <p:txBody>
          <a:bodyPr>
            <a:spAutoFit/>
          </a:bodyPr>
          <a:lstStyle/>
          <a:p>
            <a:pPr algn="ctr" eaLnBrk="0" fontAlgn="base" hangingPunct="0">
              <a:spcBef>
                <a:spcPct val="0"/>
              </a:spcBef>
              <a:spcAft>
                <a:spcPct val="0"/>
              </a:spcAft>
            </a:pPr>
            <a:r>
              <a:rPr lang="en-US" b="1">
                <a:solidFill>
                  <a:srgbClr val="000000"/>
                </a:solidFill>
              </a:rPr>
              <a:t>Kebutuhan tanaman </a:t>
            </a:r>
          </a:p>
          <a:p>
            <a:pPr algn="ctr" eaLnBrk="0" fontAlgn="base" hangingPunct="0">
              <a:spcBef>
                <a:spcPct val="0"/>
              </a:spcBef>
              <a:spcAft>
                <a:spcPct val="0"/>
              </a:spcAft>
            </a:pPr>
            <a:r>
              <a:rPr lang="en-US" b="1">
                <a:solidFill>
                  <a:srgbClr val="000000"/>
                </a:solidFill>
              </a:rPr>
              <a:t>terhadap  hara </a:t>
            </a:r>
          </a:p>
        </p:txBody>
      </p:sp>
      <p:sp>
        <p:nvSpPr>
          <p:cNvPr id="79880" name="AutoShape 8"/>
          <p:cNvSpPr>
            <a:spLocks noChangeArrowheads="1"/>
          </p:cNvSpPr>
          <p:nvPr/>
        </p:nvSpPr>
        <p:spPr bwMode="auto">
          <a:xfrm>
            <a:off x="2438400" y="5638800"/>
            <a:ext cx="1752600" cy="381000"/>
          </a:xfrm>
          <a:prstGeom prst="leftArrow">
            <a:avLst>
              <a:gd name="adj1" fmla="val 55000"/>
              <a:gd name="adj2" fmla="val 107163"/>
            </a:avLst>
          </a:prstGeom>
          <a:solidFill>
            <a:srgbClr val="FFFF00"/>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9881" name="AutoShape 9"/>
          <p:cNvSpPr>
            <a:spLocks noChangeArrowheads="1"/>
          </p:cNvSpPr>
          <p:nvPr/>
        </p:nvSpPr>
        <p:spPr bwMode="auto">
          <a:xfrm flipV="1">
            <a:off x="609600" y="3048000"/>
            <a:ext cx="457200" cy="2209800"/>
          </a:xfrm>
          <a:prstGeom prst="upDownArrow">
            <a:avLst>
              <a:gd name="adj1" fmla="val 46537"/>
              <a:gd name="adj2" fmla="val 69770"/>
            </a:avLst>
          </a:prstGeom>
          <a:solidFill>
            <a:srgbClr val="FFFF00"/>
          </a:solidFill>
          <a:ln w="9525">
            <a:solidFill>
              <a:schemeClr val="bg1"/>
            </a:solidFill>
            <a:miter lim="800000"/>
            <a:headEnd/>
            <a:tailEnd/>
          </a:ln>
          <a:effectLst>
            <a:outerShdw dist="92457" dir="956724" algn="ctr" rotWithShape="0">
              <a:srgbClr val="FF3300"/>
            </a:outerShdw>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9882" name="AutoShape 10"/>
          <p:cNvSpPr>
            <a:spLocks noChangeArrowheads="1"/>
          </p:cNvSpPr>
          <p:nvPr/>
        </p:nvSpPr>
        <p:spPr bwMode="auto">
          <a:xfrm>
            <a:off x="5867400" y="3429000"/>
            <a:ext cx="457200" cy="990600"/>
          </a:xfrm>
          <a:prstGeom prst="downArrow">
            <a:avLst>
              <a:gd name="adj1" fmla="val 50000"/>
              <a:gd name="adj2" fmla="val 54167"/>
            </a:avLst>
          </a:prstGeom>
          <a:solidFill>
            <a:srgbClr val="FFFF00"/>
          </a:solidFill>
          <a:ln w="9525">
            <a:solidFill>
              <a:schemeClr val="tx1"/>
            </a:solidFill>
            <a:miter lim="800000"/>
            <a:headEnd/>
            <a:tailEnd/>
          </a:ln>
          <a:effectLst>
            <a:outerShdw dist="92457" dir="956724" algn="ctr" rotWithShape="0">
              <a:srgbClr val="FF3300"/>
            </a:outerShdw>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9883" name="AutoShape 11"/>
          <p:cNvSpPr>
            <a:spLocks noChangeArrowheads="1"/>
          </p:cNvSpPr>
          <p:nvPr/>
        </p:nvSpPr>
        <p:spPr bwMode="auto">
          <a:xfrm>
            <a:off x="5867400" y="1752600"/>
            <a:ext cx="457200" cy="609600"/>
          </a:xfrm>
          <a:prstGeom prst="downArrow">
            <a:avLst>
              <a:gd name="adj1" fmla="val 50000"/>
              <a:gd name="adj2" fmla="val 33333"/>
            </a:avLst>
          </a:prstGeom>
          <a:solidFill>
            <a:srgbClr val="FFFF00"/>
          </a:solidFill>
          <a:ln w="9525">
            <a:solidFill>
              <a:schemeClr val="tx1"/>
            </a:solidFill>
            <a:miter lim="800000"/>
            <a:headEnd/>
            <a:tailEnd/>
          </a:ln>
          <a:effectLst>
            <a:outerShdw dist="92457" dir="956724" algn="ctr" rotWithShape="0">
              <a:srgbClr val="FF3300"/>
            </a:outerShdw>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9884" name="AutoShape 12"/>
          <p:cNvSpPr>
            <a:spLocks noChangeArrowheads="1"/>
          </p:cNvSpPr>
          <p:nvPr/>
        </p:nvSpPr>
        <p:spPr bwMode="auto">
          <a:xfrm>
            <a:off x="2133600" y="609600"/>
            <a:ext cx="762000" cy="381000"/>
          </a:xfrm>
          <a:prstGeom prst="rightArrow">
            <a:avLst>
              <a:gd name="adj1" fmla="val 50000"/>
              <a:gd name="adj2" fmla="val 50000"/>
            </a:avLst>
          </a:prstGeom>
          <a:solidFill>
            <a:srgbClr val="FFFF00"/>
          </a:solidFill>
          <a:ln w="9525">
            <a:solidFill>
              <a:schemeClr val="tx1"/>
            </a:solidFill>
            <a:miter lim="800000"/>
            <a:headEnd/>
            <a:tailEnd/>
          </a:ln>
          <a:effectLst>
            <a:outerShdw dist="56796" dir="17793903" algn="ctr" rotWithShape="0">
              <a:srgbClr val="FF3300"/>
            </a:outerShdw>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79885" name="AutoShape 13"/>
          <p:cNvSpPr>
            <a:spLocks noChangeArrowheads="1"/>
          </p:cNvSpPr>
          <p:nvPr/>
        </p:nvSpPr>
        <p:spPr bwMode="auto">
          <a:xfrm rot="-678057">
            <a:off x="1676400" y="3581400"/>
            <a:ext cx="1803400" cy="673100"/>
          </a:xfrm>
          <a:prstGeom prst="cloudCallout">
            <a:avLst>
              <a:gd name="adj1" fmla="val -102000"/>
              <a:gd name="adj2" fmla="val 52125"/>
            </a:avLst>
          </a:prstGeom>
          <a:solidFill>
            <a:srgbClr val="FFFFCC"/>
          </a:solidFill>
          <a:ln w="19050">
            <a:solidFill>
              <a:schemeClr val="tx1"/>
            </a:solidFill>
            <a:round/>
            <a:headEnd/>
            <a:tailEnd/>
          </a:ln>
          <a:effectLst/>
        </p:spPr>
        <p:txBody>
          <a:bodyPr>
            <a:spAutoFit/>
          </a:bodyPr>
          <a:lstStyle/>
          <a:p>
            <a:pPr algn="ctr" eaLnBrk="0" fontAlgn="base" hangingPunct="0">
              <a:spcBef>
                <a:spcPct val="50000"/>
              </a:spcBef>
              <a:spcAft>
                <a:spcPct val="0"/>
              </a:spcAft>
            </a:pPr>
            <a:r>
              <a:rPr lang="en-US" sz="2400" b="1">
                <a:solidFill>
                  <a:srgbClr val="000000"/>
                </a:solidFill>
              </a:rPr>
              <a:t>Pupuk</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fld id="{9CC8C06A-472D-4652-A3EF-8ED26FE7536C}" type="slidenum">
              <a:rPr lang="en-US">
                <a:solidFill>
                  <a:srgbClr val="000000"/>
                </a:solidFill>
              </a:rPr>
              <a:pPr/>
              <a:t>52</a:t>
            </a:fld>
            <a:endParaRPr lang="en-US">
              <a:solidFill>
                <a:srgbClr val="000000"/>
              </a:solidFill>
            </a:endParaRPr>
          </a:p>
        </p:txBody>
      </p:sp>
      <p:sp>
        <p:nvSpPr>
          <p:cNvPr id="80898" name="Text Box 2"/>
          <p:cNvSpPr txBox="1">
            <a:spLocks noChangeArrowheads="1"/>
          </p:cNvSpPr>
          <p:nvPr/>
        </p:nvSpPr>
        <p:spPr bwMode="auto">
          <a:xfrm>
            <a:off x="228600" y="228600"/>
            <a:ext cx="1905000" cy="1522413"/>
          </a:xfrm>
          <a:prstGeom prst="rect">
            <a:avLst/>
          </a:prstGeom>
          <a:solidFill>
            <a:schemeClr val="bg1"/>
          </a:solidFill>
          <a:ln w="57150" cmpd="thickThin">
            <a:solidFill>
              <a:schemeClr val="tx1"/>
            </a:solidFill>
            <a:miter lim="800000"/>
            <a:headEnd/>
            <a:tailEnd/>
          </a:ln>
          <a:effectLst/>
        </p:spPr>
        <p:txBody>
          <a:bodyPr>
            <a:spAutoFit/>
          </a:bodyPr>
          <a:lstStyle/>
          <a:p>
            <a:pPr algn="ctr" eaLnBrk="0" fontAlgn="base" hangingPunct="0">
              <a:spcBef>
                <a:spcPct val="50000"/>
              </a:spcBef>
              <a:spcAft>
                <a:spcPct val="0"/>
              </a:spcAft>
            </a:pPr>
            <a:r>
              <a:rPr lang="en-US" b="1">
                <a:solidFill>
                  <a:srgbClr val="000000"/>
                </a:solidFill>
                <a:latin typeface="Arial Black" pitchFamily="34" charset="0"/>
              </a:rPr>
              <a:t>TEKNIK PENDUGAAN STATUS KESUBURAN TANAH</a:t>
            </a:r>
          </a:p>
        </p:txBody>
      </p:sp>
      <p:sp>
        <p:nvSpPr>
          <p:cNvPr id="80899" name="Text Box 3"/>
          <p:cNvSpPr txBox="1">
            <a:spLocks noChangeArrowheads="1"/>
          </p:cNvSpPr>
          <p:nvPr/>
        </p:nvSpPr>
        <p:spPr bwMode="auto">
          <a:xfrm>
            <a:off x="3581400" y="338138"/>
            <a:ext cx="4343400" cy="1063625"/>
          </a:xfrm>
          <a:prstGeom prst="rect">
            <a:avLst/>
          </a:prstGeom>
          <a:solidFill>
            <a:schemeClr val="bg1"/>
          </a:solidFill>
          <a:ln w="57150" cmpd="thickThin">
            <a:solidFill>
              <a:schemeClr val="tx1"/>
            </a:solidFill>
            <a:miter lim="800000"/>
            <a:headEnd/>
            <a:tailEnd/>
          </a:ln>
          <a:effectLst/>
        </p:spPr>
        <p:txBody>
          <a:bodyPr>
            <a:spAutoFit/>
          </a:bodyPr>
          <a:lstStyle/>
          <a:p>
            <a:pPr marL="285750" indent="-285750" algn="ctr" eaLnBrk="0" fontAlgn="base" hangingPunct="0">
              <a:spcBef>
                <a:spcPct val="0"/>
              </a:spcBef>
              <a:spcAft>
                <a:spcPct val="0"/>
              </a:spcAft>
            </a:pPr>
            <a:r>
              <a:rPr lang="en-US" sz="2000" b="1">
                <a:solidFill>
                  <a:srgbClr val="000000"/>
                </a:solidFill>
              </a:rPr>
              <a:t>Identifikasi Gejala Defisiensi Unsur Hara pada tanaman</a:t>
            </a:r>
          </a:p>
          <a:p>
            <a:pPr marL="285750" indent="-285750" algn="ctr" eaLnBrk="0" fontAlgn="base" hangingPunct="0">
              <a:spcBef>
                <a:spcPct val="0"/>
              </a:spcBef>
              <a:spcAft>
                <a:spcPct val="0"/>
              </a:spcAft>
            </a:pPr>
            <a:endParaRPr lang="en-US" sz="2000" b="1">
              <a:solidFill>
                <a:srgbClr val="000000"/>
              </a:solidFill>
            </a:endParaRPr>
          </a:p>
        </p:txBody>
      </p:sp>
      <p:sp>
        <p:nvSpPr>
          <p:cNvPr id="80900" name="Text Box 4"/>
          <p:cNvSpPr txBox="1">
            <a:spLocks noChangeArrowheads="1"/>
          </p:cNvSpPr>
          <p:nvPr/>
        </p:nvSpPr>
        <p:spPr bwMode="auto">
          <a:xfrm>
            <a:off x="3581400" y="2286000"/>
            <a:ext cx="3886200" cy="973138"/>
          </a:xfrm>
          <a:prstGeom prst="rect">
            <a:avLst/>
          </a:prstGeom>
          <a:solidFill>
            <a:schemeClr val="bg1"/>
          </a:solidFill>
          <a:ln w="57150" cmpd="thickThin">
            <a:solidFill>
              <a:schemeClr val="tx1"/>
            </a:solidFill>
            <a:miter lim="800000"/>
            <a:headEnd/>
            <a:tailEnd/>
          </a:ln>
          <a:effectLst/>
        </p:spPr>
        <p:txBody>
          <a:bodyPr>
            <a:spAutoFit/>
          </a:bodyPr>
          <a:lstStyle/>
          <a:p>
            <a:pPr marL="285750" indent="-285750" algn="ctr" eaLnBrk="0" fontAlgn="base" hangingPunct="0">
              <a:spcBef>
                <a:spcPct val="0"/>
              </a:spcBef>
              <a:spcAft>
                <a:spcPct val="0"/>
              </a:spcAft>
            </a:pPr>
            <a:r>
              <a:rPr lang="en-US" b="1">
                <a:solidFill>
                  <a:srgbClr val="000000"/>
                </a:solidFill>
              </a:rPr>
              <a:t>Analisis jaringan tanaman yg tumbuh pada tanah </a:t>
            </a:r>
          </a:p>
          <a:p>
            <a:pPr marL="285750" indent="-285750" algn="ctr" eaLnBrk="0" fontAlgn="base" hangingPunct="0">
              <a:spcBef>
                <a:spcPct val="0"/>
              </a:spcBef>
              <a:spcAft>
                <a:spcPct val="0"/>
              </a:spcAft>
            </a:pPr>
            <a:endParaRPr lang="en-US" b="1">
              <a:solidFill>
                <a:srgbClr val="000000"/>
              </a:solidFill>
            </a:endParaRPr>
          </a:p>
        </p:txBody>
      </p:sp>
      <p:sp>
        <p:nvSpPr>
          <p:cNvPr id="80901" name="Text Box 5"/>
          <p:cNvSpPr txBox="1">
            <a:spLocks noChangeArrowheads="1"/>
          </p:cNvSpPr>
          <p:nvPr/>
        </p:nvSpPr>
        <p:spPr bwMode="auto">
          <a:xfrm>
            <a:off x="3657600" y="3810000"/>
            <a:ext cx="3886200" cy="1247775"/>
          </a:xfrm>
          <a:prstGeom prst="rect">
            <a:avLst/>
          </a:prstGeom>
          <a:solidFill>
            <a:schemeClr val="bg1"/>
          </a:solidFill>
          <a:ln w="57150" cmpd="thickThin">
            <a:solidFill>
              <a:schemeClr val="tx1"/>
            </a:solidFill>
            <a:miter lim="800000"/>
            <a:headEnd/>
            <a:tailEnd/>
          </a:ln>
          <a:effectLst/>
        </p:spPr>
        <p:txBody>
          <a:bodyPr>
            <a:spAutoFit/>
          </a:bodyPr>
          <a:lstStyle/>
          <a:p>
            <a:pPr marL="285750" indent="-285750" algn="ctr" eaLnBrk="0" fontAlgn="base" hangingPunct="0">
              <a:spcBef>
                <a:spcPct val="0"/>
              </a:spcBef>
              <a:spcAft>
                <a:spcPct val="0"/>
              </a:spcAft>
            </a:pPr>
            <a:r>
              <a:rPr lang="en-US" b="1">
                <a:solidFill>
                  <a:srgbClr val="000000"/>
                </a:solidFill>
              </a:rPr>
              <a:t>Uji Biologis: </a:t>
            </a:r>
          </a:p>
          <a:p>
            <a:pPr marL="285750" indent="-285750" eaLnBrk="0" fontAlgn="base" hangingPunct="0">
              <a:spcBef>
                <a:spcPct val="0"/>
              </a:spcBef>
              <a:spcAft>
                <a:spcPct val="0"/>
              </a:spcAft>
            </a:pPr>
            <a:r>
              <a:rPr lang="en-US" b="1">
                <a:solidFill>
                  <a:srgbClr val="000000"/>
                </a:solidFill>
              </a:rPr>
              <a:t>Ukuran tingkat kesuburan tanah adalah pertumbuhan tanaman atau mikroorganisme tertentu</a:t>
            </a:r>
          </a:p>
        </p:txBody>
      </p:sp>
      <p:sp>
        <p:nvSpPr>
          <p:cNvPr id="80902" name="AutoShape 6"/>
          <p:cNvSpPr>
            <a:spLocks noChangeArrowheads="1"/>
          </p:cNvSpPr>
          <p:nvPr/>
        </p:nvSpPr>
        <p:spPr bwMode="auto">
          <a:xfrm>
            <a:off x="5257800" y="3200400"/>
            <a:ext cx="457200" cy="609600"/>
          </a:xfrm>
          <a:prstGeom prst="downArrow">
            <a:avLst>
              <a:gd name="adj1" fmla="val 50000"/>
              <a:gd name="adj2" fmla="val 33333"/>
            </a:avLst>
          </a:prstGeom>
          <a:solidFill>
            <a:schemeClr val="accent1"/>
          </a:solidFill>
          <a:ln w="9525">
            <a:solidFill>
              <a:schemeClr val="tx1"/>
            </a:solidFill>
            <a:miter lim="800000"/>
            <a:headEnd/>
            <a:tailEnd/>
          </a:ln>
          <a:effectLst>
            <a:outerShdw dist="92457" dir="956724" algn="ctr" rotWithShape="0">
              <a:srgbClr val="FF3300"/>
            </a:outerShdw>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80903" name="AutoShape 7"/>
          <p:cNvSpPr>
            <a:spLocks noChangeArrowheads="1"/>
          </p:cNvSpPr>
          <p:nvPr/>
        </p:nvSpPr>
        <p:spPr bwMode="auto">
          <a:xfrm>
            <a:off x="5181600" y="1371600"/>
            <a:ext cx="457200" cy="914400"/>
          </a:xfrm>
          <a:prstGeom prst="downArrow">
            <a:avLst>
              <a:gd name="adj1" fmla="val 50000"/>
              <a:gd name="adj2" fmla="val 50000"/>
            </a:avLst>
          </a:prstGeom>
          <a:solidFill>
            <a:schemeClr val="accent1"/>
          </a:solidFill>
          <a:ln w="9525">
            <a:solidFill>
              <a:schemeClr val="tx1"/>
            </a:solidFill>
            <a:miter lim="800000"/>
            <a:headEnd/>
            <a:tailEnd/>
          </a:ln>
          <a:effectLst>
            <a:outerShdw dist="92457" dir="956724" algn="ctr" rotWithShape="0">
              <a:srgbClr val="FF3300"/>
            </a:outerShdw>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80904" name="AutoShape 8"/>
          <p:cNvSpPr>
            <a:spLocks noChangeArrowheads="1"/>
          </p:cNvSpPr>
          <p:nvPr/>
        </p:nvSpPr>
        <p:spPr bwMode="auto">
          <a:xfrm>
            <a:off x="2133600" y="609600"/>
            <a:ext cx="1447800" cy="381000"/>
          </a:xfrm>
          <a:prstGeom prst="rightArrow">
            <a:avLst>
              <a:gd name="adj1" fmla="val 50000"/>
              <a:gd name="adj2" fmla="val 95000"/>
            </a:avLst>
          </a:prstGeom>
          <a:solidFill>
            <a:schemeClr val="accent1"/>
          </a:solidFill>
          <a:ln w="9525">
            <a:solidFill>
              <a:schemeClr val="tx1"/>
            </a:solidFill>
            <a:miter lim="800000"/>
            <a:headEnd/>
            <a:tailEnd/>
          </a:ln>
          <a:effectLst>
            <a:outerShdw dist="56796" dir="17793903" algn="ctr" rotWithShape="0">
              <a:srgbClr val="FF3300"/>
            </a:outerShdw>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80905" name="Text Box 9"/>
          <p:cNvSpPr txBox="1">
            <a:spLocks noChangeArrowheads="1"/>
          </p:cNvSpPr>
          <p:nvPr/>
        </p:nvSpPr>
        <p:spPr bwMode="auto">
          <a:xfrm>
            <a:off x="3657600" y="5641975"/>
            <a:ext cx="3886200" cy="758825"/>
          </a:xfrm>
          <a:prstGeom prst="rect">
            <a:avLst/>
          </a:prstGeom>
          <a:solidFill>
            <a:schemeClr val="bg1"/>
          </a:solidFill>
          <a:ln w="57150" cmpd="thickThin">
            <a:solidFill>
              <a:schemeClr val="tx1"/>
            </a:solidFill>
            <a:miter lim="800000"/>
            <a:headEnd/>
            <a:tailEnd/>
          </a:ln>
          <a:effectLst/>
        </p:spPr>
        <p:txBody>
          <a:bodyPr>
            <a:spAutoFit/>
          </a:bodyPr>
          <a:lstStyle/>
          <a:p>
            <a:pPr marL="285750" indent="-285750" algn="ctr" eaLnBrk="0" fontAlgn="base" hangingPunct="0">
              <a:spcBef>
                <a:spcPct val="0"/>
              </a:spcBef>
              <a:spcAft>
                <a:spcPct val="0"/>
              </a:spcAft>
            </a:pPr>
            <a:r>
              <a:rPr lang="en-US" sz="2000" b="1">
                <a:solidFill>
                  <a:srgbClr val="000000"/>
                </a:solidFill>
              </a:rPr>
              <a:t>Chemical Soil Test  </a:t>
            </a:r>
          </a:p>
          <a:p>
            <a:pPr marL="285750" indent="-285750" algn="ctr" eaLnBrk="0" fontAlgn="base" hangingPunct="0">
              <a:spcBef>
                <a:spcPct val="0"/>
              </a:spcBef>
              <a:spcAft>
                <a:spcPct val="0"/>
              </a:spcAft>
            </a:pPr>
            <a:endParaRPr lang="en-US" sz="2000" b="1">
              <a:solidFill>
                <a:srgbClr val="000000"/>
              </a:solidFill>
            </a:endParaRPr>
          </a:p>
        </p:txBody>
      </p:sp>
      <p:sp>
        <p:nvSpPr>
          <p:cNvPr id="80906" name="AutoShape 10"/>
          <p:cNvSpPr>
            <a:spLocks noChangeArrowheads="1"/>
          </p:cNvSpPr>
          <p:nvPr/>
        </p:nvSpPr>
        <p:spPr bwMode="auto">
          <a:xfrm>
            <a:off x="5334000" y="5029200"/>
            <a:ext cx="457200" cy="609600"/>
          </a:xfrm>
          <a:prstGeom prst="downArrow">
            <a:avLst>
              <a:gd name="adj1" fmla="val 50000"/>
              <a:gd name="adj2" fmla="val 33333"/>
            </a:avLst>
          </a:prstGeom>
          <a:solidFill>
            <a:schemeClr val="accent1"/>
          </a:solidFill>
          <a:ln w="9525">
            <a:solidFill>
              <a:schemeClr val="tx1"/>
            </a:solidFill>
            <a:miter lim="800000"/>
            <a:headEnd/>
            <a:tailEnd/>
          </a:ln>
          <a:effectLst>
            <a:outerShdw dist="92457" dir="956724" algn="ctr" rotWithShape="0">
              <a:srgbClr val="FF3300"/>
            </a:outerShdw>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A78C7ED1-7FD1-445D-AF32-350F5E14897B}" type="slidenum">
              <a:rPr lang="en-US">
                <a:solidFill>
                  <a:srgbClr val="000000"/>
                </a:solidFill>
              </a:rPr>
              <a:pPr/>
              <a:t>53</a:t>
            </a:fld>
            <a:endParaRPr lang="en-US">
              <a:solidFill>
                <a:srgbClr val="000000"/>
              </a:solidFill>
            </a:endParaRPr>
          </a:p>
        </p:txBody>
      </p:sp>
      <p:sp>
        <p:nvSpPr>
          <p:cNvPr id="81922" name="Text Box 2"/>
          <p:cNvSpPr txBox="1">
            <a:spLocks noChangeArrowheads="1"/>
          </p:cNvSpPr>
          <p:nvPr/>
        </p:nvSpPr>
        <p:spPr bwMode="auto">
          <a:xfrm>
            <a:off x="381000" y="1371600"/>
            <a:ext cx="8077200" cy="850900"/>
          </a:xfrm>
          <a:prstGeom prst="rect">
            <a:avLst/>
          </a:prstGeom>
          <a:solidFill>
            <a:srgbClr val="FFFFCC"/>
          </a:solidFill>
          <a:ln w="28575">
            <a:solidFill>
              <a:schemeClr val="tx2"/>
            </a:solidFill>
            <a:miter lim="800000"/>
            <a:headEnd/>
            <a:tailEnd/>
          </a:ln>
          <a:effectLst/>
        </p:spPr>
        <p:txBody>
          <a:bodyPr>
            <a:spAutoFit/>
          </a:bodyPr>
          <a:lstStyle/>
          <a:p>
            <a:pPr algn="ctr" eaLnBrk="0" fontAlgn="base" hangingPunct="0">
              <a:spcBef>
                <a:spcPct val="0"/>
              </a:spcBef>
              <a:spcAft>
                <a:spcPct val="0"/>
              </a:spcAft>
            </a:pPr>
            <a:r>
              <a:rPr lang="en-US" sz="2400" b="1">
                <a:solidFill>
                  <a:srgbClr val="000000"/>
                </a:solidFill>
              </a:rPr>
              <a:t>“Proses diagnosis problematik hara dan </a:t>
            </a:r>
          </a:p>
          <a:p>
            <a:pPr algn="ctr" eaLnBrk="0" fontAlgn="base" hangingPunct="0">
              <a:spcBef>
                <a:spcPct val="0"/>
              </a:spcBef>
              <a:spcAft>
                <a:spcPct val="0"/>
              </a:spcAft>
            </a:pPr>
            <a:r>
              <a:rPr lang="en-US" sz="2400" b="1">
                <a:solidFill>
                  <a:srgbClr val="000000"/>
                </a:solidFill>
              </a:rPr>
              <a:t>pembuatan rekomendasi pupuk</a:t>
            </a:r>
            <a:r>
              <a:rPr lang="en-US" sz="2400">
                <a:solidFill>
                  <a:srgbClr val="000000"/>
                </a:solidFill>
              </a:rPr>
              <a:t>” </a:t>
            </a:r>
          </a:p>
        </p:txBody>
      </p:sp>
      <p:sp>
        <p:nvSpPr>
          <p:cNvPr id="81923" name="WordArt 3"/>
          <p:cNvSpPr>
            <a:spLocks noChangeArrowheads="1" noChangeShapeType="1" noTextEdit="1"/>
          </p:cNvSpPr>
          <p:nvPr/>
        </p:nvSpPr>
        <p:spPr bwMode="auto">
          <a:xfrm>
            <a:off x="381000" y="152400"/>
            <a:ext cx="6477000" cy="762000"/>
          </a:xfrm>
          <a:prstGeom prst="rect">
            <a:avLst/>
          </a:prstGeom>
        </p:spPr>
        <p:txBody>
          <a:bodyPr wrap="none" fromWordArt="1">
            <a:prstTxWarp prst="textDeflate">
              <a:avLst>
                <a:gd name="adj" fmla="val 11250"/>
              </a:avLst>
            </a:prstTxWarp>
          </a:bodyPr>
          <a:lstStyle/>
          <a:p>
            <a:pPr algn="ctr" eaLnBrk="0" fontAlgn="base" hangingPunct="0">
              <a:spcBef>
                <a:spcPct val="0"/>
              </a:spcBef>
              <a:spcAft>
                <a:spcPct val="0"/>
              </a:spcAft>
            </a:pPr>
            <a:r>
              <a:rPr lang="id-ID" sz="3600" kern="10">
                <a:ln w="9525">
                  <a:solidFill>
                    <a:srgbClr val="000000"/>
                  </a:solidFill>
                  <a:round/>
                  <a:headEnd/>
                  <a:tailEnd/>
                </a:ln>
                <a:solidFill>
                  <a:srgbClr val="000000"/>
                </a:solidFill>
                <a:latin typeface="Impact"/>
              </a:rPr>
              <a:t>EVALUASI  KESUBURAN  TANAH</a:t>
            </a:r>
          </a:p>
        </p:txBody>
      </p:sp>
      <p:sp>
        <p:nvSpPr>
          <p:cNvPr id="81924" name="AutoShape 4"/>
          <p:cNvSpPr>
            <a:spLocks noChangeArrowheads="1"/>
          </p:cNvSpPr>
          <p:nvPr/>
        </p:nvSpPr>
        <p:spPr bwMode="auto">
          <a:xfrm>
            <a:off x="382588" y="2713038"/>
            <a:ext cx="2206625" cy="1714500"/>
          </a:xfrm>
          <a:prstGeom prst="star32">
            <a:avLst>
              <a:gd name="adj" fmla="val 37500"/>
            </a:avLst>
          </a:prstGeom>
          <a:solidFill>
            <a:schemeClr val="bg1"/>
          </a:solidFill>
          <a:ln w="9525">
            <a:solidFill>
              <a:schemeClr val="tx2"/>
            </a:solidFill>
            <a:miter lim="800000"/>
            <a:headEnd/>
            <a:tailEnd/>
          </a:ln>
          <a:effectLst>
            <a:outerShdw dist="107763" dir="18900000" algn="ctr" rotWithShape="0">
              <a:srgbClr val="FFFF00"/>
            </a:outerShdw>
          </a:effectLst>
        </p:spPr>
        <p:txBody>
          <a:bodyPr>
            <a:spAutoFit/>
          </a:bodyPr>
          <a:lstStyle/>
          <a:p>
            <a:pPr algn="ctr" eaLnBrk="0" fontAlgn="base" hangingPunct="0">
              <a:spcBef>
                <a:spcPct val="50000"/>
              </a:spcBef>
              <a:spcAft>
                <a:spcPct val="0"/>
              </a:spcAft>
            </a:pPr>
            <a:r>
              <a:rPr lang="en-US" sz="2800" b="1">
                <a:solidFill>
                  <a:srgbClr val="000000"/>
                </a:solidFill>
              </a:rPr>
              <a:t>Uji Tanah</a:t>
            </a:r>
            <a:endParaRPr lang="en-US" sz="2400">
              <a:solidFill>
                <a:srgbClr val="000000"/>
              </a:solidFill>
            </a:endParaRPr>
          </a:p>
        </p:txBody>
      </p:sp>
      <p:sp>
        <p:nvSpPr>
          <p:cNvPr id="81925" name="AutoShape 5"/>
          <p:cNvSpPr>
            <a:spLocks noChangeArrowheads="1"/>
          </p:cNvSpPr>
          <p:nvPr/>
        </p:nvSpPr>
        <p:spPr bwMode="auto">
          <a:xfrm>
            <a:off x="2973388" y="2749550"/>
            <a:ext cx="2968625" cy="1635125"/>
          </a:xfrm>
          <a:prstGeom prst="star32">
            <a:avLst>
              <a:gd name="adj" fmla="val 39190"/>
            </a:avLst>
          </a:prstGeom>
          <a:solidFill>
            <a:srgbClr val="00FFFF"/>
          </a:solidFill>
          <a:ln w="9525">
            <a:noFill/>
            <a:miter lim="800000"/>
            <a:headEnd/>
            <a:tailEnd/>
          </a:ln>
          <a:effectLst>
            <a:outerShdw dist="107763" dir="18900000" algn="ctr" rotWithShape="0">
              <a:schemeClr val="accent2"/>
            </a:outerShdw>
          </a:effectLst>
        </p:spPr>
        <p:txBody>
          <a:bodyPr>
            <a:spAutoFit/>
          </a:bodyPr>
          <a:lstStyle/>
          <a:p>
            <a:pPr algn="ctr" eaLnBrk="0" fontAlgn="base" hangingPunct="0">
              <a:spcBef>
                <a:spcPct val="50000"/>
              </a:spcBef>
              <a:spcAft>
                <a:spcPct val="0"/>
              </a:spcAft>
            </a:pPr>
            <a:r>
              <a:rPr lang="en-US" sz="2800" b="1">
                <a:solidFill>
                  <a:srgbClr val="000000"/>
                </a:solidFill>
              </a:rPr>
              <a:t>Analisis  Tanaman</a:t>
            </a:r>
            <a:endParaRPr lang="en-US" sz="2400">
              <a:solidFill>
                <a:srgbClr val="000000"/>
              </a:solidFill>
            </a:endParaRPr>
          </a:p>
        </p:txBody>
      </p:sp>
      <p:sp>
        <p:nvSpPr>
          <p:cNvPr id="81926" name="AutoShape 6"/>
          <p:cNvSpPr>
            <a:spLocks noChangeArrowheads="1"/>
          </p:cNvSpPr>
          <p:nvPr/>
        </p:nvSpPr>
        <p:spPr bwMode="auto">
          <a:xfrm>
            <a:off x="6143636" y="2636838"/>
            <a:ext cx="2846377" cy="2360235"/>
          </a:xfrm>
          <a:prstGeom prst="star32">
            <a:avLst>
              <a:gd name="adj" fmla="val 37500"/>
            </a:avLst>
          </a:prstGeom>
          <a:solidFill>
            <a:srgbClr val="FFFF00"/>
          </a:solidFill>
          <a:ln w="9525">
            <a:noFill/>
            <a:miter lim="800000"/>
            <a:headEnd/>
            <a:tailEnd/>
          </a:ln>
          <a:effectLst>
            <a:outerShdw dist="107763" dir="18900000" algn="ctr" rotWithShape="0">
              <a:srgbClr val="FF9900"/>
            </a:outerShdw>
          </a:effectLst>
        </p:spPr>
        <p:txBody>
          <a:bodyPr wrap="square">
            <a:spAutoFit/>
          </a:bodyPr>
          <a:lstStyle/>
          <a:p>
            <a:pPr algn="ctr" eaLnBrk="0" fontAlgn="base" hangingPunct="0">
              <a:spcBef>
                <a:spcPct val="50000"/>
              </a:spcBef>
              <a:spcAft>
                <a:spcPct val="0"/>
              </a:spcAft>
            </a:pPr>
            <a:r>
              <a:rPr lang="en-US" sz="2800" b="1">
                <a:solidFill>
                  <a:srgbClr val="000000"/>
                </a:solidFill>
              </a:rPr>
              <a:t>Missing Element  </a:t>
            </a:r>
            <a:r>
              <a:rPr lang="en-US" sz="2000" b="1">
                <a:solidFill>
                  <a:srgbClr val="000000"/>
                </a:solidFill>
              </a:rPr>
              <a:t>Technique</a:t>
            </a:r>
            <a:endParaRPr lang="en-US" sz="2400">
              <a:solidFill>
                <a:srgbClr val="000000"/>
              </a:solidFill>
            </a:endParaRPr>
          </a:p>
        </p:txBody>
      </p:sp>
      <p:sp>
        <p:nvSpPr>
          <p:cNvPr id="81927" name="AutoShape 7"/>
          <p:cNvSpPr>
            <a:spLocks noChangeArrowheads="1"/>
          </p:cNvSpPr>
          <p:nvPr/>
        </p:nvSpPr>
        <p:spPr bwMode="auto">
          <a:xfrm>
            <a:off x="1374775" y="4414838"/>
            <a:ext cx="2659063" cy="2168525"/>
          </a:xfrm>
          <a:prstGeom prst="star32">
            <a:avLst>
              <a:gd name="adj" fmla="val 37500"/>
            </a:avLst>
          </a:prstGeom>
          <a:solidFill>
            <a:schemeClr val="bg1"/>
          </a:solidFill>
          <a:ln w="9525">
            <a:solidFill>
              <a:schemeClr val="tx2"/>
            </a:solidFill>
            <a:miter lim="800000"/>
            <a:headEnd/>
            <a:tailEnd/>
          </a:ln>
          <a:effectLst>
            <a:outerShdw dist="107763" dir="18900000" algn="ctr" rotWithShape="0">
              <a:srgbClr val="9900CC"/>
            </a:outerShdw>
          </a:effectLst>
        </p:spPr>
        <p:txBody>
          <a:bodyPr>
            <a:spAutoFit/>
          </a:bodyPr>
          <a:lstStyle/>
          <a:p>
            <a:pPr algn="ctr" eaLnBrk="0" fontAlgn="base" hangingPunct="0">
              <a:spcBef>
                <a:spcPct val="50000"/>
              </a:spcBef>
              <a:spcAft>
                <a:spcPct val="0"/>
              </a:spcAft>
            </a:pPr>
            <a:r>
              <a:rPr lang="en-US" sz="2400" b="1">
                <a:solidFill>
                  <a:srgbClr val="000000"/>
                </a:solidFill>
              </a:rPr>
              <a:t>Simple Fertilizer  Trial</a:t>
            </a:r>
          </a:p>
        </p:txBody>
      </p:sp>
      <p:sp>
        <p:nvSpPr>
          <p:cNvPr id="81928" name="AutoShape 8"/>
          <p:cNvSpPr>
            <a:spLocks noChangeArrowheads="1"/>
          </p:cNvSpPr>
          <p:nvPr/>
        </p:nvSpPr>
        <p:spPr bwMode="auto">
          <a:xfrm>
            <a:off x="4800600" y="5105400"/>
            <a:ext cx="3128986" cy="1324035"/>
          </a:xfrm>
          <a:prstGeom prst="star32">
            <a:avLst>
              <a:gd name="adj" fmla="val 37500"/>
            </a:avLst>
          </a:prstGeom>
          <a:solidFill>
            <a:srgbClr val="FFCCFF"/>
          </a:solidFill>
          <a:ln w="9525">
            <a:noFill/>
            <a:miter lim="800000"/>
            <a:headEnd/>
            <a:tailEnd/>
          </a:ln>
          <a:effectLst>
            <a:outerShdw dist="107763" dir="18900000" algn="ctr" rotWithShape="0">
              <a:srgbClr val="FF3399"/>
            </a:outerShdw>
          </a:effectLst>
        </p:spPr>
        <p:txBody>
          <a:bodyPr wrap="square">
            <a:spAutoFit/>
          </a:bodyPr>
          <a:lstStyle/>
          <a:p>
            <a:pPr algn="ctr" eaLnBrk="0" fontAlgn="base" hangingPunct="0">
              <a:spcBef>
                <a:spcPct val="50000"/>
              </a:spcBef>
              <a:spcAft>
                <a:spcPct val="0"/>
              </a:spcAft>
            </a:pPr>
            <a:r>
              <a:rPr lang="en-US" sz="2000" b="1">
                <a:solidFill>
                  <a:srgbClr val="000000"/>
                </a:solidFill>
              </a:rPr>
              <a:t>Their Combination</a:t>
            </a:r>
            <a:endParaRPr lang="en-US" sz="2400">
              <a:solidFill>
                <a:srgbClr val="000000"/>
              </a:solidFill>
            </a:endParaRPr>
          </a:p>
        </p:txBody>
      </p:sp>
      <p:sp>
        <p:nvSpPr>
          <p:cNvPr id="81929" name="AutoShape 9"/>
          <p:cNvSpPr>
            <a:spLocks noChangeArrowheads="1"/>
          </p:cNvSpPr>
          <p:nvPr/>
        </p:nvSpPr>
        <p:spPr bwMode="auto">
          <a:xfrm>
            <a:off x="2362200" y="2667000"/>
            <a:ext cx="1295400" cy="304800"/>
          </a:xfrm>
          <a:prstGeom prst="curvedDownArrow">
            <a:avLst>
              <a:gd name="adj1" fmla="val 85000"/>
              <a:gd name="adj2" fmla="val 170000"/>
              <a:gd name="adj3" fmla="val 33333"/>
            </a:avLst>
          </a:prstGeom>
          <a:solidFill>
            <a:srgbClr val="FFFF00"/>
          </a:solidFill>
          <a:ln w="9525">
            <a:solidFill>
              <a:schemeClr val="tx2"/>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81930" name="AutoShape 10"/>
          <p:cNvSpPr>
            <a:spLocks noChangeArrowheads="1"/>
          </p:cNvSpPr>
          <p:nvPr/>
        </p:nvSpPr>
        <p:spPr bwMode="auto">
          <a:xfrm rot="7513523">
            <a:off x="3467100" y="4762500"/>
            <a:ext cx="1295400" cy="304800"/>
          </a:xfrm>
          <a:prstGeom prst="curvedDownArrow">
            <a:avLst>
              <a:gd name="adj1" fmla="val 85000"/>
              <a:gd name="adj2" fmla="val 170000"/>
              <a:gd name="adj3" fmla="val 33333"/>
            </a:avLst>
          </a:prstGeom>
          <a:solidFill>
            <a:srgbClr val="FFFF00"/>
          </a:solidFill>
          <a:ln w="9525">
            <a:solidFill>
              <a:schemeClr val="tx2"/>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81931" name="AutoShape 11"/>
          <p:cNvSpPr>
            <a:spLocks noChangeArrowheads="1"/>
          </p:cNvSpPr>
          <p:nvPr/>
        </p:nvSpPr>
        <p:spPr bwMode="auto">
          <a:xfrm rot="19064686" flipH="1">
            <a:off x="5334000" y="4495800"/>
            <a:ext cx="1295400" cy="304800"/>
          </a:xfrm>
          <a:prstGeom prst="curvedDownArrow">
            <a:avLst>
              <a:gd name="adj1" fmla="val 85000"/>
              <a:gd name="adj2" fmla="val 170000"/>
              <a:gd name="adj3" fmla="val 33333"/>
            </a:avLst>
          </a:prstGeom>
          <a:solidFill>
            <a:srgbClr val="FFFF00"/>
          </a:solidFill>
          <a:ln w="9525">
            <a:solidFill>
              <a:schemeClr val="tx2"/>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81932" name="AutoShape 12"/>
          <p:cNvSpPr>
            <a:spLocks noChangeArrowheads="1"/>
          </p:cNvSpPr>
          <p:nvPr/>
        </p:nvSpPr>
        <p:spPr bwMode="auto">
          <a:xfrm rot="20129008" flipV="1">
            <a:off x="762000" y="4267200"/>
            <a:ext cx="381000" cy="1219200"/>
          </a:xfrm>
          <a:prstGeom prst="curvedRightArrow">
            <a:avLst>
              <a:gd name="adj1" fmla="val 64000"/>
              <a:gd name="adj2" fmla="val 128000"/>
              <a:gd name="adj3" fmla="val 33333"/>
            </a:avLst>
          </a:prstGeom>
          <a:solidFill>
            <a:srgbClr val="FFCCFF"/>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81933" name="AutoShape 13"/>
          <p:cNvSpPr>
            <a:spLocks noChangeArrowheads="1"/>
          </p:cNvSpPr>
          <p:nvPr/>
        </p:nvSpPr>
        <p:spPr bwMode="auto">
          <a:xfrm>
            <a:off x="5486400" y="2819400"/>
            <a:ext cx="1295400" cy="304800"/>
          </a:xfrm>
          <a:prstGeom prst="curvedDownArrow">
            <a:avLst>
              <a:gd name="adj1" fmla="val 85000"/>
              <a:gd name="adj2" fmla="val 170000"/>
              <a:gd name="adj3" fmla="val 33333"/>
            </a:avLst>
          </a:prstGeom>
          <a:solidFill>
            <a:srgbClr val="FFFF00"/>
          </a:solidFill>
          <a:ln w="9525">
            <a:solidFill>
              <a:schemeClr val="tx2"/>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81934" name="AutoShape 14"/>
          <p:cNvSpPr>
            <a:spLocks noChangeArrowheads="1"/>
          </p:cNvSpPr>
          <p:nvPr/>
        </p:nvSpPr>
        <p:spPr bwMode="auto">
          <a:xfrm>
            <a:off x="3886200" y="5943600"/>
            <a:ext cx="1371600" cy="381000"/>
          </a:xfrm>
          <a:prstGeom prst="curvedUpArrow">
            <a:avLst>
              <a:gd name="adj1" fmla="val 72000"/>
              <a:gd name="adj2" fmla="val 144000"/>
              <a:gd name="adj3" fmla="val 33333"/>
            </a:avLst>
          </a:prstGeom>
          <a:solidFill>
            <a:srgbClr val="9966FF"/>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12" name="Slide Number Placeholder 6"/>
          <p:cNvSpPr>
            <a:spLocks noGrp="1"/>
          </p:cNvSpPr>
          <p:nvPr>
            <p:ph type="sldNum" sz="quarter" idx="12"/>
          </p:nvPr>
        </p:nvSpPr>
        <p:spPr/>
        <p:txBody>
          <a:bodyPr/>
          <a:lstStyle/>
          <a:p>
            <a:fld id="{279704DC-604D-4185-B4F0-DDA4783F5605}" type="slidenum">
              <a:rPr lang="en-US">
                <a:solidFill>
                  <a:srgbClr val="000000"/>
                </a:solidFill>
              </a:rPr>
              <a:pPr/>
              <a:t>54</a:t>
            </a:fld>
            <a:endParaRPr lang="en-US">
              <a:solidFill>
                <a:srgbClr val="000000"/>
              </a:solidFill>
            </a:endParaRPr>
          </a:p>
        </p:txBody>
      </p:sp>
      <p:sp>
        <p:nvSpPr>
          <p:cNvPr id="82946" name="Rectangle 2"/>
          <p:cNvSpPr>
            <a:spLocks noGrp="1" noChangeArrowheads="1"/>
          </p:cNvSpPr>
          <p:nvPr>
            <p:ph type="title"/>
          </p:nvPr>
        </p:nvSpPr>
        <p:spPr>
          <a:xfrm>
            <a:off x="304800" y="152400"/>
            <a:ext cx="7772400" cy="1143000"/>
          </a:xfrm>
          <a:solidFill>
            <a:schemeClr val="bg1"/>
          </a:solidFill>
          <a:ln w="57150" cmpd="thinThick">
            <a:solidFill>
              <a:schemeClr val="tx1"/>
            </a:solidFill>
          </a:ln>
        </p:spPr>
        <p:txBody>
          <a:bodyPr/>
          <a:lstStyle/>
          <a:p>
            <a:r>
              <a:rPr lang="en-US" sz="2000" b="1">
                <a:solidFill>
                  <a:schemeClr val="tx1"/>
                </a:solidFill>
                <a:latin typeface="Arial Black" pitchFamily="34" charset="0"/>
              </a:rPr>
              <a:t>SISTEM BIO-EKONOMIK BERKELANJUTAN</a:t>
            </a:r>
            <a:br>
              <a:rPr lang="en-US" sz="2000" b="1">
                <a:solidFill>
                  <a:schemeClr val="tx1"/>
                </a:solidFill>
                <a:latin typeface="Arial Black" pitchFamily="34" charset="0"/>
              </a:rPr>
            </a:br>
            <a:r>
              <a:rPr lang="en-US" sz="2000" b="1">
                <a:solidFill>
                  <a:schemeClr val="tx1"/>
                </a:solidFill>
                <a:latin typeface="Arial Black" pitchFamily="34" charset="0"/>
              </a:rPr>
              <a:t>(PRINSIP DASAR)</a:t>
            </a:r>
          </a:p>
        </p:txBody>
      </p:sp>
      <p:sp>
        <p:nvSpPr>
          <p:cNvPr id="82947" name="AutoShape 3"/>
          <p:cNvSpPr>
            <a:spLocks noChangeArrowheads="1"/>
          </p:cNvSpPr>
          <p:nvPr/>
        </p:nvSpPr>
        <p:spPr bwMode="auto">
          <a:xfrm>
            <a:off x="1143000" y="1981200"/>
            <a:ext cx="2590800" cy="1905000"/>
          </a:xfrm>
          <a:prstGeom prst="flowChartPreparation">
            <a:avLst/>
          </a:prstGeom>
          <a:solidFill>
            <a:schemeClr val="bg1"/>
          </a:solidFill>
          <a:ln w="57150" cmpd="thinThick">
            <a:solidFill>
              <a:schemeClr val="tx1"/>
            </a:solidFill>
            <a:miter lim="800000"/>
            <a:headEnd/>
            <a:tailEnd/>
          </a:ln>
          <a:effectLst/>
        </p:spPr>
        <p:txBody>
          <a:bodyPr wrap="none" anchor="ctr"/>
          <a:lstStyle/>
          <a:p>
            <a:pPr algn="ctr" eaLnBrk="0" fontAlgn="base" hangingPunct="0">
              <a:spcBef>
                <a:spcPct val="0"/>
              </a:spcBef>
              <a:spcAft>
                <a:spcPct val="0"/>
              </a:spcAft>
            </a:pPr>
            <a:r>
              <a:rPr lang="en-US" sz="2400" b="1">
                <a:solidFill>
                  <a:srgbClr val="000000"/>
                </a:solidFill>
                <a:latin typeface="Comic Sans MS" pitchFamily="66" charset="0"/>
              </a:rPr>
              <a:t>INPUT</a:t>
            </a:r>
          </a:p>
        </p:txBody>
      </p:sp>
      <p:sp>
        <p:nvSpPr>
          <p:cNvPr id="82948" name="AutoShape 4"/>
          <p:cNvSpPr>
            <a:spLocks noChangeArrowheads="1"/>
          </p:cNvSpPr>
          <p:nvPr/>
        </p:nvSpPr>
        <p:spPr bwMode="auto">
          <a:xfrm>
            <a:off x="5257800" y="1981200"/>
            <a:ext cx="2590800" cy="1905000"/>
          </a:xfrm>
          <a:prstGeom prst="flowChartPreparation">
            <a:avLst/>
          </a:prstGeom>
          <a:solidFill>
            <a:srgbClr val="CCFF99"/>
          </a:solidFill>
          <a:ln w="57150" cmpd="thickThin">
            <a:solidFill>
              <a:schemeClr val="tx1"/>
            </a:solidFill>
            <a:miter lim="800000"/>
            <a:headEnd/>
            <a:tailEnd/>
          </a:ln>
          <a:effectLst/>
        </p:spPr>
        <p:txBody>
          <a:bodyPr wrap="none" anchor="ctr"/>
          <a:lstStyle/>
          <a:p>
            <a:pPr algn="ctr" eaLnBrk="0" fontAlgn="base" hangingPunct="0">
              <a:spcBef>
                <a:spcPct val="0"/>
              </a:spcBef>
              <a:spcAft>
                <a:spcPct val="0"/>
              </a:spcAft>
            </a:pPr>
            <a:r>
              <a:rPr lang="en-US" sz="2400" b="1">
                <a:solidFill>
                  <a:srgbClr val="000000"/>
                </a:solidFill>
                <a:latin typeface="Arial Black" pitchFamily="34" charset="0"/>
              </a:rPr>
              <a:t>OUTPUT</a:t>
            </a:r>
          </a:p>
        </p:txBody>
      </p:sp>
      <p:sp>
        <p:nvSpPr>
          <p:cNvPr id="82949" name="AutoShape 5"/>
          <p:cNvSpPr>
            <a:spLocks noChangeArrowheads="1"/>
          </p:cNvSpPr>
          <p:nvPr/>
        </p:nvSpPr>
        <p:spPr bwMode="auto">
          <a:xfrm>
            <a:off x="3886200" y="2667000"/>
            <a:ext cx="1214438" cy="485775"/>
          </a:xfrm>
          <a:prstGeom prst="leftRightArrow">
            <a:avLst>
              <a:gd name="adj1" fmla="val 50000"/>
              <a:gd name="adj2" fmla="val 50000"/>
            </a:avLst>
          </a:prstGeom>
          <a:solidFill>
            <a:schemeClr val="tx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82950" name="AutoShape 6"/>
          <p:cNvSpPr>
            <a:spLocks noChangeArrowheads="1"/>
          </p:cNvSpPr>
          <p:nvPr/>
        </p:nvSpPr>
        <p:spPr bwMode="auto">
          <a:xfrm>
            <a:off x="838200" y="4114800"/>
            <a:ext cx="3733800" cy="2133600"/>
          </a:xfrm>
          <a:prstGeom prst="star24">
            <a:avLst>
              <a:gd name="adj" fmla="val 38181"/>
            </a:avLst>
          </a:prstGeom>
          <a:gradFill rotWithShape="0">
            <a:gsLst>
              <a:gs pos="0">
                <a:srgbClr val="FFFF00">
                  <a:gamma/>
                  <a:tint val="0"/>
                  <a:invGamma/>
                </a:srgbClr>
              </a:gs>
              <a:gs pos="100000">
                <a:srgbClr val="FFFF00"/>
              </a:gs>
            </a:gsLst>
            <a:path path="shape">
              <a:fillToRect l="50000" t="50000" r="50000" b="50000"/>
            </a:path>
          </a:gradFill>
          <a:ln w="9525">
            <a:solidFill>
              <a:schemeClr val="tx1"/>
            </a:solidFill>
            <a:miter lim="800000"/>
            <a:headEnd/>
            <a:tailEnd/>
          </a:ln>
          <a:effectLst/>
        </p:spPr>
        <p:txBody>
          <a:bodyPr wrap="none" anchor="ctr"/>
          <a:lstStyle/>
          <a:p>
            <a:pPr algn="ctr" eaLnBrk="0" fontAlgn="base" hangingPunct="0">
              <a:spcBef>
                <a:spcPct val="0"/>
              </a:spcBef>
              <a:spcAft>
                <a:spcPct val="0"/>
              </a:spcAft>
            </a:pPr>
            <a:r>
              <a:rPr lang="en-US" sz="1600" b="1">
                <a:solidFill>
                  <a:srgbClr val="000000"/>
                </a:solidFill>
                <a:latin typeface="Comic Sans MS" pitchFamily="66" charset="0"/>
              </a:rPr>
              <a:t>FOTOSINTESIS:</a:t>
            </a:r>
          </a:p>
          <a:p>
            <a:pPr algn="ctr" eaLnBrk="0" fontAlgn="base" hangingPunct="0">
              <a:spcBef>
                <a:spcPct val="0"/>
              </a:spcBef>
              <a:spcAft>
                <a:spcPct val="0"/>
              </a:spcAft>
            </a:pPr>
            <a:r>
              <a:rPr lang="en-US" sz="1600" b="1">
                <a:solidFill>
                  <a:srgbClr val="000000"/>
                </a:solidFill>
                <a:latin typeface="Comic Sans MS" pitchFamily="66" charset="0"/>
              </a:rPr>
              <a:t>CO2, AIR, CAHAYA</a:t>
            </a:r>
          </a:p>
          <a:p>
            <a:pPr algn="ctr" eaLnBrk="0" fontAlgn="base" hangingPunct="0">
              <a:spcBef>
                <a:spcPct val="0"/>
              </a:spcBef>
              <a:spcAft>
                <a:spcPct val="0"/>
              </a:spcAft>
            </a:pPr>
            <a:r>
              <a:rPr lang="en-US" sz="1600" b="1">
                <a:solidFill>
                  <a:srgbClr val="000000"/>
                </a:solidFill>
                <a:latin typeface="Comic Sans MS" pitchFamily="66" charset="0"/>
              </a:rPr>
              <a:t>BERLIMPAH</a:t>
            </a:r>
          </a:p>
        </p:txBody>
      </p:sp>
      <p:sp>
        <p:nvSpPr>
          <p:cNvPr id="82951" name="AutoShape 7"/>
          <p:cNvSpPr>
            <a:spLocks noChangeArrowheads="1"/>
          </p:cNvSpPr>
          <p:nvPr/>
        </p:nvSpPr>
        <p:spPr bwMode="auto">
          <a:xfrm>
            <a:off x="5029200" y="4114800"/>
            <a:ext cx="3733800" cy="2133600"/>
          </a:xfrm>
          <a:prstGeom prst="star24">
            <a:avLst>
              <a:gd name="adj" fmla="val 38181"/>
            </a:avLst>
          </a:prstGeom>
          <a:gradFill rotWithShape="0">
            <a:gsLst>
              <a:gs pos="0">
                <a:srgbClr val="CC99FF">
                  <a:gamma/>
                  <a:tint val="3137"/>
                  <a:invGamma/>
                </a:srgbClr>
              </a:gs>
              <a:gs pos="100000">
                <a:srgbClr val="CC99FF"/>
              </a:gs>
            </a:gsLst>
            <a:path path="shape">
              <a:fillToRect l="50000" t="50000" r="50000" b="50000"/>
            </a:path>
          </a:gradFill>
          <a:ln w="9525">
            <a:solidFill>
              <a:schemeClr val="tx1"/>
            </a:solidFill>
            <a:miter lim="800000"/>
            <a:headEnd/>
            <a:tailEnd/>
          </a:ln>
          <a:effectLst/>
        </p:spPr>
        <p:txBody>
          <a:bodyPr wrap="none" anchor="ctr"/>
          <a:lstStyle/>
          <a:p>
            <a:pPr algn="ctr" eaLnBrk="0" fontAlgn="base" hangingPunct="0">
              <a:spcBef>
                <a:spcPct val="0"/>
              </a:spcBef>
              <a:spcAft>
                <a:spcPct val="0"/>
              </a:spcAft>
            </a:pPr>
            <a:r>
              <a:rPr lang="en-US" sz="1600" b="1">
                <a:solidFill>
                  <a:srgbClr val="000000"/>
                </a:solidFill>
                <a:latin typeface="Comic Sans MS" pitchFamily="66" charset="0"/>
              </a:rPr>
              <a:t>DEKOMPOSISI:</a:t>
            </a:r>
          </a:p>
          <a:p>
            <a:pPr algn="ctr" eaLnBrk="0" fontAlgn="base" hangingPunct="0">
              <a:spcBef>
                <a:spcPct val="0"/>
              </a:spcBef>
              <a:spcAft>
                <a:spcPct val="0"/>
              </a:spcAft>
            </a:pPr>
            <a:r>
              <a:rPr lang="en-US" sz="1600" b="1">
                <a:solidFill>
                  <a:srgbClr val="000000"/>
                </a:solidFill>
                <a:latin typeface="Comic Sans MS" pitchFamily="66" charset="0"/>
              </a:rPr>
              <a:t>SUHU, KELEMBABAN,</a:t>
            </a:r>
          </a:p>
          <a:p>
            <a:pPr algn="ctr" eaLnBrk="0" fontAlgn="base" hangingPunct="0">
              <a:spcBef>
                <a:spcPct val="0"/>
              </a:spcBef>
              <a:spcAft>
                <a:spcPct val="0"/>
              </a:spcAft>
            </a:pPr>
            <a:r>
              <a:rPr lang="en-US" sz="1600" b="1">
                <a:solidFill>
                  <a:srgbClr val="000000"/>
                </a:solidFill>
                <a:latin typeface="Comic Sans MS" pitchFamily="66" charset="0"/>
              </a:rPr>
              <a:t>JAZAD MIKRO</a:t>
            </a:r>
          </a:p>
        </p:txBody>
      </p:sp>
      <p:sp>
        <p:nvSpPr>
          <p:cNvPr id="82952" name="Text Box 8"/>
          <p:cNvSpPr txBox="1">
            <a:spLocks noChangeArrowheads="1"/>
          </p:cNvSpPr>
          <p:nvPr/>
        </p:nvSpPr>
        <p:spPr bwMode="auto">
          <a:xfrm>
            <a:off x="3429000" y="3352800"/>
            <a:ext cx="2133600" cy="366713"/>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pPr>
            <a:r>
              <a:rPr lang="en-US" b="1" i="1">
                <a:solidFill>
                  <a:srgbClr val="000000"/>
                </a:solidFill>
                <a:latin typeface="Comic Sans MS" pitchFamily="66" charset="0"/>
              </a:rPr>
              <a:t>BERIMBANG</a:t>
            </a:r>
          </a:p>
        </p:txBody>
      </p:sp>
      <p:sp>
        <p:nvSpPr>
          <p:cNvPr id="82953" name="Text Box 9"/>
          <p:cNvSpPr txBox="1">
            <a:spLocks noChangeArrowheads="1"/>
          </p:cNvSpPr>
          <p:nvPr/>
        </p:nvSpPr>
        <p:spPr bwMode="auto">
          <a:xfrm>
            <a:off x="2971800" y="1600200"/>
            <a:ext cx="3352800" cy="323850"/>
          </a:xfrm>
          <a:prstGeom prst="rect">
            <a:avLst/>
          </a:prstGeom>
          <a:solidFill>
            <a:schemeClr val="bg1"/>
          </a:solidFill>
          <a:ln w="19050">
            <a:solidFill>
              <a:schemeClr val="tx1"/>
            </a:solidFill>
            <a:miter lim="800000"/>
            <a:headEnd/>
            <a:tailEnd/>
          </a:ln>
          <a:effectLst/>
        </p:spPr>
        <p:txBody>
          <a:bodyPr>
            <a:spAutoFit/>
          </a:bodyPr>
          <a:lstStyle/>
          <a:p>
            <a:pPr algn="ctr" eaLnBrk="0" fontAlgn="base" hangingPunct="0">
              <a:spcBef>
                <a:spcPct val="50000"/>
              </a:spcBef>
              <a:spcAft>
                <a:spcPct val="0"/>
              </a:spcAft>
            </a:pPr>
            <a:r>
              <a:rPr lang="en-US" sz="1400" b="1">
                <a:solidFill>
                  <a:srgbClr val="000000"/>
                </a:solidFill>
                <a:latin typeface="Arial Black" pitchFamily="34" charset="0"/>
              </a:rPr>
              <a:t>DAERAH TROPIKA BASAH</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2" name="Slide Number Placeholder 3"/>
          <p:cNvSpPr>
            <a:spLocks noGrp="1"/>
          </p:cNvSpPr>
          <p:nvPr>
            <p:ph type="sldNum" sz="quarter" idx="12"/>
          </p:nvPr>
        </p:nvSpPr>
        <p:spPr/>
        <p:txBody>
          <a:bodyPr/>
          <a:lstStyle/>
          <a:p>
            <a:fld id="{1933FD2D-8C8C-4217-8BB5-F697AF99961B}" type="slidenum">
              <a:rPr lang="en-US">
                <a:solidFill>
                  <a:srgbClr val="000000"/>
                </a:solidFill>
              </a:rPr>
              <a:pPr/>
              <a:t>55</a:t>
            </a:fld>
            <a:endParaRPr lang="en-US">
              <a:solidFill>
                <a:srgbClr val="000000"/>
              </a:solidFill>
            </a:endParaRPr>
          </a:p>
        </p:txBody>
      </p:sp>
      <p:sp>
        <p:nvSpPr>
          <p:cNvPr id="90114" name="Text Box 2"/>
          <p:cNvSpPr txBox="1">
            <a:spLocks noChangeArrowheads="1"/>
          </p:cNvSpPr>
          <p:nvPr/>
        </p:nvSpPr>
        <p:spPr bwMode="auto">
          <a:xfrm>
            <a:off x="1447800" y="304800"/>
            <a:ext cx="6705600" cy="879475"/>
          </a:xfrm>
          <a:prstGeom prst="rect">
            <a:avLst/>
          </a:prstGeom>
          <a:solidFill>
            <a:schemeClr val="bg1"/>
          </a:solidFill>
          <a:ln w="57150" cmpd="thinThick">
            <a:solidFill>
              <a:schemeClr val="tx1"/>
            </a:solidFill>
            <a:miter lim="800000"/>
            <a:headEnd/>
            <a:tailEnd/>
          </a:ln>
          <a:effectLst>
            <a:outerShdw dist="107763" dir="13500000" algn="ctr" rotWithShape="0">
              <a:schemeClr val="bg2"/>
            </a:outerShdw>
          </a:effectLst>
        </p:spPr>
        <p:txBody>
          <a:bodyPr>
            <a:spAutoFit/>
          </a:bodyPr>
          <a:lstStyle/>
          <a:p>
            <a:pPr algn="ctr" eaLnBrk="0" fontAlgn="base" hangingPunct="0">
              <a:spcBef>
                <a:spcPct val="0"/>
              </a:spcBef>
              <a:spcAft>
                <a:spcPct val="0"/>
              </a:spcAft>
            </a:pPr>
            <a:r>
              <a:rPr lang="en-US" sz="2400" b="1">
                <a:solidFill>
                  <a:srgbClr val="000000"/>
                </a:solidFill>
              </a:rPr>
              <a:t>KOMPONEN-KOMPONEN</a:t>
            </a:r>
          </a:p>
          <a:p>
            <a:pPr algn="ctr" eaLnBrk="0" fontAlgn="base" hangingPunct="0">
              <a:spcBef>
                <a:spcPct val="0"/>
              </a:spcBef>
              <a:spcAft>
                <a:spcPct val="0"/>
              </a:spcAft>
            </a:pPr>
            <a:r>
              <a:rPr lang="en-US" sz="2400" b="1">
                <a:solidFill>
                  <a:srgbClr val="000000"/>
                </a:solidFill>
              </a:rPr>
              <a:t>SISTEM BIOEKONOMI BERKELANJUTAN</a:t>
            </a:r>
            <a:endParaRPr lang="en-US" sz="2400">
              <a:solidFill>
                <a:srgbClr val="000000"/>
              </a:solidFill>
            </a:endParaRPr>
          </a:p>
        </p:txBody>
      </p:sp>
      <p:sp>
        <p:nvSpPr>
          <p:cNvPr id="90115" name="Text Box 3"/>
          <p:cNvSpPr txBox="1">
            <a:spLocks noChangeArrowheads="1"/>
          </p:cNvSpPr>
          <p:nvPr/>
        </p:nvSpPr>
        <p:spPr bwMode="auto">
          <a:xfrm>
            <a:off x="1219200" y="2209800"/>
            <a:ext cx="2209800" cy="822325"/>
          </a:xfrm>
          <a:prstGeom prst="rect">
            <a:avLst/>
          </a:prstGeom>
          <a:solidFill>
            <a:srgbClr val="CCFF99"/>
          </a:solidFill>
          <a:ln w="9525">
            <a:noFill/>
            <a:miter lim="800000"/>
            <a:headEnd/>
            <a:tailEnd/>
          </a:ln>
          <a:effectLst/>
          <a:scene3d>
            <a:camera prst="legacyPerspectiveTopRight"/>
            <a:lightRig rig="legacyFlat1" dir="t"/>
          </a:scene3d>
          <a:sp3d extrusionH="887400" prstMaterial="legacyMatte">
            <a:bevelT w="13500" h="13500" prst="angle"/>
            <a:bevelB w="13500" h="13500" prst="angle"/>
            <a:extrusionClr>
              <a:srgbClr val="CCFF99"/>
            </a:extrusionClr>
          </a:sp3d>
        </p:spPr>
        <p:txBody>
          <a:bodyPr>
            <a:spAutoFit/>
            <a:flatTx/>
          </a:bodyPr>
          <a:lstStyle/>
          <a:p>
            <a:pPr algn="ctr" eaLnBrk="0" fontAlgn="base" hangingPunct="0">
              <a:spcBef>
                <a:spcPct val="0"/>
              </a:spcBef>
              <a:spcAft>
                <a:spcPct val="0"/>
              </a:spcAft>
            </a:pPr>
            <a:r>
              <a:rPr lang="en-US" sz="2400" b="1">
                <a:solidFill>
                  <a:srgbClr val="000000"/>
                </a:solidFill>
              </a:rPr>
              <a:t>Pengelolaan Ekosistem</a:t>
            </a:r>
            <a:endParaRPr lang="en-US" sz="2400">
              <a:solidFill>
                <a:srgbClr val="000000"/>
              </a:solidFill>
            </a:endParaRPr>
          </a:p>
        </p:txBody>
      </p:sp>
      <p:sp>
        <p:nvSpPr>
          <p:cNvPr id="90116" name="Text Box 4"/>
          <p:cNvSpPr txBox="1">
            <a:spLocks noChangeArrowheads="1"/>
          </p:cNvSpPr>
          <p:nvPr/>
        </p:nvSpPr>
        <p:spPr bwMode="auto">
          <a:xfrm>
            <a:off x="4191000" y="2590800"/>
            <a:ext cx="1905000" cy="822325"/>
          </a:xfrm>
          <a:prstGeom prst="rect">
            <a:avLst/>
          </a:prstGeom>
          <a:solidFill>
            <a:srgbClr val="00CC00"/>
          </a:solidFill>
          <a:ln w="9525">
            <a:noFill/>
            <a:miter lim="800000"/>
            <a:headEnd/>
            <a:tailEnd/>
          </a:ln>
          <a:effectLst/>
          <a:scene3d>
            <a:camera prst="legacyPerspectiveTopRight"/>
            <a:lightRig rig="legacyFlat1" dir="t"/>
          </a:scene3d>
          <a:sp3d extrusionH="887400" prstMaterial="legacyMatte">
            <a:bevelT w="13500" h="13500" prst="angle"/>
            <a:bevelB w="13500" h="13500" prst="angle"/>
            <a:extrusionClr>
              <a:srgbClr val="00CC00"/>
            </a:extrusionClr>
          </a:sp3d>
        </p:spPr>
        <p:txBody>
          <a:bodyPr>
            <a:spAutoFit/>
            <a:flatTx/>
          </a:bodyPr>
          <a:lstStyle/>
          <a:p>
            <a:pPr algn="ctr" eaLnBrk="0" fontAlgn="base" hangingPunct="0">
              <a:spcBef>
                <a:spcPct val="0"/>
              </a:spcBef>
              <a:spcAft>
                <a:spcPct val="0"/>
              </a:spcAft>
            </a:pPr>
            <a:r>
              <a:rPr lang="en-US" sz="2400" b="1">
                <a:solidFill>
                  <a:srgbClr val="000000"/>
                </a:solidFill>
              </a:rPr>
              <a:t>Pergiliran Komoditi </a:t>
            </a:r>
            <a:endParaRPr lang="en-US" sz="2400">
              <a:solidFill>
                <a:srgbClr val="000000"/>
              </a:solidFill>
            </a:endParaRPr>
          </a:p>
        </p:txBody>
      </p:sp>
      <p:sp>
        <p:nvSpPr>
          <p:cNvPr id="90117" name="Text Box 5"/>
          <p:cNvSpPr txBox="1">
            <a:spLocks noChangeArrowheads="1"/>
          </p:cNvSpPr>
          <p:nvPr/>
        </p:nvSpPr>
        <p:spPr bwMode="auto">
          <a:xfrm>
            <a:off x="6553200" y="2209800"/>
            <a:ext cx="2209800" cy="1187450"/>
          </a:xfrm>
          <a:prstGeom prst="rect">
            <a:avLst/>
          </a:prstGeom>
          <a:solidFill>
            <a:srgbClr val="FF66FF"/>
          </a:solidFill>
          <a:ln w="9525">
            <a:noFill/>
            <a:miter lim="800000"/>
            <a:headEnd/>
            <a:tailEnd/>
          </a:ln>
          <a:effectLst/>
          <a:scene3d>
            <a:camera prst="legacyPerspectiveTopRight"/>
            <a:lightRig rig="legacyFlat1" dir="t"/>
          </a:scene3d>
          <a:sp3d extrusionH="887400" prstMaterial="legacyMatte">
            <a:bevelT w="13500" h="13500" prst="angle"/>
            <a:bevelB w="13500" h="13500" prst="angle"/>
            <a:extrusionClr>
              <a:srgbClr val="FF66FF"/>
            </a:extrusionClr>
          </a:sp3d>
        </p:spPr>
        <p:txBody>
          <a:bodyPr>
            <a:spAutoFit/>
            <a:flatTx/>
          </a:bodyPr>
          <a:lstStyle/>
          <a:p>
            <a:pPr algn="ctr" eaLnBrk="0" fontAlgn="base" hangingPunct="0">
              <a:spcBef>
                <a:spcPct val="0"/>
              </a:spcBef>
              <a:spcAft>
                <a:spcPct val="0"/>
              </a:spcAft>
            </a:pPr>
            <a:r>
              <a:rPr lang="en-US" sz="2400" b="1">
                <a:solidFill>
                  <a:srgbClr val="000000"/>
                </a:solidFill>
              </a:rPr>
              <a:t>Innovative Farming Systems</a:t>
            </a:r>
            <a:endParaRPr lang="en-US" sz="2400">
              <a:solidFill>
                <a:srgbClr val="000000"/>
              </a:solidFill>
            </a:endParaRPr>
          </a:p>
        </p:txBody>
      </p:sp>
      <p:sp>
        <p:nvSpPr>
          <p:cNvPr id="90118" name="Text Box 6"/>
          <p:cNvSpPr txBox="1">
            <a:spLocks noChangeArrowheads="1"/>
          </p:cNvSpPr>
          <p:nvPr/>
        </p:nvSpPr>
        <p:spPr bwMode="auto">
          <a:xfrm>
            <a:off x="3962400" y="4041775"/>
            <a:ext cx="2209800" cy="1063625"/>
          </a:xfrm>
          <a:prstGeom prst="rect">
            <a:avLst/>
          </a:prstGeom>
          <a:solidFill>
            <a:schemeClr val="bg1"/>
          </a:solidFill>
          <a:ln w="57150" cmpd="thinThick">
            <a:solidFill>
              <a:schemeClr val="tx2"/>
            </a:solidFill>
            <a:miter lim="800000"/>
            <a:headEnd/>
            <a:tailEnd/>
          </a:ln>
          <a:effectLst>
            <a:prstShdw prst="shdw13" dist="53882" dir="13500000">
              <a:schemeClr val="bg2"/>
            </a:prstShdw>
          </a:effectLst>
        </p:spPr>
        <p:txBody>
          <a:bodyPr>
            <a:spAutoFit/>
          </a:bodyPr>
          <a:lstStyle/>
          <a:p>
            <a:pPr algn="ctr" eaLnBrk="0" fontAlgn="base" hangingPunct="0">
              <a:spcBef>
                <a:spcPct val="0"/>
              </a:spcBef>
              <a:spcAft>
                <a:spcPct val="0"/>
              </a:spcAft>
            </a:pPr>
            <a:r>
              <a:rPr lang="en-US" sz="2000" b="1">
                <a:solidFill>
                  <a:srgbClr val="000000"/>
                </a:solidFill>
              </a:rPr>
              <a:t>Bioteknologi </a:t>
            </a:r>
          </a:p>
          <a:p>
            <a:pPr algn="ctr" eaLnBrk="0" fontAlgn="base" hangingPunct="0">
              <a:spcBef>
                <a:spcPct val="0"/>
              </a:spcBef>
              <a:spcAft>
                <a:spcPct val="0"/>
              </a:spcAft>
            </a:pPr>
            <a:r>
              <a:rPr lang="en-US" sz="2000" b="1">
                <a:solidFill>
                  <a:srgbClr val="000000"/>
                </a:solidFill>
              </a:rPr>
              <a:t>&amp;</a:t>
            </a:r>
          </a:p>
          <a:p>
            <a:pPr algn="ctr" eaLnBrk="0" fontAlgn="base" hangingPunct="0">
              <a:spcBef>
                <a:spcPct val="0"/>
              </a:spcBef>
              <a:spcAft>
                <a:spcPct val="0"/>
              </a:spcAft>
            </a:pPr>
            <a:r>
              <a:rPr lang="en-US" sz="2000" b="1">
                <a:solidFill>
                  <a:srgbClr val="000000"/>
                </a:solidFill>
              </a:rPr>
              <a:t>Farm Breeding </a:t>
            </a:r>
            <a:endParaRPr lang="en-US" sz="2000">
              <a:solidFill>
                <a:srgbClr val="000000"/>
              </a:solidFill>
            </a:endParaRPr>
          </a:p>
        </p:txBody>
      </p:sp>
      <p:sp>
        <p:nvSpPr>
          <p:cNvPr id="90119" name="Text Box 7"/>
          <p:cNvSpPr txBox="1">
            <a:spLocks noChangeArrowheads="1"/>
          </p:cNvSpPr>
          <p:nvPr/>
        </p:nvSpPr>
        <p:spPr bwMode="auto">
          <a:xfrm>
            <a:off x="990600" y="3962400"/>
            <a:ext cx="2209800" cy="1187450"/>
          </a:xfrm>
          <a:prstGeom prst="rect">
            <a:avLst/>
          </a:prstGeom>
          <a:solidFill>
            <a:srgbClr val="FFFF00"/>
          </a:solidFill>
          <a:ln w="9525">
            <a:noFill/>
            <a:miter lim="800000"/>
            <a:headEnd/>
            <a:tailEnd/>
          </a:ln>
          <a:effectLst/>
          <a:scene3d>
            <a:camera prst="legacyPerspectiveTopRight"/>
            <a:lightRig rig="legacyFlat1" dir="t"/>
          </a:scene3d>
          <a:sp3d extrusionH="887400" prstMaterial="legacyMatte">
            <a:bevelT w="13500" h="13500" prst="angle"/>
            <a:bevelB w="13500" h="13500" prst="angle"/>
            <a:extrusionClr>
              <a:srgbClr val="FFFF00"/>
            </a:extrusionClr>
          </a:sp3d>
        </p:spPr>
        <p:txBody>
          <a:bodyPr>
            <a:spAutoFit/>
            <a:flatTx/>
          </a:bodyPr>
          <a:lstStyle/>
          <a:p>
            <a:pPr algn="ctr" eaLnBrk="0" fontAlgn="base" hangingPunct="0">
              <a:spcBef>
                <a:spcPct val="0"/>
              </a:spcBef>
              <a:spcAft>
                <a:spcPct val="0"/>
              </a:spcAft>
            </a:pPr>
            <a:r>
              <a:rPr lang="en-US" sz="2400" b="1">
                <a:solidFill>
                  <a:srgbClr val="000000"/>
                </a:solidFill>
              </a:rPr>
              <a:t>Integrated </a:t>
            </a:r>
          </a:p>
          <a:p>
            <a:pPr algn="ctr" eaLnBrk="0" fontAlgn="base" hangingPunct="0">
              <a:spcBef>
                <a:spcPct val="0"/>
              </a:spcBef>
              <a:spcAft>
                <a:spcPct val="0"/>
              </a:spcAft>
            </a:pPr>
            <a:r>
              <a:rPr lang="en-US" sz="2400" b="1">
                <a:solidFill>
                  <a:srgbClr val="000000"/>
                </a:solidFill>
              </a:rPr>
              <a:t>Pest-Dis. Management </a:t>
            </a:r>
            <a:endParaRPr lang="en-US" sz="2400">
              <a:solidFill>
                <a:srgbClr val="000000"/>
              </a:solidFill>
            </a:endParaRPr>
          </a:p>
        </p:txBody>
      </p:sp>
      <p:sp>
        <p:nvSpPr>
          <p:cNvPr id="90120" name="Text Box 8"/>
          <p:cNvSpPr txBox="1">
            <a:spLocks noChangeArrowheads="1"/>
          </p:cNvSpPr>
          <p:nvPr/>
        </p:nvSpPr>
        <p:spPr bwMode="auto">
          <a:xfrm>
            <a:off x="6629400" y="4038600"/>
            <a:ext cx="2209800" cy="831850"/>
          </a:xfrm>
          <a:prstGeom prst="rect">
            <a:avLst/>
          </a:prstGeom>
          <a:gradFill rotWithShape="0">
            <a:gsLst>
              <a:gs pos="0">
                <a:srgbClr val="FF99FF">
                  <a:gamma/>
                  <a:tint val="0"/>
                  <a:invGamma/>
                </a:srgbClr>
              </a:gs>
              <a:gs pos="100000">
                <a:srgbClr val="FF99FF"/>
              </a:gs>
            </a:gsLst>
            <a:path path="shape">
              <a:fillToRect l="50000" t="50000" r="50000" b="50000"/>
            </a:path>
          </a:gradFill>
          <a:ln w="9525">
            <a:solidFill>
              <a:schemeClr val="tx2"/>
            </a:solidFill>
            <a:miter lim="800000"/>
            <a:headEnd/>
            <a:tailEnd/>
          </a:ln>
          <a:effectLst>
            <a:outerShdw dist="107763" dir="2700000" algn="ctr" rotWithShape="0">
              <a:schemeClr val="bg2"/>
            </a:outerShdw>
          </a:effectLst>
        </p:spPr>
        <p:txBody>
          <a:bodyPr>
            <a:spAutoFit/>
          </a:bodyPr>
          <a:lstStyle/>
          <a:p>
            <a:pPr algn="ctr" eaLnBrk="0" fontAlgn="base" hangingPunct="0">
              <a:spcBef>
                <a:spcPct val="0"/>
              </a:spcBef>
              <a:spcAft>
                <a:spcPct val="0"/>
              </a:spcAft>
            </a:pPr>
            <a:r>
              <a:rPr lang="en-US" sz="2400" b="1">
                <a:solidFill>
                  <a:srgbClr val="000000"/>
                </a:solidFill>
              </a:rPr>
              <a:t>Weeds Management </a:t>
            </a:r>
            <a:endParaRPr lang="en-US" sz="2400">
              <a:solidFill>
                <a:srgbClr val="000000"/>
              </a:solidFill>
            </a:endParaRPr>
          </a:p>
        </p:txBody>
      </p:sp>
      <p:sp>
        <p:nvSpPr>
          <p:cNvPr id="90121" name="Text Box 9"/>
          <p:cNvSpPr txBox="1">
            <a:spLocks noChangeArrowheads="1"/>
          </p:cNvSpPr>
          <p:nvPr/>
        </p:nvSpPr>
        <p:spPr bwMode="auto">
          <a:xfrm>
            <a:off x="1295400" y="5638800"/>
            <a:ext cx="2209800" cy="831850"/>
          </a:xfrm>
          <a:prstGeom prst="rect">
            <a:avLst/>
          </a:prstGeom>
          <a:solidFill>
            <a:schemeClr val="bg1"/>
          </a:solidFill>
          <a:ln w="9525">
            <a:solidFill>
              <a:schemeClr val="tx2"/>
            </a:solidFill>
            <a:miter lim="800000"/>
            <a:headEnd/>
            <a:tailEnd/>
          </a:ln>
          <a:effectLst>
            <a:outerShdw dist="107763" dir="13500000" algn="ctr" rotWithShape="0">
              <a:schemeClr val="bg2"/>
            </a:outerShdw>
          </a:effectLst>
        </p:spPr>
        <p:txBody>
          <a:bodyPr>
            <a:spAutoFit/>
          </a:bodyPr>
          <a:lstStyle/>
          <a:p>
            <a:pPr algn="ctr" eaLnBrk="0" fontAlgn="base" hangingPunct="0">
              <a:spcBef>
                <a:spcPct val="0"/>
              </a:spcBef>
              <a:spcAft>
                <a:spcPct val="0"/>
              </a:spcAft>
            </a:pPr>
            <a:r>
              <a:rPr lang="en-US" sz="2400" b="1">
                <a:solidFill>
                  <a:srgbClr val="000000"/>
                </a:solidFill>
              </a:rPr>
              <a:t>Conservation Tillage </a:t>
            </a:r>
            <a:endParaRPr lang="en-US" sz="2400">
              <a:solidFill>
                <a:srgbClr val="000000"/>
              </a:solidFill>
            </a:endParaRPr>
          </a:p>
        </p:txBody>
      </p:sp>
      <p:sp>
        <p:nvSpPr>
          <p:cNvPr id="90122" name="Text Box 10"/>
          <p:cNvSpPr txBox="1">
            <a:spLocks noChangeArrowheads="1"/>
          </p:cNvSpPr>
          <p:nvPr/>
        </p:nvSpPr>
        <p:spPr bwMode="auto">
          <a:xfrm>
            <a:off x="4038600" y="5791200"/>
            <a:ext cx="2209800" cy="822325"/>
          </a:xfrm>
          <a:prstGeom prst="rect">
            <a:avLst/>
          </a:prstGeom>
          <a:solidFill>
            <a:srgbClr val="66FF33"/>
          </a:solidFill>
          <a:ln w="9525">
            <a:noFill/>
            <a:miter lim="800000"/>
            <a:headEnd/>
            <a:tailEnd/>
          </a:ln>
          <a:effectLst/>
          <a:scene3d>
            <a:camera prst="legacyPerspectiveTopRight"/>
            <a:lightRig rig="legacyFlat1" dir="t"/>
          </a:scene3d>
          <a:sp3d extrusionH="887400" prstMaterial="legacyMatte">
            <a:bevelT w="13500" h="13500" prst="angle"/>
            <a:bevelB w="13500" h="13500" prst="angle"/>
            <a:extrusionClr>
              <a:srgbClr val="66FF33"/>
            </a:extrusionClr>
          </a:sp3d>
        </p:spPr>
        <p:txBody>
          <a:bodyPr>
            <a:spAutoFit/>
            <a:flatTx/>
          </a:bodyPr>
          <a:lstStyle/>
          <a:p>
            <a:pPr algn="ctr" eaLnBrk="0" fontAlgn="base" hangingPunct="0">
              <a:spcBef>
                <a:spcPct val="0"/>
              </a:spcBef>
              <a:spcAft>
                <a:spcPct val="0"/>
              </a:spcAft>
            </a:pPr>
            <a:r>
              <a:rPr lang="en-US" sz="2400" b="1">
                <a:solidFill>
                  <a:srgbClr val="000000"/>
                </a:solidFill>
              </a:rPr>
              <a:t>Feedcrop Management</a:t>
            </a:r>
            <a:endParaRPr lang="en-US" sz="2400">
              <a:solidFill>
                <a:srgbClr val="000000"/>
              </a:solidFill>
            </a:endParaRPr>
          </a:p>
        </p:txBody>
      </p:sp>
      <p:sp>
        <p:nvSpPr>
          <p:cNvPr id="90123" name="Text Box 11"/>
          <p:cNvSpPr txBox="1">
            <a:spLocks noChangeArrowheads="1"/>
          </p:cNvSpPr>
          <p:nvPr/>
        </p:nvSpPr>
        <p:spPr bwMode="auto">
          <a:xfrm>
            <a:off x="6934200" y="5486400"/>
            <a:ext cx="1981200" cy="1196975"/>
          </a:xfrm>
          <a:prstGeom prst="rect">
            <a:avLst/>
          </a:prstGeom>
          <a:solidFill>
            <a:schemeClr val="bg1"/>
          </a:solidFill>
          <a:ln w="9525">
            <a:solidFill>
              <a:schemeClr val="tx2"/>
            </a:solidFill>
            <a:miter lim="800000"/>
            <a:headEnd/>
            <a:tailEnd/>
          </a:ln>
          <a:effectLst>
            <a:outerShdw dist="107763" dir="8100000" algn="ctr" rotWithShape="0">
              <a:schemeClr val="bg2"/>
            </a:outerShdw>
          </a:effectLst>
        </p:spPr>
        <p:txBody>
          <a:bodyPr>
            <a:spAutoFit/>
          </a:bodyPr>
          <a:lstStyle/>
          <a:p>
            <a:pPr algn="ctr" eaLnBrk="0" fontAlgn="base" hangingPunct="0">
              <a:spcBef>
                <a:spcPct val="0"/>
              </a:spcBef>
              <a:spcAft>
                <a:spcPct val="0"/>
              </a:spcAft>
            </a:pPr>
            <a:r>
              <a:rPr lang="en-US" sz="2400" b="1">
                <a:solidFill>
                  <a:srgbClr val="000000"/>
                </a:solidFill>
              </a:rPr>
              <a:t>Animals /Fishes </a:t>
            </a:r>
          </a:p>
          <a:p>
            <a:pPr algn="ctr" eaLnBrk="0" fontAlgn="base" hangingPunct="0">
              <a:spcBef>
                <a:spcPct val="0"/>
              </a:spcBef>
              <a:spcAft>
                <a:spcPct val="0"/>
              </a:spcAft>
            </a:pPr>
            <a:r>
              <a:rPr lang="en-US" sz="2400" b="1">
                <a:solidFill>
                  <a:srgbClr val="000000"/>
                </a:solidFill>
              </a:rPr>
              <a:t>Roles</a:t>
            </a:r>
            <a:endParaRPr lang="en-US" sz="2400">
              <a:solidFill>
                <a:srgbClr val="000000"/>
              </a:solidFill>
            </a:endParaRPr>
          </a:p>
        </p:txBody>
      </p:sp>
      <p:sp>
        <p:nvSpPr>
          <p:cNvPr id="90124" name="Line 12"/>
          <p:cNvSpPr>
            <a:spLocks noChangeShapeType="1"/>
          </p:cNvSpPr>
          <p:nvPr/>
        </p:nvSpPr>
        <p:spPr bwMode="auto">
          <a:xfrm flipH="1" flipV="1">
            <a:off x="3352800" y="3352800"/>
            <a:ext cx="609600" cy="609600"/>
          </a:xfrm>
          <a:prstGeom prst="line">
            <a:avLst/>
          </a:prstGeom>
          <a:noFill/>
          <a:ln w="5715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0125" name="Line 13"/>
          <p:cNvSpPr>
            <a:spLocks noChangeShapeType="1"/>
          </p:cNvSpPr>
          <p:nvPr/>
        </p:nvSpPr>
        <p:spPr bwMode="auto">
          <a:xfrm rot="-13199222" flipH="1" flipV="1">
            <a:off x="6303963" y="4419600"/>
            <a:ext cx="457200" cy="381000"/>
          </a:xfrm>
          <a:prstGeom prst="line">
            <a:avLst/>
          </a:prstGeom>
          <a:noFill/>
          <a:ln w="5715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0126" name="Line 14"/>
          <p:cNvSpPr>
            <a:spLocks noChangeShapeType="1"/>
          </p:cNvSpPr>
          <p:nvPr/>
        </p:nvSpPr>
        <p:spPr bwMode="auto">
          <a:xfrm rot="5677646" flipH="1" flipV="1">
            <a:off x="6248400" y="3352800"/>
            <a:ext cx="609600" cy="609600"/>
          </a:xfrm>
          <a:prstGeom prst="line">
            <a:avLst/>
          </a:prstGeom>
          <a:noFill/>
          <a:ln w="5715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0127" name="Line 15"/>
          <p:cNvSpPr>
            <a:spLocks noChangeShapeType="1"/>
          </p:cNvSpPr>
          <p:nvPr/>
        </p:nvSpPr>
        <p:spPr bwMode="auto">
          <a:xfrm rot="-2611222" flipH="1" flipV="1">
            <a:off x="3200400" y="4419600"/>
            <a:ext cx="609600" cy="609600"/>
          </a:xfrm>
          <a:prstGeom prst="line">
            <a:avLst/>
          </a:prstGeom>
          <a:noFill/>
          <a:ln w="5715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0128" name="Line 16"/>
          <p:cNvSpPr>
            <a:spLocks noChangeShapeType="1"/>
          </p:cNvSpPr>
          <p:nvPr/>
        </p:nvSpPr>
        <p:spPr bwMode="auto">
          <a:xfrm rot="10304577" flipH="1" flipV="1">
            <a:off x="6175375" y="5092700"/>
            <a:ext cx="762000" cy="685800"/>
          </a:xfrm>
          <a:prstGeom prst="line">
            <a:avLst/>
          </a:prstGeom>
          <a:noFill/>
          <a:ln w="5715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0129" name="Line 17"/>
          <p:cNvSpPr>
            <a:spLocks noChangeShapeType="1"/>
          </p:cNvSpPr>
          <p:nvPr/>
        </p:nvSpPr>
        <p:spPr bwMode="auto">
          <a:xfrm rot="2509913" flipH="1" flipV="1">
            <a:off x="4870450" y="3397250"/>
            <a:ext cx="457200" cy="457200"/>
          </a:xfrm>
          <a:prstGeom prst="line">
            <a:avLst/>
          </a:prstGeom>
          <a:noFill/>
          <a:ln w="5715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0130" name="Line 18"/>
          <p:cNvSpPr>
            <a:spLocks noChangeShapeType="1"/>
          </p:cNvSpPr>
          <p:nvPr/>
        </p:nvSpPr>
        <p:spPr bwMode="auto">
          <a:xfrm rot="-5346290" flipH="1" flipV="1">
            <a:off x="3505200" y="5181600"/>
            <a:ext cx="609600" cy="609600"/>
          </a:xfrm>
          <a:prstGeom prst="line">
            <a:avLst/>
          </a:prstGeom>
          <a:noFill/>
          <a:ln w="5715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0131" name="Line 19"/>
          <p:cNvSpPr>
            <a:spLocks noChangeShapeType="1"/>
          </p:cNvSpPr>
          <p:nvPr/>
        </p:nvSpPr>
        <p:spPr bwMode="auto">
          <a:xfrm rot="-7927894" flipH="1" flipV="1">
            <a:off x="4757738" y="5238750"/>
            <a:ext cx="457200" cy="381000"/>
          </a:xfrm>
          <a:prstGeom prst="line">
            <a:avLst/>
          </a:prstGeom>
          <a:noFill/>
          <a:ln w="5715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9900CC"/>
        </a:solidFill>
        <a:effectLst/>
      </p:bgPr>
    </p:bg>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1600200" y="304800"/>
            <a:ext cx="6934200"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endParaRPr lang="id-ID" sz="2400">
              <a:solidFill>
                <a:srgbClr val="000000"/>
              </a:solidFill>
            </a:endParaRPr>
          </a:p>
        </p:txBody>
      </p:sp>
      <p:sp>
        <p:nvSpPr>
          <p:cNvPr id="91139" name="Text Box 3"/>
          <p:cNvSpPr txBox="1">
            <a:spLocks noChangeArrowheads="1"/>
          </p:cNvSpPr>
          <p:nvPr/>
        </p:nvSpPr>
        <p:spPr bwMode="auto">
          <a:xfrm>
            <a:off x="1447800" y="304800"/>
            <a:ext cx="5257800" cy="457200"/>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endParaRPr lang="id-ID" sz="2400">
              <a:solidFill>
                <a:srgbClr val="000000"/>
              </a:solidFill>
            </a:endParaRPr>
          </a:p>
        </p:txBody>
      </p:sp>
      <p:sp>
        <p:nvSpPr>
          <p:cNvPr id="91140" name="Text Box 4"/>
          <p:cNvSpPr txBox="1">
            <a:spLocks noChangeArrowheads="1"/>
          </p:cNvSpPr>
          <p:nvPr/>
        </p:nvSpPr>
        <p:spPr bwMode="auto">
          <a:xfrm>
            <a:off x="838200" y="304800"/>
            <a:ext cx="6705600" cy="466725"/>
          </a:xfrm>
          <a:prstGeom prst="rect">
            <a:avLst/>
          </a:prstGeom>
          <a:solidFill>
            <a:schemeClr val="bg1"/>
          </a:solidFill>
          <a:ln w="9525">
            <a:solidFill>
              <a:schemeClr val="tx2"/>
            </a:solidFill>
            <a:miter lim="800000"/>
            <a:headEnd/>
            <a:tailEnd/>
          </a:ln>
          <a:effectLst>
            <a:outerShdw dist="107763" dir="13500000" algn="ctr" rotWithShape="0">
              <a:schemeClr val="bg2"/>
            </a:outerShdw>
          </a:effectLst>
        </p:spPr>
        <p:txBody>
          <a:bodyPr>
            <a:spAutoFit/>
          </a:bodyPr>
          <a:lstStyle/>
          <a:p>
            <a:pPr algn="ctr" eaLnBrk="0" fontAlgn="base" hangingPunct="0">
              <a:spcBef>
                <a:spcPct val="0"/>
              </a:spcBef>
              <a:spcAft>
                <a:spcPct val="0"/>
              </a:spcAft>
            </a:pPr>
            <a:r>
              <a:rPr lang="en-US" sz="2400" b="1">
                <a:solidFill>
                  <a:srgbClr val="000000"/>
                </a:solidFill>
              </a:rPr>
              <a:t>PENGELOLAAN SISTEM BIO-EKONOMI </a:t>
            </a:r>
            <a:endParaRPr lang="en-US" sz="2400">
              <a:solidFill>
                <a:srgbClr val="000000"/>
              </a:solidFill>
            </a:endParaRPr>
          </a:p>
        </p:txBody>
      </p:sp>
      <p:sp>
        <p:nvSpPr>
          <p:cNvPr id="91141" name="Text Box 5"/>
          <p:cNvSpPr txBox="1">
            <a:spLocks noChangeArrowheads="1"/>
          </p:cNvSpPr>
          <p:nvPr/>
        </p:nvSpPr>
        <p:spPr bwMode="auto">
          <a:xfrm>
            <a:off x="3733800" y="2819400"/>
            <a:ext cx="2514600" cy="1673225"/>
          </a:xfrm>
          <a:prstGeom prst="rect">
            <a:avLst/>
          </a:prstGeom>
          <a:solidFill>
            <a:schemeClr val="bg1"/>
          </a:solidFill>
          <a:ln w="57150" cmpd="thinThick">
            <a:solidFill>
              <a:schemeClr val="tx2"/>
            </a:solidFill>
            <a:miter lim="800000"/>
            <a:headEnd/>
            <a:tailEnd/>
          </a:ln>
          <a:effectLst>
            <a:outerShdw dist="107763" dir="13500000" algn="ctr" rotWithShape="0">
              <a:schemeClr val="bg2"/>
            </a:outerShdw>
          </a:effectLst>
        </p:spPr>
        <p:txBody>
          <a:bodyPr>
            <a:spAutoFit/>
          </a:bodyPr>
          <a:lstStyle/>
          <a:p>
            <a:pPr algn="ctr" eaLnBrk="0" fontAlgn="base" hangingPunct="0">
              <a:spcBef>
                <a:spcPct val="0"/>
              </a:spcBef>
              <a:spcAft>
                <a:spcPct val="0"/>
              </a:spcAft>
            </a:pPr>
            <a:endParaRPr lang="en-US" sz="2000" b="1">
              <a:solidFill>
                <a:srgbClr val="000000"/>
              </a:solidFill>
            </a:endParaRPr>
          </a:p>
          <a:p>
            <a:pPr algn="ctr" eaLnBrk="0" fontAlgn="base" hangingPunct="0">
              <a:spcBef>
                <a:spcPct val="0"/>
              </a:spcBef>
              <a:spcAft>
                <a:spcPct val="0"/>
              </a:spcAft>
            </a:pPr>
            <a:r>
              <a:rPr lang="en-US" sz="2000" b="1">
                <a:solidFill>
                  <a:srgbClr val="000000"/>
                </a:solidFill>
              </a:rPr>
              <a:t>PRODUKTIVITAS BIO-EKONOMI</a:t>
            </a:r>
          </a:p>
          <a:p>
            <a:pPr algn="ctr" eaLnBrk="0" fontAlgn="base" hangingPunct="0">
              <a:spcBef>
                <a:spcPct val="0"/>
              </a:spcBef>
              <a:spcAft>
                <a:spcPct val="0"/>
              </a:spcAft>
            </a:pPr>
            <a:r>
              <a:rPr lang="en-US" sz="2000" b="1">
                <a:solidFill>
                  <a:srgbClr val="000000"/>
                </a:solidFill>
              </a:rPr>
              <a:t>SISTEM </a:t>
            </a:r>
          </a:p>
          <a:p>
            <a:pPr algn="ctr" eaLnBrk="0" fontAlgn="base" hangingPunct="0">
              <a:spcBef>
                <a:spcPct val="0"/>
              </a:spcBef>
              <a:spcAft>
                <a:spcPct val="0"/>
              </a:spcAft>
            </a:pPr>
            <a:endParaRPr lang="en-US" sz="2000">
              <a:solidFill>
                <a:srgbClr val="000000"/>
              </a:solidFill>
            </a:endParaRPr>
          </a:p>
        </p:txBody>
      </p:sp>
      <p:sp>
        <p:nvSpPr>
          <p:cNvPr id="91142" name="Text Box 6"/>
          <p:cNvSpPr txBox="1">
            <a:spLocks noChangeArrowheads="1"/>
          </p:cNvSpPr>
          <p:nvPr/>
        </p:nvSpPr>
        <p:spPr bwMode="auto">
          <a:xfrm>
            <a:off x="6934200" y="3286124"/>
            <a:ext cx="2209800" cy="879475"/>
          </a:xfrm>
          <a:prstGeom prst="rect">
            <a:avLst/>
          </a:prstGeom>
          <a:solidFill>
            <a:schemeClr val="bg1"/>
          </a:solidFill>
          <a:ln w="57150" cmpd="thinThick">
            <a:solidFill>
              <a:schemeClr val="tx1"/>
            </a:solidFill>
            <a:miter lim="800000"/>
            <a:headEnd/>
            <a:tailEnd/>
          </a:ln>
          <a:effectLst>
            <a:outerShdw dist="107763" dir="2700000" algn="ctr" rotWithShape="0">
              <a:schemeClr val="bg2"/>
            </a:outerShdw>
          </a:effectLst>
        </p:spPr>
        <p:txBody>
          <a:bodyPr>
            <a:spAutoFit/>
          </a:bodyPr>
          <a:lstStyle/>
          <a:p>
            <a:pPr algn="ctr" eaLnBrk="0" fontAlgn="base" hangingPunct="0">
              <a:spcBef>
                <a:spcPct val="0"/>
              </a:spcBef>
              <a:spcAft>
                <a:spcPct val="0"/>
              </a:spcAft>
            </a:pPr>
            <a:r>
              <a:rPr lang="en-US" sz="2400" b="1" dirty="0">
                <a:solidFill>
                  <a:srgbClr val="000000"/>
                </a:solidFill>
              </a:rPr>
              <a:t>Optimum </a:t>
            </a:r>
          </a:p>
          <a:p>
            <a:pPr algn="ctr" eaLnBrk="0" fontAlgn="base" hangingPunct="0">
              <a:spcBef>
                <a:spcPct val="0"/>
              </a:spcBef>
              <a:spcAft>
                <a:spcPct val="0"/>
              </a:spcAft>
            </a:pPr>
            <a:r>
              <a:rPr lang="en-US" sz="2400" b="1" dirty="0">
                <a:solidFill>
                  <a:srgbClr val="000000"/>
                </a:solidFill>
              </a:rPr>
              <a:t>Biol. Yields </a:t>
            </a:r>
            <a:endParaRPr lang="en-US" sz="2400" dirty="0">
              <a:solidFill>
                <a:srgbClr val="000000"/>
              </a:solidFill>
            </a:endParaRPr>
          </a:p>
        </p:txBody>
      </p:sp>
      <p:sp>
        <p:nvSpPr>
          <p:cNvPr id="91143" name="Text Box 7"/>
          <p:cNvSpPr txBox="1">
            <a:spLocks noChangeArrowheads="1"/>
          </p:cNvSpPr>
          <p:nvPr/>
        </p:nvSpPr>
        <p:spPr bwMode="auto">
          <a:xfrm>
            <a:off x="857224" y="3286124"/>
            <a:ext cx="2209800" cy="822325"/>
          </a:xfrm>
          <a:prstGeom prst="rect">
            <a:avLst/>
          </a:prstGeom>
          <a:solidFill>
            <a:srgbClr val="FFFF00"/>
          </a:solidFill>
          <a:ln w="9525">
            <a:noFill/>
            <a:miter lim="800000"/>
            <a:headEnd/>
            <a:tailEnd/>
          </a:ln>
          <a:effectLst/>
          <a:scene3d>
            <a:camera prst="legacyPerspectiveTopRight"/>
            <a:lightRig rig="legacyFlat1" dir="t"/>
          </a:scene3d>
          <a:sp3d extrusionH="887400" prstMaterial="legacyMatte">
            <a:bevelT w="13500" h="13500" prst="angle"/>
            <a:bevelB w="13500" h="13500" prst="angle"/>
            <a:extrusionClr>
              <a:srgbClr val="FFFF00"/>
            </a:extrusionClr>
          </a:sp3d>
        </p:spPr>
        <p:txBody>
          <a:bodyPr>
            <a:spAutoFit/>
            <a:flatTx/>
          </a:bodyPr>
          <a:lstStyle/>
          <a:p>
            <a:pPr algn="ctr" eaLnBrk="0" fontAlgn="base" hangingPunct="0">
              <a:spcBef>
                <a:spcPct val="0"/>
              </a:spcBef>
              <a:spcAft>
                <a:spcPct val="0"/>
              </a:spcAft>
            </a:pPr>
            <a:r>
              <a:rPr lang="en-US" sz="2400" b="1">
                <a:solidFill>
                  <a:srgbClr val="000000"/>
                </a:solidFill>
              </a:rPr>
              <a:t>Optimum Inputs </a:t>
            </a:r>
            <a:endParaRPr lang="en-US" sz="2400">
              <a:solidFill>
                <a:srgbClr val="000000"/>
              </a:solidFill>
            </a:endParaRPr>
          </a:p>
        </p:txBody>
      </p:sp>
      <p:sp>
        <p:nvSpPr>
          <p:cNvPr id="91144" name="Text Box 8"/>
          <p:cNvSpPr txBox="1">
            <a:spLocks noChangeArrowheads="1"/>
          </p:cNvSpPr>
          <p:nvPr/>
        </p:nvSpPr>
        <p:spPr bwMode="auto">
          <a:xfrm>
            <a:off x="3962400" y="5334000"/>
            <a:ext cx="2209800" cy="822325"/>
          </a:xfrm>
          <a:prstGeom prst="rect">
            <a:avLst/>
          </a:prstGeom>
          <a:solidFill>
            <a:srgbClr val="FF66FF"/>
          </a:solidFill>
          <a:ln w="9525">
            <a:noFill/>
            <a:miter lim="800000"/>
            <a:headEnd/>
            <a:tailEnd/>
          </a:ln>
          <a:effectLst/>
          <a:scene3d>
            <a:camera prst="legacyPerspectiveTopRight"/>
            <a:lightRig rig="legacyFlat1" dir="t"/>
          </a:scene3d>
          <a:sp3d extrusionH="887400" prstMaterial="legacyMatte">
            <a:bevelT w="13500" h="13500" prst="angle"/>
            <a:bevelB w="13500" h="13500" prst="angle"/>
            <a:extrusionClr>
              <a:srgbClr val="FF66FF"/>
            </a:extrusionClr>
          </a:sp3d>
        </p:spPr>
        <p:txBody>
          <a:bodyPr>
            <a:spAutoFit/>
            <a:flatTx/>
          </a:bodyPr>
          <a:lstStyle/>
          <a:p>
            <a:pPr algn="ctr" eaLnBrk="0" fontAlgn="base" hangingPunct="0">
              <a:spcBef>
                <a:spcPct val="0"/>
              </a:spcBef>
              <a:spcAft>
                <a:spcPct val="0"/>
              </a:spcAft>
            </a:pPr>
            <a:r>
              <a:rPr lang="en-US" sz="2400" b="1">
                <a:solidFill>
                  <a:srgbClr val="000000"/>
                </a:solidFill>
              </a:rPr>
              <a:t>Minimum Losses  </a:t>
            </a:r>
            <a:endParaRPr lang="en-US" sz="2400">
              <a:solidFill>
                <a:srgbClr val="000000"/>
              </a:solidFill>
            </a:endParaRPr>
          </a:p>
        </p:txBody>
      </p:sp>
      <p:sp>
        <p:nvSpPr>
          <p:cNvPr id="91145" name="Line 9"/>
          <p:cNvSpPr>
            <a:spLocks noChangeShapeType="1"/>
          </p:cNvSpPr>
          <p:nvPr/>
        </p:nvSpPr>
        <p:spPr bwMode="auto">
          <a:xfrm>
            <a:off x="5029200" y="4343400"/>
            <a:ext cx="0" cy="9906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1146" name="Line 10"/>
          <p:cNvSpPr>
            <a:spLocks noChangeShapeType="1"/>
          </p:cNvSpPr>
          <p:nvPr/>
        </p:nvSpPr>
        <p:spPr bwMode="auto">
          <a:xfrm>
            <a:off x="6096000" y="3657600"/>
            <a:ext cx="762000" cy="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1147" name="Line 11"/>
          <p:cNvSpPr>
            <a:spLocks noChangeShapeType="1"/>
          </p:cNvSpPr>
          <p:nvPr/>
        </p:nvSpPr>
        <p:spPr bwMode="auto">
          <a:xfrm>
            <a:off x="3124200" y="3733800"/>
            <a:ext cx="762000" cy="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1148" name="Line 12"/>
          <p:cNvSpPr>
            <a:spLocks noChangeShapeType="1"/>
          </p:cNvSpPr>
          <p:nvPr/>
        </p:nvSpPr>
        <p:spPr bwMode="auto">
          <a:xfrm>
            <a:off x="4648200" y="1752600"/>
            <a:ext cx="0" cy="9906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1149" name="Line 13"/>
          <p:cNvSpPr>
            <a:spLocks noChangeShapeType="1"/>
          </p:cNvSpPr>
          <p:nvPr/>
        </p:nvSpPr>
        <p:spPr bwMode="auto">
          <a:xfrm>
            <a:off x="5486400" y="1752600"/>
            <a:ext cx="0" cy="9906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1150" name="Text Box 14"/>
          <p:cNvSpPr txBox="1">
            <a:spLocks noChangeArrowheads="1"/>
          </p:cNvSpPr>
          <p:nvPr/>
        </p:nvSpPr>
        <p:spPr bwMode="auto">
          <a:xfrm>
            <a:off x="3200400" y="1295400"/>
            <a:ext cx="3962400" cy="457200"/>
          </a:xfrm>
          <a:prstGeom prst="rect">
            <a:avLst/>
          </a:prstGeom>
          <a:solidFill>
            <a:srgbClr val="CCFF99"/>
          </a:solidFill>
          <a:ln w="9525">
            <a:noFill/>
            <a:miter lim="800000"/>
            <a:headEnd/>
            <a:tailEnd/>
          </a:ln>
          <a:effectLst/>
          <a:scene3d>
            <a:camera prst="legacyPerspectiveTopRight"/>
            <a:lightRig rig="legacyFlat1" dir="t"/>
          </a:scene3d>
          <a:sp3d extrusionH="887400" prstMaterial="legacyMatte">
            <a:bevelT w="13500" h="13500" prst="angle"/>
            <a:bevelB w="13500" h="13500" prst="angle"/>
            <a:extrusionClr>
              <a:srgbClr val="CCFF99"/>
            </a:extrusionClr>
          </a:sp3d>
        </p:spPr>
        <p:txBody>
          <a:bodyPr>
            <a:spAutoFit/>
            <a:flatTx/>
          </a:bodyPr>
          <a:lstStyle/>
          <a:p>
            <a:pPr algn="ctr" eaLnBrk="0" fontAlgn="base" hangingPunct="0">
              <a:spcBef>
                <a:spcPct val="0"/>
              </a:spcBef>
              <a:spcAft>
                <a:spcPct val="0"/>
              </a:spcAft>
            </a:pPr>
            <a:r>
              <a:rPr lang="en-US" sz="2400" b="1">
                <a:solidFill>
                  <a:srgbClr val="000000"/>
                </a:solidFill>
              </a:rPr>
              <a:t>Natural  Inputs </a:t>
            </a:r>
            <a:endParaRPr lang="en-US" sz="2400">
              <a:solidFill>
                <a:srgbClr val="000000"/>
              </a:solidFill>
            </a:endParaRPr>
          </a:p>
        </p:txBody>
      </p:sp>
      <p:sp>
        <p:nvSpPr>
          <p:cNvPr id="91151" name="AutoShape 15"/>
          <p:cNvSpPr>
            <a:spLocks noChangeArrowheads="1"/>
          </p:cNvSpPr>
          <p:nvPr/>
        </p:nvSpPr>
        <p:spPr bwMode="auto">
          <a:xfrm>
            <a:off x="609600" y="5365750"/>
            <a:ext cx="2819400" cy="695325"/>
          </a:xfrm>
          <a:prstGeom prst="star16">
            <a:avLst>
              <a:gd name="adj" fmla="val 42875"/>
            </a:avLst>
          </a:prstGeom>
          <a:solidFill>
            <a:srgbClr val="FF3300"/>
          </a:solidFill>
          <a:ln w="9525">
            <a:noFill/>
            <a:miter lim="800000"/>
            <a:headEnd/>
            <a:tailEnd/>
          </a:ln>
          <a:effectLst/>
          <a:scene3d>
            <a:camera prst="legacyPerspectiveTopRight"/>
            <a:lightRig rig="legacyFlat1" dir="t"/>
          </a:scene3d>
          <a:sp3d extrusionH="887400" prstMaterial="legacyMatte">
            <a:bevelT w="13500" h="13500" prst="angle"/>
            <a:bevelB w="13500" h="13500" prst="angle"/>
            <a:extrusionClr>
              <a:schemeClr val="tx1"/>
            </a:extrusionClr>
          </a:sp3d>
        </p:spPr>
        <p:txBody>
          <a:bodyPr>
            <a:spAutoFit/>
            <a:flatTx/>
          </a:bodyPr>
          <a:lstStyle/>
          <a:p>
            <a:pPr algn="ctr" eaLnBrk="0" fontAlgn="base" hangingPunct="0">
              <a:spcBef>
                <a:spcPct val="0"/>
              </a:spcBef>
              <a:spcAft>
                <a:spcPct val="0"/>
              </a:spcAft>
            </a:pPr>
            <a:r>
              <a:rPr lang="en-US" sz="2400" b="1">
                <a:solidFill>
                  <a:srgbClr val="000000"/>
                </a:solidFill>
              </a:rPr>
              <a:t>TTG </a:t>
            </a:r>
            <a:endParaRPr lang="en-US" sz="2400">
              <a:solidFill>
                <a:srgbClr val="000000"/>
              </a:solidFill>
            </a:endParaRPr>
          </a:p>
        </p:txBody>
      </p:sp>
      <p:sp>
        <p:nvSpPr>
          <p:cNvPr id="91152" name="AutoShape 16"/>
          <p:cNvSpPr>
            <a:spLocks noChangeArrowheads="1"/>
          </p:cNvSpPr>
          <p:nvPr/>
        </p:nvSpPr>
        <p:spPr bwMode="auto">
          <a:xfrm>
            <a:off x="685800" y="1370013"/>
            <a:ext cx="1816100" cy="1136650"/>
          </a:xfrm>
          <a:prstGeom prst="wedgeEllipseCallout">
            <a:avLst>
              <a:gd name="adj1" fmla="val 98949"/>
              <a:gd name="adj2" fmla="val -33944"/>
            </a:avLst>
          </a:prstGeom>
          <a:solidFill>
            <a:schemeClr val="bg1"/>
          </a:solidFill>
          <a:ln w="9525">
            <a:solidFill>
              <a:schemeClr val="tx2"/>
            </a:solidFill>
            <a:miter lim="800000"/>
            <a:headEnd/>
            <a:tailEnd/>
          </a:ln>
          <a:effectLst>
            <a:outerShdw dist="107763" dir="8100000" algn="ctr" rotWithShape="0">
              <a:schemeClr val="bg2"/>
            </a:outerShdw>
          </a:effectLst>
        </p:spPr>
        <p:txBody>
          <a:bodyPr>
            <a:spAutoFit/>
          </a:bodyPr>
          <a:lstStyle/>
          <a:p>
            <a:pPr algn="ctr" eaLnBrk="0" fontAlgn="base" hangingPunct="0">
              <a:spcBef>
                <a:spcPct val="0"/>
              </a:spcBef>
              <a:spcAft>
                <a:spcPct val="0"/>
              </a:spcAft>
            </a:pPr>
            <a:r>
              <a:rPr lang="en-US" sz="2400" b="1">
                <a:solidFill>
                  <a:srgbClr val="000000"/>
                </a:solidFill>
              </a:rPr>
              <a:t>Nature-</a:t>
            </a:r>
          </a:p>
          <a:p>
            <a:pPr algn="ctr" eaLnBrk="0" fontAlgn="base" hangingPunct="0">
              <a:spcBef>
                <a:spcPct val="0"/>
              </a:spcBef>
              <a:spcAft>
                <a:spcPct val="0"/>
              </a:spcAft>
            </a:pPr>
            <a:r>
              <a:rPr lang="en-US" sz="2400" b="1">
                <a:solidFill>
                  <a:srgbClr val="000000"/>
                </a:solidFill>
              </a:rPr>
              <a:t>ekologi </a:t>
            </a:r>
            <a:endParaRPr lang="en-US" sz="2400">
              <a:solidFill>
                <a:srgbClr val="000000"/>
              </a:solidFill>
            </a:endParaRPr>
          </a:p>
        </p:txBody>
      </p:sp>
      <p:sp>
        <p:nvSpPr>
          <p:cNvPr id="91153" name="AutoShape 17"/>
          <p:cNvSpPr>
            <a:spLocks noChangeArrowheads="1"/>
          </p:cNvSpPr>
          <p:nvPr/>
        </p:nvSpPr>
        <p:spPr bwMode="auto">
          <a:xfrm>
            <a:off x="3429000" y="5410200"/>
            <a:ext cx="609600" cy="533400"/>
          </a:xfrm>
          <a:prstGeom prst="rightArrow">
            <a:avLst>
              <a:gd name="adj1" fmla="val 50000"/>
              <a:gd name="adj2" fmla="val 28571"/>
            </a:avLst>
          </a:prstGeom>
          <a:solidFill>
            <a:schemeClr val="accent1"/>
          </a:solidFill>
          <a:ln w="9525">
            <a:solidFill>
              <a:srgbClr val="FF3300"/>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1154" name="AutoShape 18"/>
          <p:cNvSpPr>
            <a:spLocks noChangeArrowheads="1"/>
          </p:cNvSpPr>
          <p:nvPr/>
        </p:nvSpPr>
        <p:spPr bwMode="auto">
          <a:xfrm rot="-5533903">
            <a:off x="1377156" y="4495007"/>
            <a:ext cx="1141413" cy="533400"/>
          </a:xfrm>
          <a:prstGeom prst="rightArrow">
            <a:avLst>
              <a:gd name="adj1" fmla="val 50000"/>
              <a:gd name="adj2" fmla="val 53497"/>
            </a:avLst>
          </a:prstGeom>
          <a:solidFill>
            <a:schemeClr val="accent1"/>
          </a:solidFill>
          <a:ln w="9525">
            <a:solidFill>
              <a:srgbClr val="FF3300"/>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533400" y="220663"/>
            <a:ext cx="6781800" cy="457200"/>
          </a:xfrm>
          <a:prstGeom prst="rect">
            <a:avLst/>
          </a:prstGeom>
          <a:solidFill>
            <a:srgbClr val="CCFF99"/>
          </a:solidFill>
          <a:ln w="9525">
            <a:noFill/>
            <a:miter lim="800000"/>
            <a:headEnd/>
            <a:tailEnd/>
          </a:ln>
          <a:effectLst/>
          <a:scene3d>
            <a:camera prst="legacyPerspectiveTop"/>
            <a:lightRig rig="legacyFlat1" dir="t"/>
          </a:scene3d>
          <a:sp3d extrusionH="887400" prstMaterial="legacyMatte">
            <a:bevelT w="13500" h="13500" prst="angle"/>
            <a:bevelB w="13500" h="13500" prst="angle"/>
            <a:extrusionClr>
              <a:srgbClr val="FF3300"/>
            </a:extrusionClr>
          </a:sp3d>
        </p:spPr>
        <p:txBody>
          <a:bodyPr>
            <a:spAutoFit/>
            <a:flatTx/>
          </a:bodyPr>
          <a:lstStyle/>
          <a:p>
            <a:pPr algn="ctr" eaLnBrk="0" fontAlgn="base" hangingPunct="0">
              <a:spcBef>
                <a:spcPct val="50000"/>
              </a:spcBef>
              <a:spcAft>
                <a:spcPct val="0"/>
              </a:spcAft>
            </a:pPr>
            <a:r>
              <a:rPr lang="en-US" sz="2400" b="1">
                <a:solidFill>
                  <a:srgbClr val="000000"/>
                </a:solidFill>
              </a:rPr>
              <a:t>BIO-SIKLUS  DALAM SUATU  FARM</a:t>
            </a:r>
            <a:endParaRPr lang="en-US" sz="2400">
              <a:solidFill>
                <a:srgbClr val="000000"/>
              </a:solidFill>
            </a:endParaRPr>
          </a:p>
        </p:txBody>
      </p:sp>
      <p:sp>
        <p:nvSpPr>
          <p:cNvPr id="93187" name="Text Box 3"/>
          <p:cNvSpPr txBox="1">
            <a:spLocks noChangeArrowheads="1"/>
          </p:cNvSpPr>
          <p:nvPr/>
        </p:nvSpPr>
        <p:spPr bwMode="auto">
          <a:xfrm>
            <a:off x="2743200" y="2209800"/>
            <a:ext cx="1600200" cy="457200"/>
          </a:xfrm>
          <a:prstGeom prst="rect">
            <a:avLst/>
          </a:prstGeom>
          <a:solidFill>
            <a:srgbClr val="00FF00"/>
          </a:solidFill>
          <a:ln w="9525">
            <a:noFill/>
            <a:miter lim="800000"/>
            <a:headEnd/>
            <a:tailEnd/>
          </a:ln>
          <a:effectLst/>
          <a:scene3d>
            <a:camera prst="legacyPerspectiveTop"/>
            <a:lightRig rig="legacyFlat1" dir="t"/>
          </a:scene3d>
          <a:sp3d extrusionH="887400" prstMaterial="legacyMatte">
            <a:bevelT w="13500" h="13500" prst="angle"/>
            <a:bevelB w="13500" h="13500" prst="angle"/>
            <a:extrusionClr>
              <a:srgbClr val="FF3300"/>
            </a:extrusionClr>
          </a:sp3d>
        </p:spPr>
        <p:txBody>
          <a:bodyPr>
            <a:spAutoFit/>
            <a:flatTx/>
          </a:bodyPr>
          <a:lstStyle/>
          <a:p>
            <a:pPr algn="ctr" eaLnBrk="0" fontAlgn="base" hangingPunct="0">
              <a:spcBef>
                <a:spcPct val="50000"/>
              </a:spcBef>
              <a:spcAft>
                <a:spcPct val="0"/>
              </a:spcAft>
            </a:pPr>
            <a:r>
              <a:rPr lang="en-US" sz="2400" b="1">
                <a:solidFill>
                  <a:srgbClr val="000000"/>
                </a:solidFill>
              </a:rPr>
              <a:t>Tanaman</a:t>
            </a:r>
            <a:endParaRPr lang="en-US" sz="2400">
              <a:solidFill>
                <a:srgbClr val="000000"/>
              </a:solidFill>
            </a:endParaRPr>
          </a:p>
        </p:txBody>
      </p:sp>
      <p:sp>
        <p:nvSpPr>
          <p:cNvPr id="93188" name="Text Box 4"/>
          <p:cNvSpPr txBox="1">
            <a:spLocks noChangeArrowheads="1"/>
          </p:cNvSpPr>
          <p:nvPr/>
        </p:nvSpPr>
        <p:spPr bwMode="auto">
          <a:xfrm>
            <a:off x="5029200" y="2209800"/>
            <a:ext cx="1600200" cy="466725"/>
          </a:xfrm>
          <a:prstGeom prst="rect">
            <a:avLst/>
          </a:prstGeom>
          <a:solidFill>
            <a:srgbClr val="CCFF99"/>
          </a:solidFill>
          <a:ln w="9525">
            <a:solidFill>
              <a:schemeClr val="tx2"/>
            </a:solidFill>
            <a:miter lim="800000"/>
            <a:headEnd/>
            <a:tailEnd/>
          </a:ln>
          <a:effectLst>
            <a:outerShdw dist="107763" dir="13500000" algn="ctr" rotWithShape="0">
              <a:schemeClr val="bg2">
                <a:alpha val="50000"/>
              </a:schemeClr>
            </a:outerShdw>
          </a:effectLst>
        </p:spPr>
        <p:txBody>
          <a:bodyPr>
            <a:spAutoFit/>
          </a:bodyPr>
          <a:lstStyle/>
          <a:p>
            <a:pPr algn="ctr" eaLnBrk="0" fontAlgn="base" hangingPunct="0">
              <a:spcBef>
                <a:spcPct val="50000"/>
              </a:spcBef>
              <a:spcAft>
                <a:spcPct val="0"/>
              </a:spcAft>
            </a:pPr>
            <a:r>
              <a:rPr lang="en-US" sz="2400" b="1">
                <a:solidFill>
                  <a:srgbClr val="000000"/>
                </a:solidFill>
              </a:rPr>
              <a:t>Ternak</a:t>
            </a:r>
            <a:endParaRPr lang="en-US" sz="2400">
              <a:solidFill>
                <a:srgbClr val="000000"/>
              </a:solidFill>
            </a:endParaRPr>
          </a:p>
        </p:txBody>
      </p:sp>
      <p:sp>
        <p:nvSpPr>
          <p:cNvPr id="93189" name="Text Box 5"/>
          <p:cNvSpPr txBox="1">
            <a:spLocks noChangeArrowheads="1"/>
          </p:cNvSpPr>
          <p:nvPr/>
        </p:nvSpPr>
        <p:spPr bwMode="auto">
          <a:xfrm>
            <a:off x="1752600" y="3352800"/>
            <a:ext cx="1600200" cy="457200"/>
          </a:xfrm>
          <a:prstGeom prst="rect">
            <a:avLst/>
          </a:prstGeom>
          <a:solidFill>
            <a:srgbClr val="996633"/>
          </a:solidFill>
          <a:ln w="9525">
            <a:noFill/>
            <a:miter lim="800000"/>
            <a:headEnd/>
            <a:tailEnd/>
          </a:ln>
          <a:effectLst/>
          <a:scene3d>
            <a:camera prst="legacyPerspectiveTop"/>
            <a:lightRig rig="legacyFlat1" dir="t"/>
          </a:scene3d>
          <a:sp3d extrusionH="887400" prstMaterial="legacyMatte">
            <a:bevelT w="13500" h="13500" prst="angle"/>
            <a:bevelB w="13500" h="13500" prst="angle"/>
            <a:extrusionClr>
              <a:srgbClr val="FF3300"/>
            </a:extrusionClr>
          </a:sp3d>
        </p:spPr>
        <p:txBody>
          <a:bodyPr>
            <a:spAutoFit/>
            <a:flatTx/>
          </a:bodyPr>
          <a:lstStyle/>
          <a:p>
            <a:pPr algn="ctr" eaLnBrk="0" fontAlgn="base" hangingPunct="0">
              <a:spcBef>
                <a:spcPct val="50000"/>
              </a:spcBef>
              <a:spcAft>
                <a:spcPct val="0"/>
              </a:spcAft>
            </a:pPr>
            <a:r>
              <a:rPr lang="en-US" sz="2400" b="1">
                <a:solidFill>
                  <a:srgbClr val="000000"/>
                </a:solidFill>
              </a:rPr>
              <a:t>Residu</a:t>
            </a:r>
            <a:endParaRPr lang="en-US" sz="2400">
              <a:solidFill>
                <a:srgbClr val="000000"/>
              </a:solidFill>
            </a:endParaRPr>
          </a:p>
        </p:txBody>
      </p:sp>
      <p:sp>
        <p:nvSpPr>
          <p:cNvPr id="93190" name="Text Box 6"/>
          <p:cNvSpPr txBox="1">
            <a:spLocks noChangeArrowheads="1"/>
          </p:cNvSpPr>
          <p:nvPr/>
        </p:nvSpPr>
        <p:spPr bwMode="auto">
          <a:xfrm>
            <a:off x="2895600" y="4572000"/>
            <a:ext cx="1600200" cy="457200"/>
          </a:xfrm>
          <a:prstGeom prst="rect">
            <a:avLst/>
          </a:prstGeom>
          <a:solidFill>
            <a:srgbClr val="FFFF00"/>
          </a:solidFill>
          <a:ln w="9525">
            <a:noFill/>
            <a:miter lim="800000"/>
            <a:headEnd/>
            <a:tailEnd/>
          </a:ln>
          <a:effectLst/>
          <a:scene3d>
            <a:camera prst="legacyPerspectiveTop"/>
            <a:lightRig rig="legacyFlat1" dir="t"/>
          </a:scene3d>
          <a:sp3d extrusionH="887400" prstMaterial="legacyMatte">
            <a:bevelT w="13500" h="13500" prst="angle"/>
            <a:bevelB w="13500" h="13500" prst="angle"/>
            <a:extrusionClr>
              <a:srgbClr val="FF3300"/>
            </a:extrusionClr>
          </a:sp3d>
        </p:spPr>
        <p:txBody>
          <a:bodyPr>
            <a:spAutoFit/>
            <a:flatTx/>
          </a:bodyPr>
          <a:lstStyle/>
          <a:p>
            <a:pPr algn="ctr" eaLnBrk="0" fontAlgn="base" hangingPunct="0">
              <a:spcBef>
                <a:spcPct val="50000"/>
              </a:spcBef>
              <a:spcAft>
                <a:spcPct val="0"/>
              </a:spcAft>
            </a:pPr>
            <a:r>
              <a:rPr lang="en-US" sz="2400" b="1">
                <a:solidFill>
                  <a:srgbClr val="000000"/>
                </a:solidFill>
              </a:rPr>
              <a:t>Tanah</a:t>
            </a:r>
            <a:endParaRPr lang="en-US" sz="2400">
              <a:solidFill>
                <a:srgbClr val="000000"/>
              </a:solidFill>
            </a:endParaRPr>
          </a:p>
        </p:txBody>
      </p:sp>
      <p:sp>
        <p:nvSpPr>
          <p:cNvPr id="93191" name="Text Box 7"/>
          <p:cNvSpPr txBox="1">
            <a:spLocks noChangeArrowheads="1"/>
          </p:cNvSpPr>
          <p:nvPr/>
        </p:nvSpPr>
        <p:spPr bwMode="auto">
          <a:xfrm>
            <a:off x="5181600" y="4495800"/>
            <a:ext cx="2057400" cy="396875"/>
          </a:xfrm>
          <a:prstGeom prst="rect">
            <a:avLst/>
          </a:prstGeom>
          <a:solidFill>
            <a:schemeClr val="accent1"/>
          </a:solidFill>
          <a:ln w="9525">
            <a:noFill/>
            <a:miter lim="800000"/>
            <a:headEnd/>
            <a:tailEnd/>
          </a:ln>
          <a:effectLst/>
          <a:scene3d>
            <a:camera prst="legacyPerspectiveTop"/>
            <a:lightRig rig="legacyFlat1" dir="t"/>
          </a:scene3d>
          <a:sp3d extrusionH="887400" prstMaterial="legacyMatte">
            <a:bevelT w="13500" h="13500" prst="angle"/>
            <a:bevelB w="13500" h="13500" prst="angle"/>
            <a:extrusionClr>
              <a:srgbClr val="FF3300"/>
            </a:extrusionClr>
          </a:sp3d>
        </p:spPr>
        <p:txBody>
          <a:bodyPr>
            <a:spAutoFit/>
            <a:flatTx/>
          </a:bodyPr>
          <a:lstStyle/>
          <a:p>
            <a:pPr algn="ctr" eaLnBrk="0" fontAlgn="base" hangingPunct="0">
              <a:spcBef>
                <a:spcPct val="50000"/>
              </a:spcBef>
              <a:spcAft>
                <a:spcPct val="0"/>
              </a:spcAft>
            </a:pPr>
            <a:r>
              <a:rPr lang="en-US" sz="2000" b="1">
                <a:solidFill>
                  <a:srgbClr val="000000"/>
                </a:solidFill>
              </a:rPr>
              <a:t>Pupuk: 125</a:t>
            </a:r>
            <a:endParaRPr lang="en-US" sz="2000">
              <a:solidFill>
                <a:srgbClr val="000000"/>
              </a:solidFill>
            </a:endParaRPr>
          </a:p>
        </p:txBody>
      </p:sp>
      <p:sp>
        <p:nvSpPr>
          <p:cNvPr id="93192" name="Text Box 8"/>
          <p:cNvSpPr txBox="1">
            <a:spLocks noChangeArrowheads="1"/>
          </p:cNvSpPr>
          <p:nvPr/>
        </p:nvSpPr>
        <p:spPr bwMode="auto">
          <a:xfrm>
            <a:off x="6858000" y="990600"/>
            <a:ext cx="1981200" cy="701675"/>
          </a:xfrm>
          <a:prstGeom prst="rect">
            <a:avLst/>
          </a:prstGeom>
          <a:solidFill>
            <a:srgbClr val="9999FF"/>
          </a:solidFill>
          <a:ln w="9525">
            <a:noFill/>
            <a:miter lim="800000"/>
            <a:headEnd/>
            <a:tailEnd/>
          </a:ln>
          <a:effectLst/>
          <a:scene3d>
            <a:camera prst="legacyPerspectiveTop"/>
            <a:lightRig rig="legacyFlat1" dir="t"/>
          </a:scene3d>
          <a:sp3d extrusionH="887400" prstMaterial="legacyMatte">
            <a:bevelT w="13500" h="13500" prst="angle"/>
            <a:bevelB w="13500" h="13500" prst="angle"/>
            <a:extrusionClr>
              <a:srgbClr val="FF3300"/>
            </a:extrusionClr>
          </a:sp3d>
        </p:spPr>
        <p:txBody>
          <a:bodyPr>
            <a:spAutoFit/>
            <a:flatTx/>
          </a:bodyPr>
          <a:lstStyle/>
          <a:p>
            <a:pPr algn="ctr" eaLnBrk="0" fontAlgn="base" hangingPunct="0">
              <a:spcBef>
                <a:spcPct val="0"/>
              </a:spcBef>
              <a:spcAft>
                <a:spcPct val="0"/>
              </a:spcAft>
            </a:pPr>
            <a:r>
              <a:rPr lang="en-US" sz="2000" b="1">
                <a:solidFill>
                  <a:srgbClr val="000000"/>
                </a:solidFill>
              </a:rPr>
              <a:t>Daging:  10</a:t>
            </a:r>
          </a:p>
          <a:p>
            <a:pPr algn="ctr" eaLnBrk="0" fontAlgn="base" hangingPunct="0">
              <a:spcBef>
                <a:spcPct val="0"/>
              </a:spcBef>
              <a:spcAft>
                <a:spcPct val="0"/>
              </a:spcAft>
            </a:pPr>
            <a:r>
              <a:rPr lang="en-US" sz="2000" b="1">
                <a:solidFill>
                  <a:srgbClr val="000000"/>
                </a:solidFill>
              </a:rPr>
              <a:t>Susu:      80</a:t>
            </a:r>
            <a:endParaRPr lang="en-US" sz="2400">
              <a:solidFill>
                <a:srgbClr val="000000"/>
              </a:solidFill>
            </a:endParaRPr>
          </a:p>
        </p:txBody>
      </p:sp>
      <p:sp>
        <p:nvSpPr>
          <p:cNvPr id="93193" name="Line 9"/>
          <p:cNvSpPr>
            <a:spLocks noChangeShapeType="1"/>
          </p:cNvSpPr>
          <p:nvPr/>
        </p:nvSpPr>
        <p:spPr bwMode="auto">
          <a:xfrm>
            <a:off x="6858000" y="1371600"/>
            <a:ext cx="1981200" cy="0"/>
          </a:xfrm>
          <a:prstGeom prst="line">
            <a:avLst/>
          </a:prstGeom>
          <a:noFill/>
          <a:ln w="28575">
            <a:solidFill>
              <a:schemeClr val="bg2"/>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3194" name="Text Box 10"/>
          <p:cNvSpPr txBox="1">
            <a:spLocks noChangeArrowheads="1"/>
          </p:cNvSpPr>
          <p:nvPr/>
        </p:nvSpPr>
        <p:spPr bwMode="auto">
          <a:xfrm>
            <a:off x="6934200" y="2895600"/>
            <a:ext cx="2057400" cy="396875"/>
          </a:xfrm>
          <a:prstGeom prst="rect">
            <a:avLst/>
          </a:prstGeom>
          <a:solidFill>
            <a:srgbClr val="00FF00"/>
          </a:solidFill>
          <a:ln w="9525">
            <a:noFill/>
            <a:miter lim="800000"/>
            <a:headEnd/>
            <a:tailEnd/>
          </a:ln>
          <a:effectLst/>
          <a:scene3d>
            <a:camera prst="legacyPerspectiveTop"/>
            <a:lightRig rig="legacyFlat1" dir="t"/>
          </a:scene3d>
          <a:sp3d extrusionH="887400" prstMaterial="legacyMatte">
            <a:bevelT w="13500" h="13500" prst="angle"/>
            <a:bevelB w="13500" h="13500" prst="angle"/>
            <a:extrusionClr>
              <a:srgbClr val="FF3300"/>
            </a:extrusionClr>
          </a:sp3d>
        </p:spPr>
        <p:txBody>
          <a:bodyPr>
            <a:spAutoFit/>
            <a:flatTx/>
          </a:bodyPr>
          <a:lstStyle/>
          <a:p>
            <a:pPr algn="ctr" eaLnBrk="0" fontAlgn="base" hangingPunct="0">
              <a:spcBef>
                <a:spcPct val="50000"/>
              </a:spcBef>
              <a:spcAft>
                <a:spcPct val="0"/>
              </a:spcAft>
            </a:pPr>
            <a:r>
              <a:rPr lang="en-US" sz="2000" b="1">
                <a:solidFill>
                  <a:srgbClr val="000000"/>
                </a:solidFill>
              </a:rPr>
              <a:t>Pakan: 200</a:t>
            </a:r>
            <a:endParaRPr lang="en-US" sz="2000">
              <a:solidFill>
                <a:srgbClr val="000000"/>
              </a:solidFill>
            </a:endParaRPr>
          </a:p>
        </p:txBody>
      </p:sp>
      <p:sp>
        <p:nvSpPr>
          <p:cNvPr id="93195" name="Text Box 11"/>
          <p:cNvSpPr txBox="1">
            <a:spLocks noChangeArrowheads="1"/>
          </p:cNvSpPr>
          <p:nvPr/>
        </p:nvSpPr>
        <p:spPr bwMode="auto">
          <a:xfrm>
            <a:off x="3429000" y="5943600"/>
            <a:ext cx="2057400" cy="701675"/>
          </a:xfrm>
          <a:prstGeom prst="rect">
            <a:avLst/>
          </a:prstGeom>
          <a:solidFill>
            <a:srgbClr val="FF9933"/>
          </a:solidFill>
          <a:ln w="9525">
            <a:noFill/>
            <a:miter lim="800000"/>
            <a:headEnd/>
            <a:tailEnd/>
          </a:ln>
          <a:effectLst/>
          <a:scene3d>
            <a:camera prst="legacyPerspectiveTop"/>
            <a:lightRig rig="legacyFlat1" dir="t"/>
          </a:scene3d>
          <a:sp3d extrusionH="887400" prstMaterial="legacyMatte">
            <a:bevelT w="13500" h="13500" prst="angle"/>
            <a:bevelB w="13500" h="13500" prst="angle"/>
            <a:extrusionClr>
              <a:srgbClr val="FF3300"/>
            </a:extrusionClr>
          </a:sp3d>
        </p:spPr>
        <p:txBody>
          <a:bodyPr>
            <a:spAutoFit/>
            <a:flatTx/>
          </a:bodyPr>
          <a:lstStyle/>
          <a:p>
            <a:pPr algn="ctr" eaLnBrk="0" fontAlgn="base" hangingPunct="0">
              <a:spcBef>
                <a:spcPct val="50000"/>
              </a:spcBef>
              <a:spcAft>
                <a:spcPct val="0"/>
              </a:spcAft>
            </a:pPr>
            <a:r>
              <a:rPr lang="en-US" sz="2000" b="1">
                <a:solidFill>
                  <a:srgbClr val="000000"/>
                </a:solidFill>
              </a:rPr>
              <a:t>Erosi &amp; Pencucian : 300</a:t>
            </a:r>
            <a:endParaRPr lang="en-US" sz="2000">
              <a:solidFill>
                <a:srgbClr val="000000"/>
              </a:solidFill>
            </a:endParaRPr>
          </a:p>
        </p:txBody>
      </p:sp>
      <p:sp>
        <p:nvSpPr>
          <p:cNvPr id="93196" name="Text Box 12"/>
          <p:cNvSpPr txBox="1">
            <a:spLocks noChangeArrowheads="1"/>
          </p:cNvSpPr>
          <p:nvPr/>
        </p:nvSpPr>
        <p:spPr bwMode="auto">
          <a:xfrm>
            <a:off x="1371600" y="5943600"/>
            <a:ext cx="2057400" cy="701675"/>
          </a:xfrm>
          <a:prstGeom prst="rect">
            <a:avLst/>
          </a:prstGeom>
          <a:solidFill>
            <a:srgbClr val="FF66FF"/>
          </a:solidFill>
          <a:ln w="9525">
            <a:noFill/>
            <a:miter lim="800000"/>
            <a:headEnd/>
            <a:tailEnd/>
          </a:ln>
          <a:effectLst/>
          <a:scene3d>
            <a:camera prst="legacyPerspectiveTop"/>
            <a:lightRig rig="legacyFlat1" dir="t"/>
          </a:scene3d>
          <a:sp3d extrusionH="887400" prstMaterial="legacyMatte">
            <a:bevelT w="13500" h="13500" prst="angle"/>
            <a:bevelB w="13500" h="13500" prst="angle"/>
            <a:extrusionClr>
              <a:srgbClr val="FF3300"/>
            </a:extrusionClr>
          </a:sp3d>
        </p:spPr>
        <p:txBody>
          <a:bodyPr>
            <a:spAutoFit/>
            <a:flatTx/>
          </a:bodyPr>
          <a:lstStyle/>
          <a:p>
            <a:pPr algn="ctr" eaLnBrk="0" fontAlgn="base" hangingPunct="0">
              <a:spcBef>
                <a:spcPct val="50000"/>
              </a:spcBef>
              <a:spcAft>
                <a:spcPct val="0"/>
              </a:spcAft>
            </a:pPr>
            <a:r>
              <a:rPr lang="en-US" sz="2000" b="1">
                <a:solidFill>
                  <a:srgbClr val="000000"/>
                </a:solidFill>
              </a:rPr>
              <a:t>Denitrifikasi &amp; Penguapan : 175</a:t>
            </a:r>
            <a:endParaRPr lang="en-US" sz="2000">
              <a:solidFill>
                <a:srgbClr val="000000"/>
              </a:solidFill>
            </a:endParaRPr>
          </a:p>
        </p:txBody>
      </p:sp>
      <p:sp>
        <p:nvSpPr>
          <p:cNvPr id="93197" name="AutoShape 13"/>
          <p:cNvSpPr>
            <a:spLocks noChangeArrowheads="1"/>
          </p:cNvSpPr>
          <p:nvPr/>
        </p:nvSpPr>
        <p:spPr bwMode="auto">
          <a:xfrm>
            <a:off x="153988" y="923925"/>
            <a:ext cx="1990725" cy="1038225"/>
          </a:xfrm>
          <a:prstGeom prst="cloudCallout">
            <a:avLst>
              <a:gd name="adj1" fmla="val -3148"/>
              <a:gd name="adj2" fmla="val 77778"/>
            </a:avLst>
          </a:prstGeom>
          <a:solidFill>
            <a:srgbClr val="CCFF99"/>
          </a:solidFill>
          <a:ln w="9525">
            <a:solidFill>
              <a:schemeClr val="tx2"/>
            </a:solidFill>
            <a:round/>
            <a:headEnd/>
            <a:tailEnd/>
          </a:ln>
          <a:effectLst>
            <a:outerShdw dist="107763" dir="13500000" algn="ctr" rotWithShape="0">
              <a:srgbClr val="FFFF00"/>
            </a:outerShdw>
          </a:effectLst>
        </p:spPr>
        <p:txBody>
          <a:bodyPr>
            <a:spAutoFit/>
          </a:bodyPr>
          <a:lstStyle/>
          <a:p>
            <a:pPr algn="ctr" eaLnBrk="0" fontAlgn="base" hangingPunct="0">
              <a:spcBef>
                <a:spcPct val="50000"/>
              </a:spcBef>
              <a:spcAft>
                <a:spcPct val="0"/>
              </a:spcAft>
            </a:pPr>
            <a:r>
              <a:rPr lang="en-US" sz="2000" b="1">
                <a:solidFill>
                  <a:srgbClr val="000000"/>
                </a:solidFill>
              </a:rPr>
              <a:t>Atmosfer: 235</a:t>
            </a:r>
            <a:endParaRPr lang="en-US" sz="2000">
              <a:solidFill>
                <a:srgbClr val="000000"/>
              </a:solidFill>
            </a:endParaRPr>
          </a:p>
        </p:txBody>
      </p:sp>
      <p:sp>
        <p:nvSpPr>
          <p:cNvPr id="93198" name="Line 14"/>
          <p:cNvSpPr>
            <a:spLocks noChangeShapeType="1"/>
          </p:cNvSpPr>
          <p:nvPr/>
        </p:nvSpPr>
        <p:spPr bwMode="auto">
          <a:xfrm>
            <a:off x="4343400" y="2438400"/>
            <a:ext cx="685800" cy="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3199" name="Line 15"/>
          <p:cNvSpPr>
            <a:spLocks noChangeShapeType="1"/>
          </p:cNvSpPr>
          <p:nvPr/>
        </p:nvSpPr>
        <p:spPr bwMode="auto">
          <a:xfrm>
            <a:off x="2895600" y="2667000"/>
            <a:ext cx="0" cy="6096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3200" name="Line 16"/>
          <p:cNvSpPr>
            <a:spLocks noChangeShapeType="1"/>
          </p:cNvSpPr>
          <p:nvPr/>
        </p:nvSpPr>
        <p:spPr bwMode="auto">
          <a:xfrm>
            <a:off x="3048000" y="3810000"/>
            <a:ext cx="0" cy="6858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3201" name="Line 17"/>
          <p:cNvSpPr>
            <a:spLocks noChangeShapeType="1"/>
          </p:cNvSpPr>
          <p:nvPr/>
        </p:nvSpPr>
        <p:spPr bwMode="auto">
          <a:xfrm flipH="1">
            <a:off x="4267200" y="2667000"/>
            <a:ext cx="914400" cy="18288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3202" name="Line 18"/>
          <p:cNvSpPr>
            <a:spLocks noChangeShapeType="1"/>
          </p:cNvSpPr>
          <p:nvPr/>
        </p:nvSpPr>
        <p:spPr bwMode="auto">
          <a:xfrm flipV="1">
            <a:off x="3733800" y="2667000"/>
            <a:ext cx="0" cy="18288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3203" name="Line 19"/>
          <p:cNvSpPr>
            <a:spLocks noChangeShapeType="1"/>
          </p:cNvSpPr>
          <p:nvPr/>
        </p:nvSpPr>
        <p:spPr bwMode="auto">
          <a:xfrm>
            <a:off x="4267200" y="5029200"/>
            <a:ext cx="0" cy="9144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3204" name="Line 20"/>
          <p:cNvSpPr>
            <a:spLocks noChangeShapeType="1"/>
          </p:cNvSpPr>
          <p:nvPr/>
        </p:nvSpPr>
        <p:spPr bwMode="auto">
          <a:xfrm>
            <a:off x="3048000" y="5029200"/>
            <a:ext cx="0" cy="9144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3205" name="Line 21"/>
          <p:cNvSpPr>
            <a:spLocks noChangeShapeType="1"/>
          </p:cNvSpPr>
          <p:nvPr/>
        </p:nvSpPr>
        <p:spPr bwMode="auto">
          <a:xfrm flipH="1">
            <a:off x="4495800" y="4724400"/>
            <a:ext cx="685800" cy="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3206" name="AutoShape 22"/>
          <p:cNvSpPr>
            <a:spLocks noChangeArrowheads="1"/>
          </p:cNvSpPr>
          <p:nvPr/>
        </p:nvSpPr>
        <p:spPr bwMode="auto">
          <a:xfrm rot="10868948" flipV="1">
            <a:off x="5867400" y="2667000"/>
            <a:ext cx="1066800" cy="450850"/>
          </a:xfrm>
          <a:custGeom>
            <a:avLst/>
            <a:gdLst>
              <a:gd name="G0" fmla="+- 9257 0 0"/>
              <a:gd name="G1" fmla="+- 17018 0 0"/>
              <a:gd name="G2" fmla="+- 6892 0 0"/>
              <a:gd name="G3" fmla="*/ 9257 1 2"/>
              <a:gd name="G4" fmla="+- G3 10800 0"/>
              <a:gd name="G5" fmla="+- 21600 9257 17018"/>
              <a:gd name="G6" fmla="+- 17018 6892 0"/>
              <a:gd name="G7" fmla="*/ G6 1 2"/>
              <a:gd name="G8" fmla="*/ 17018 2 1"/>
              <a:gd name="G9" fmla="+- G8 0 21600"/>
              <a:gd name="G10" fmla="*/ 21600 G0 G1"/>
              <a:gd name="G11" fmla="*/ 21600 G4 G1"/>
              <a:gd name="G12" fmla="*/ 21600 G5 G1"/>
              <a:gd name="G13" fmla="*/ 21600 G7 G1"/>
              <a:gd name="G14" fmla="*/ 17018 1 2"/>
              <a:gd name="G15" fmla="+- G5 0 G4"/>
              <a:gd name="G16" fmla="+- G0 0 G4"/>
              <a:gd name="G17" fmla="*/ G2 G15 G16"/>
              <a:gd name="T0" fmla="*/ 15429 w 21600"/>
              <a:gd name="T1" fmla="*/ 0 h 21600"/>
              <a:gd name="T2" fmla="*/ 9257 w 21600"/>
              <a:gd name="T3" fmla="*/ 6892 h 21600"/>
              <a:gd name="T4" fmla="*/ 0 w 21600"/>
              <a:gd name="T5" fmla="*/ 19583 h 21600"/>
              <a:gd name="T6" fmla="*/ 8509 w 21600"/>
              <a:gd name="T7" fmla="*/ 21600 h 21600"/>
              <a:gd name="T8" fmla="*/ 17018 w 21600"/>
              <a:gd name="T9" fmla="*/ 15174 h 21600"/>
              <a:gd name="T10" fmla="*/ 21600 w 21600"/>
              <a:gd name="T11" fmla="*/ 6892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6892"/>
                </a:lnTo>
                <a:lnTo>
                  <a:pt x="13839" y="6892"/>
                </a:lnTo>
                <a:lnTo>
                  <a:pt x="13839" y="17565"/>
                </a:lnTo>
                <a:lnTo>
                  <a:pt x="0" y="17565"/>
                </a:lnTo>
                <a:lnTo>
                  <a:pt x="0" y="21600"/>
                </a:lnTo>
                <a:lnTo>
                  <a:pt x="17018" y="21600"/>
                </a:lnTo>
                <a:lnTo>
                  <a:pt x="17018" y="6892"/>
                </a:lnTo>
                <a:lnTo>
                  <a:pt x="21600" y="6892"/>
                </a:lnTo>
                <a:close/>
              </a:path>
            </a:pathLst>
          </a:cu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3207" name="AutoShape 23"/>
          <p:cNvSpPr>
            <a:spLocks noChangeArrowheads="1"/>
          </p:cNvSpPr>
          <p:nvPr/>
        </p:nvSpPr>
        <p:spPr bwMode="auto">
          <a:xfrm rot="-10868948" flipH="1" flipV="1">
            <a:off x="6626225" y="1676400"/>
            <a:ext cx="1066800" cy="679450"/>
          </a:xfrm>
          <a:custGeom>
            <a:avLst/>
            <a:gdLst>
              <a:gd name="G0" fmla="+- 9257 0 0"/>
              <a:gd name="G1" fmla="+- 17018 0 0"/>
              <a:gd name="G2" fmla="+- 6892 0 0"/>
              <a:gd name="G3" fmla="*/ 9257 1 2"/>
              <a:gd name="G4" fmla="+- G3 10800 0"/>
              <a:gd name="G5" fmla="+- 21600 9257 17018"/>
              <a:gd name="G6" fmla="+- 17018 6892 0"/>
              <a:gd name="G7" fmla="*/ G6 1 2"/>
              <a:gd name="G8" fmla="*/ 17018 2 1"/>
              <a:gd name="G9" fmla="+- G8 0 21600"/>
              <a:gd name="G10" fmla="*/ 21600 G0 G1"/>
              <a:gd name="G11" fmla="*/ 21600 G4 G1"/>
              <a:gd name="G12" fmla="*/ 21600 G5 G1"/>
              <a:gd name="G13" fmla="*/ 21600 G7 G1"/>
              <a:gd name="G14" fmla="*/ 17018 1 2"/>
              <a:gd name="G15" fmla="+- G5 0 G4"/>
              <a:gd name="G16" fmla="+- G0 0 G4"/>
              <a:gd name="G17" fmla="*/ G2 G15 G16"/>
              <a:gd name="T0" fmla="*/ 15429 w 21600"/>
              <a:gd name="T1" fmla="*/ 0 h 21600"/>
              <a:gd name="T2" fmla="*/ 9257 w 21600"/>
              <a:gd name="T3" fmla="*/ 6892 h 21600"/>
              <a:gd name="T4" fmla="*/ 0 w 21600"/>
              <a:gd name="T5" fmla="*/ 19583 h 21600"/>
              <a:gd name="T6" fmla="*/ 8509 w 21600"/>
              <a:gd name="T7" fmla="*/ 21600 h 21600"/>
              <a:gd name="T8" fmla="*/ 17018 w 21600"/>
              <a:gd name="T9" fmla="*/ 15174 h 21600"/>
              <a:gd name="T10" fmla="*/ 21600 w 21600"/>
              <a:gd name="T11" fmla="*/ 6892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6892"/>
                </a:lnTo>
                <a:lnTo>
                  <a:pt x="13839" y="6892"/>
                </a:lnTo>
                <a:lnTo>
                  <a:pt x="13839" y="17565"/>
                </a:lnTo>
                <a:lnTo>
                  <a:pt x="0" y="17565"/>
                </a:lnTo>
                <a:lnTo>
                  <a:pt x="0" y="21600"/>
                </a:lnTo>
                <a:lnTo>
                  <a:pt x="17018" y="21600"/>
                </a:lnTo>
                <a:lnTo>
                  <a:pt x="17018" y="6892"/>
                </a:lnTo>
                <a:lnTo>
                  <a:pt x="21600" y="6892"/>
                </a:lnTo>
                <a:close/>
              </a:path>
            </a:pathLst>
          </a:cu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3208" name="Line 24"/>
          <p:cNvSpPr>
            <a:spLocks noChangeShapeType="1"/>
          </p:cNvSpPr>
          <p:nvPr/>
        </p:nvSpPr>
        <p:spPr bwMode="auto">
          <a:xfrm flipV="1">
            <a:off x="1066800" y="2209800"/>
            <a:ext cx="0" cy="2514600"/>
          </a:xfrm>
          <a:prstGeom prst="line">
            <a:avLst/>
          </a:prstGeom>
          <a:noFill/>
          <a:ln w="76200">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3209" name="Line 25"/>
          <p:cNvSpPr>
            <a:spLocks noChangeShapeType="1"/>
          </p:cNvSpPr>
          <p:nvPr/>
        </p:nvSpPr>
        <p:spPr bwMode="auto">
          <a:xfrm>
            <a:off x="1066800" y="4724400"/>
            <a:ext cx="1828800" cy="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3210" name="AutoShape 26"/>
          <p:cNvSpPr>
            <a:spLocks noChangeArrowheads="1"/>
          </p:cNvSpPr>
          <p:nvPr/>
        </p:nvSpPr>
        <p:spPr bwMode="auto">
          <a:xfrm>
            <a:off x="6096000" y="5413375"/>
            <a:ext cx="1371600" cy="1047750"/>
          </a:xfrm>
          <a:prstGeom prst="cloudCallout">
            <a:avLst>
              <a:gd name="adj1" fmla="val -90046"/>
              <a:gd name="adj2" fmla="val 36514"/>
            </a:avLst>
          </a:prstGeom>
          <a:gradFill rotWithShape="0">
            <a:gsLst>
              <a:gs pos="0">
                <a:srgbClr val="FF0066">
                  <a:gamma/>
                  <a:tint val="0"/>
                  <a:invGamma/>
                </a:srgbClr>
              </a:gs>
              <a:gs pos="100000">
                <a:srgbClr val="FF0066"/>
              </a:gs>
            </a:gsLst>
            <a:path path="rect">
              <a:fillToRect l="50000" t="50000" r="50000" b="50000"/>
            </a:path>
          </a:gradFill>
          <a:ln w="19050">
            <a:solidFill>
              <a:schemeClr val="tx1"/>
            </a:solidFill>
            <a:round/>
            <a:headEnd/>
            <a:tailEnd/>
          </a:ln>
          <a:effectLst/>
        </p:spPr>
        <p:txBody>
          <a:bodyPr>
            <a:spAutoFit/>
          </a:bodyPr>
          <a:lstStyle/>
          <a:p>
            <a:pPr algn="ctr" eaLnBrk="0" fontAlgn="base" hangingPunct="0">
              <a:spcBef>
                <a:spcPct val="50000"/>
              </a:spcBef>
              <a:spcAft>
                <a:spcPct val="0"/>
              </a:spcAft>
            </a:pPr>
            <a:r>
              <a:rPr lang="en-US" sz="4000" b="1">
                <a:solidFill>
                  <a:srgbClr val="000000"/>
                </a:solidFill>
                <a:latin typeface="Arial Black" pitchFamily="34" charset="0"/>
              </a:rPr>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800080"/>
        </a:solidFill>
        <a:effectLst/>
      </p:bgPr>
    </p:bg>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533400" y="220663"/>
            <a:ext cx="6781800" cy="457200"/>
          </a:xfrm>
          <a:prstGeom prst="rect">
            <a:avLst/>
          </a:prstGeom>
          <a:solidFill>
            <a:srgbClr val="CCFF99"/>
          </a:solidFill>
          <a:ln w="9525">
            <a:noFill/>
            <a:miter lim="800000"/>
            <a:headEnd/>
            <a:tailEnd/>
          </a:ln>
          <a:effectLst/>
          <a:scene3d>
            <a:camera prst="legacyPerspectiveTop"/>
            <a:lightRig rig="legacyFlat1" dir="t"/>
          </a:scene3d>
          <a:sp3d extrusionH="887400" prstMaterial="legacyMatte">
            <a:bevelT w="13500" h="13500" prst="angle"/>
            <a:bevelB w="13500" h="13500" prst="angle"/>
            <a:extrusionClr>
              <a:srgbClr val="FF3300"/>
            </a:extrusionClr>
          </a:sp3d>
        </p:spPr>
        <p:txBody>
          <a:bodyPr>
            <a:spAutoFit/>
            <a:flatTx/>
          </a:bodyPr>
          <a:lstStyle/>
          <a:p>
            <a:pPr algn="ctr" eaLnBrk="0" fontAlgn="base" hangingPunct="0">
              <a:spcBef>
                <a:spcPct val="50000"/>
              </a:spcBef>
              <a:spcAft>
                <a:spcPct val="0"/>
              </a:spcAft>
            </a:pPr>
            <a:r>
              <a:rPr lang="en-US" sz="2400" b="1">
                <a:solidFill>
                  <a:srgbClr val="000000"/>
                </a:solidFill>
              </a:rPr>
              <a:t>BIO-SIKLUS  DALAM SUATU  KAWASAN  </a:t>
            </a:r>
            <a:endParaRPr lang="en-US" sz="2400">
              <a:solidFill>
                <a:srgbClr val="000000"/>
              </a:solidFill>
            </a:endParaRPr>
          </a:p>
        </p:txBody>
      </p:sp>
      <p:sp>
        <p:nvSpPr>
          <p:cNvPr id="94211" name="Text Box 3"/>
          <p:cNvSpPr txBox="1">
            <a:spLocks noChangeArrowheads="1"/>
          </p:cNvSpPr>
          <p:nvPr/>
        </p:nvSpPr>
        <p:spPr bwMode="auto">
          <a:xfrm>
            <a:off x="2209800" y="2209800"/>
            <a:ext cx="2133600" cy="457200"/>
          </a:xfrm>
          <a:prstGeom prst="rect">
            <a:avLst/>
          </a:prstGeom>
          <a:solidFill>
            <a:srgbClr val="FFFF00"/>
          </a:solidFill>
          <a:ln w="9525">
            <a:noFill/>
            <a:miter lim="800000"/>
            <a:headEnd/>
            <a:tailEnd/>
          </a:ln>
          <a:effectLst/>
          <a:scene3d>
            <a:camera prst="legacyPerspectiveTop"/>
            <a:lightRig rig="legacyFlat1" dir="t"/>
          </a:scene3d>
          <a:sp3d extrusionH="887400" prstMaterial="legacyMatte">
            <a:bevelT w="13500" h="13500" prst="angle"/>
            <a:bevelB w="13500" h="13500" prst="angle"/>
            <a:extrusionClr>
              <a:srgbClr val="FF3300"/>
            </a:extrusionClr>
          </a:sp3d>
        </p:spPr>
        <p:txBody>
          <a:bodyPr>
            <a:spAutoFit/>
            <a:flatTx/>
          </a:bodyPr>
          <a:lstStyle/>
          <a:p>
            <a:pPr algn="ctr" eaLnBrk="0" fontAlgn="base" hangingPunct="0">
              <a:spcBef>
                <a:spcPct val="50000"/>
              </a:spcBef>
              <a:spcAft>
                <a:spcPct val="0"/>
              </a:spcAft>
            </a:pPr>
            <a:r>
              <a:rPr lang="en-US" sz="2400" b="1" i="1">
                <a:solidFill>
                  <a:srgbClr val="000000"/>
                </a:solidFill>
                <a:effectLst>
                  <a:outerShdw blurRad="38100" dist="38100" dir="2700000" algn="tl">
                    <a:srgbClr val="FFFFFF"/>
                  </a:outerShdw>
                </a:effectLst>
              </a:rPr>
              <a:t>limbah</a:t>
            </a:r>
            <a:endParaRPr lang="en-US" sz="2400">
              <a:solidFill>
                <a:srgbClr val="000000"/>
              </a:solidFill>
            </a:endParaRPr>
          </a:p>
        </p:txBody>
      </p:sp>
      <p:sp>
        <p:nvSpPr>
          <p:cNvPr id="94212" name="Text Box 4"/>
          <p:cNvSpPr txBox="1">
            <a:spLocks noChangeArrowheads="1"/>
          </p:cNvSpPr>
          <p:nvPr/>
        </p:nvSpPr>
        <p:spPr bwMode="auto">
          <a:xfrm>
            <a:off x="5562600" y="2209800"/>
            <a:ext cx="2133600" cy="762000"/>
          </a:xfrm>
          <a:prstGeom prst="rect">
            <a:avLst/>
          </a:prstGeom>
          <a:solidFill>
            <a:srgbClr val="CCFF99"/>
          </a:solidFill>
          <a:ln w="9525">
            <a:noFill/>
            <a:miter lim="800000"/>
            <a:headEnd/>
            <a:tailEnd/>
          </a:ln>
          <a:effectLst/>
          <a:scene3d>
            <a:camera prst="legacyPerspectiveTop"/>
            <a:lightRig rig="legacyFlat1" dir="t"/>
          </a:scene3d>
          <a:sp3d extrusionH="887400" prstMaterial="legacyMatte">
            <a:bevelT w="13500" h="13500" prst="angle"/>
            <a:bevelB w="13500" h="13500" prst="angle"/>
            <a:extrusionClr>
              <a:srgbClr val="FF3300"/>
            </a:extrusionClr>
          </a:sp3d>
        </p:spPr>
        <p:txBody>
          <a:bodyPr>
            <a:spAutoFit/>
            <a:flatTx/>
          </a:bodyPr>
          <a:lstStyle/>
          <a:p>
            <a:pPr algn="ctr" eaLnBrk="0" fontAlgn="base" hangingPunct="0">
              <a:spcBef>
                <a:spcPct val="50000"/>
              </a:spcBef>
              <a:spcAft>
                <a:spcPct val="0"/>
              </a:spcAft>
            </a:pPr>
            <a:r>
              <a:rPr lang="en-US" sz="2000" b="1">
                <a:solidFill>
                  <a:srgbClr val="000000"/>
                </a:solidFill>
              </a:rPr>
              <a:t>INDUSTRI PENGOLAHAN</a:t>
            </a:r>
            <a:r>
              <a:rPr lang="en-US" sz="2400" b="1">
                <a:solidFill>
                  <a:srgbClr val="000000"/>
                </a:solidFill>
              </a:rPr>
              <a:t> </a:t>
            </a:r>
            <a:endParaRPr lang="en-US" sz="2400">
              <a:solidFill>
                <a:srgbClr val="000000"/>
              </a:solidFill>
            </a:endParaRPr>
          </a:p>
        </p:txBody>
      </p:sp>
      <p:sp>
        <p:nvSpPr>
          <p:cNvPr id="94213" name="Text Box 5"/>
          <p:cNvSpPr txBox="1">
            <a:spLocks noChangeArrowheads="1"/>
          </p:cNvSpPr>
          <p:nvPr/>
        </p:nvSpPr>
        <p:spPr bwMode="auto">
          <a:xfrm>
            <a:off x="762000" y="3352800"/>
            <a:ext cx="2133600" cy="457200"/>
          </a:xfrm>
          <a:prstGeom prst="rect">
            <a:avLst/>
          </a:prstGeom>
          <a:solidFill>
            <a:srgbClr val="00FF00"/>
          </a:solidFill>
          <a:ln w="9525">
            <a:noFill/>
            <a:miter lim="800000"/>
            <a:headEnd/>
            <a:tailEnd/>
          </a:ln>
          <a:effectLst/>
          <a:scene3d>
            <a:camera prst="legacyPerspectiveTop"/>
            <a:lightRig rig="legacyFlat1" dir="t"/>
          </a:scene3d>
          <a:sp3d extrusionH="887400" prstMaterial="legacyMatte">
            <a:bevelT w="13500" h="13500" prst="angle"/>
            <a:bevelB w="13500" h="13500" prst="angle"/>
            <a:extrusionClr>
              <a:srgbClr val="FF3300"/>
            </a:extrusionClr>
          </a:sp3d>
        </p:spPr>
        <p:txBody>
          <a:bodyPr>
            <a:spAutoFit/>
            <a:flatTx/>
          </a:bodyPr>
          <a:lstStyle/>
          <a:p>
            <a:pPr algn="ctr" eaLnBrk="0" fontAlgn="base" hangingPunct="0">
              <a:spcBef>
                <a:spcPct val="50000"/>
              </a:spcBef>
              <a:spcAft>
                <a:spcPct val="0"/>
              </a:spcAft>
            </a:pPr>
            <a:r>
              <a:rPr lang="en-US" sz="2400" b="1">
                <a:solidFill>
                  <a:srgbClr val="000000"/>
                </a:solidFill>
              </a:rPr>
              <a:t>FARM</a:t>
            </a:r>
            <a:endParaRPr lang="en-US" sz="2400">
              <a:solidFill>
                <a:srgbClr val="000000"/>
              </a:solidFill>
            </a:endParaRPr>
          </a:p>
        </p:txBody>
      </p:sp>
      <p:sp>
        <p:nvSpPr>
          <p:cNvPr id="94214" name="Text Box 6"/>
          <p:cNvSpPr txBox="1">
            <a:spLocks noChangeArrowheads="1"/>
          </p:cNvSpPr>
          <p:nvPr/>
        </p:nvSpPr>
        <p:spPr bwMode="auto">
          <a:xfrm>
            <a:off x="2214546" y="4572008"/>
            <a:ext cx="1981200" cy="457200"/>
          </a:xfrm>
          <a:prstGeom prst="rect">
            <a:avLst/>
          </a:prstGeom>
          <a:solidFill>
            <a:srgbClr val="FFFF00"/>
          </a:solidFill>
          <a:ln w="9525">
            <a:noFill/>
            <a:miter lim="800000"/>
            <a:headEnd/>
            <a:tailEnd/>
          </a:ln>
          <a:effectLst/>
          <a:scene3d>
            <a:camera prst="legacyPerspectiveTop"/>
            <a:lightRig rig="legacyFlat1" dir="t"/>
          </a:scene3d>
          <a:sp3d extrusionH="887400" prstMaterial="legacyMatte">
            <a:bevelT w="13500" h="13500" prst="angle"/>
            <a:bevelB w="13500" h="13500" prst="angle"/>
            <a:extrusionClr>
              <a:srgbClr val="FF3300"/>
            </a:extrusionClr>
          </a:sp3d>
        </p:spPr>
        <p:txBody>
          <a:bodyPr>
            <a:spAutoFit/>
            <a:flatTx/>
          </a:bodyPr>
          <a:lstStyle/>
          <a:p>
            <a:pPr algn="ctr" eaLnBrk="0" fontAlgn="base" hangingPunct="0">
              <a:spcBef>
                <a:spcPct val="50000"/>
              </a:spcBef>
              <a:spcAft>
                <a:spcPct val="0"/>
              </a:spcAft>
            </a:pPr>
            <a:r>
              <a:rPr lang="en-US" sz="2400" b="1" i="1">
                <a:solidFill>
                  <a:srgbClr val="000000"/>
                </a:solidFill>
                <a:effectLst>
                  <a:outerShdw blurRad="38100" dist="38100" dir="2700000" algn="tl">
                    <a:srgbClr val="FFFFFF"/>
                  </a:outerShdw>
                </a:effectLst>
              </a:rPr>
              <a:t>limbah</a:t>
            </a:r>
            <a:endParaRPr lang="en-US" sz="2400" i="1">
              <a:solidFill>
                <a:srgbClr val="000000"/>
              </a:solidFill>
              <a:effectLst>
                <a:outerShdw blurRad="38100" dist="38100" dir="2700000" algn="tl">
                  <a:srgbClr val="FFFFFF"/>
                </a:outerShdw>
              </a:effectLst>
            </a:endParaRPr>
          </a:p>
        </p:txBody>
      </p:sp>
      <p:sp>
        <p:nvSpPr>
          <p:cNvPr id="94215" name="Text Box 7"/>
          <p:cNvSpPr txBox="1">
            <a:spLocks noChangeArrowheads="1"/>
          </p:cNvSpPr>
          <p:nvPr/>
        </p:nvSpPr>
        <p:spPr bwMode="auto">
          <a:xfrm>
            <a:off x="5334000" y="4267200"/>
            <a:ext cx="2057400" cy="671513"/>
          </a:xfrm>
          <a:prstGeom prst="rect">
            <a:avLst/>
          </a:prstGeom>
          <a:solidFill>
            <a:srgbClr val="FF9933"/>
          </a:solidFill>
          <a:ln w="9525">
            <a:noFill/>
            <a:miter lim="800000"/>
            <a:headEnd/>
            <a:tailEnd/>
          </a:ln>
          <a:effectLst/>
          <a:scene3d>
            <a:camera prst="legacyPerspectiveTop"/>
            <a:lightRig rig="legacyFlat1" dir="t"/>
          </a:scene3d>
          <a:sp3d extrusionH="887400" prstMaterial="legacyMatte">
            <a:bevelT w="13500" h="13500" prst="angle"/>
            <a:bevelB w="13500" h="13500" prst="angle"/>
            <a:extrusionClr>
              <a:srgbClr val="FF3300"/>
            </a:extrusionClr>
          </a:sp3d>
        </p:spPr>
        <p:txBody>
          <a:bodyPr>
            <a:spAutoFit/>
            <a:flatTx/>
          </a:bodyPr>
          <a:lstStyle/>
          <a:p>
            <a:pPr algn="ctr" eaLnBrk="0" fontAlgn="base" hangingPunct="0">
              <a:lnSpc>
                <a:spcPct val="190000"/>
              </a:lnSpc>
              <a:spcBef>
                <a:spcPct val="50000"/>
              </a:spcBef>
              <a:spcAft>
                <a:spcPct val="0"/>
              </a:spcAft>
            </a:pPr>
            <a:r>
              <a:rPr lang="en-US" sz="2000" b="1">
                <a:solidFill>
                  <a:srgbClr val="000000"/>
                </a:solidFill>
              </a:rPr>
              <a:t>PEMUKIMAN</a:t>
            </a:r>
            <a:endParaRPr lang="en-US" sz="2000">
              <a:solidFill>
                <a:srgbClr val="000000"/>
              </a:solidFill>
            </a:endParaRPr>
          </a:p>
        </p:txBody>
      </p:sp>
      <p:sp>
        <p:nvSpPr>
          <p:cNvPr id="94216" name="Text Box 8"/>
          <p:cNvSpPr txBox="1">
            <a:spLocks noChangeArrowheads="1"/>
          </p:cNvSpPr>
          <p:nvPr/>
        </p:nvSpPr>
        <p:spPr bwMode="auto">
          <a:xfrm>
            <a:off x="4267200" y="5867400"/>
            <a:ext cx="4038600" cy="396875"/>
          </a:xfrm>
          <a:prstGeom prst="rect">
            <a:avLst/>
          </a:prstGeom>
          <a:solidFill>
            <a:srgbClr val="FF66FF"/>
          </a:solidFill>
          <a:ln w="9525">
            <a:noFill/>
            <a:miter lim="800000"/>
            <a:headEnd/>
            <a:tailEnd/>
          </a:ln>
          <a:effectLst/>
          <a:scene3d>
            <a:camera prst="legacyPerspectiveTop"/>
            <a:lightRig rig="legacyFlat1" dir="t"/>
          </a:scene3d>
          <a:sp3d extrusionH="887400" prstMaterial="legacyMatte">
            <a:bevelT w="13500" h="13500" prst="angle"/>
            <a:bevelB w="13500" h="13500" prst="angle"/>
            <a:extrusionClr>
              <a:srgbClr val="FF3300"/>
            </a:extrusionClr>
          </a:sp3d>
        </p:spPr>
        <p:txBody>
          <a:bodyPr>
            <a:spAutoFit/>
            <a:flatTx/>
          </a:bodyPr>
          <a:lstStyle/>
          <a:p>
            <a:pPr algn="ctr" eaLnBrk="0" fontAlgn="base" hangingPunct="0">
              <a:spcBef>
                <a:spcPct val="50000"/>
              </a:spcBef>
              <a:spcAft>
                <a:spcPct val="0"/>
              </a:spcAft>
            </a:pPr>
            <a:r>
              <a:rPr lang="en-US" sz="2000" b="1">
                <a:solidFill>
                  <a:srgbClr val="000000"/>
                </a:solidFill>
              </a:rPr>
              <a:t>LANDFILL  &amp;  SUNGAI </a:t>
            </a:r>
            <a:endParaRPr lang="en-US" sz="2000">
              <a:solidFill>
                <a:srgbClr val="000000"/>
              </a:solidFill>
            </a:endParaRPr>
          </a:p>
        </p:txBody>
      </p:sp>
      <p:sp>
        <p:nvSpPr>
          <p:cNvPr id="94217" name="AutoShape 9"/>
          <p:cNvSpPr>
            <a:spLocks noChangeArrowheads="1"/>
          </p:cNvSpPr>
          <p:nvPr/>
        </p:nvSpPr>
        <p:spPr bwMode="auto">
          <a:xfrm>
            <a:off x="152400" y="925513"/>
            <a:ext cx="1992313" cy="1028700"/>
          </a:xfrm>
          <a:prstGeom prst="cloudCallout">
            <a:avLst>
              <a:gd name="adj1" fmla="val -3148"/>
              <a:gd name="adj2" fmla="val 77778"/>
            </a:avLst>
          </a:prstGeom>
          <a:solidFill>
            <a:srgbClr val="CCFF99"/>
          </a:solidFill>
          <a:ln w="9525">
            <a:noFill/>
            <a:round/>
            <a:headEnd/>
            <a:tailEnd/>
          </a:ln>
          <a:effectLst>
            <a:outerShdw dist="107763" dir="13500000" algn="ctr" rotWithShape="0">
              <a:srgbClr val="FFFF00"/>
            </a:outerShdw>
          </a:effectLst>
        </p:spPr>
        <p:txBody>
          <a:bodyPr>
            <a:spAutoFit/>
          </a:bodyPr>
          <a:lstStyle/>
          <a:p>
            <a:pPr algn="ctr" eaLnBrk="0" fontAlgn="base" hangingPunct="0">
              <a:spcBef>
                <a:spcPct val="50000"/>
              </a:spcBef>
              <a:spcAft>
                <a:spcPct val="0"/>
              </a:spcAft>
            </a:pPr>
            <a:r>
              <a:rPr lang="en-US" sz="2000" b="1">
                <a:solidFill>
                  <a:srgbClr val="000000"/>
                </a:solidFill>
              </a:rPr>
              <a:t>Pupuk; Pakan </a:t>
            </a:r>
            <a:endParaRPr lang="en-US" sz="2000">
              <a:solidFill>
                <a:srgbClr val="000000"/>
              </a:solidFill>
            </a:endParaRPr>
          </a:p>
        </p:txBody>
      </p:sp>
      <p:sp>
        <p:nvSpPr>
          <p:cNvPr id="94218" name="Line 10"/>
          <p:cNvSpPr>
            <a:spLocks noChangeShapeType="1"/>
          </p:cNvSpPr>
          <p:nvPr/>
        </p:nvSpPr>
        <p:spPr bwMode="auto">
          <a:xfrm>
            <a:off x="4343400" y="2438400"/>
            <a:ext cx="1295400" cy="0"/>
          </a:xfrm>
          <a:prstGeom prst="line">
            <a:avLst/>
          </a:prstGeom>
          <a:noFill/>
          <a:ln w="76200">
            <a:solidFill>
              <a:schemeClr val="bg1"/>
            </a:solidFill>
            <a:round/>
            <a:headEnd type="triangle" w="med" len="me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4219" name="Line 11"/>
          <p:cNvSpPr>
            <a:spLocks noChangeShapeType="1"/>
          </p:cNvSpPr>
          <p:nvPr/>
        </p:nvSpPr>
        <p:spPr bwMode="auto">
          <a:xfrm>
            <a:off x="2438400" y="2667000"/>
            <a:ext cx="0" cy="609600"/>
          </a:xfrm>
          <a:prstGeom prst="line">
            <a:avLst/>
          </a:prstGeom>
          <a:noFill/>
          <a:ln w="76200">
            <a:solidFill>
              <a:schemeClr val="bg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4220" name="Line 12"/>
          <p:cNvSpPr>
            <a:spLocks noChangeShapeType="1"/>
          </p:cNvSpPr>
          <p:nvPr/>
        </p:nvSpPr>
        <p:spPr bwMode="auto">
          <a:xfrm flipV="1">
            <a:off x="2590800" y="3810000"/>
            <a:ext cx="0" cy="685800"/>
          </a:xfrm>
          <a:prstGeom prst="line">
            <a:avLst/>
          </a:prstGeom>
          <a:noFill/>
          <a:ln w="76200">
            <a:solidFill>
              <a:schemeClr val="bg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4221" name="Line 13"/>
          <p:cNvSpPr>
            <a:spLocks noChangeShapeType="1"/>
          </p:cNvSpPr>
          <p:nvPr/>
        </p:nvSpPr>
        <p:spPr bwMode="auto">
          <a:xfrm>
            <a:off x="7620000" y="2895600"/>
            <a:ext cx="0" cy="2971800"/>
          </a:xfrm>
          <a:prstGeom prst="line">
            <a:avLst/>
          </a:prstGeom>
          <a:noFill/>
          <a:ln w="76200">
            <a:solidFill>
              <a:schemeClr val="bg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4222" name="Line 14"/>
          <p:cNvSpPr>
            <a:spLocks noChangeShapeType="1"/>
          </p:cNvSpPr>
          <p:nvPr/>
        </p:nvSpPr>
        <p:spPr bwMode="auto">
          <a:xfrm>
            <a:off x="1066800" y="3733800"/>
            <a:ext cx="76200" cy="914400"/>
          </a:xfrm>
          <a:prstGeom prst="line">
            <a:avLst/>
          </a:prstGeom>
          <a:noFill/>
          <a:ln w="76200">
            <a:solidFill>
              <a:schemeClr val="bg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4223" name="Line 15"/>
          <p:cNvSpPr>
            <a:spLocks noChangeShapeType="1"/>
          </p:cNvSpPr>
          <p:nvPr/>
        </p:nvSpPr>
        <p:spPr bwMode="auto">
          <a:xfrm>
            <a:off x="6553200" y="4876800"/>
            <a:ext cx="0" cy="990600"/>
          </a:xfrm>
          <a:prstGeom prst="line">
            <a:avLst/>
          </a:prstGeom>
          <a:noFill/>
          <a:ln w="76200">
            <a:solidFill>
              <a:schemeClr val="bg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4224" name="Line 16"/>
          <p:cNvSpPr>
            <a:spLocks noChangeShapeType="1"/>
          </p:cNvSpPr>
          <p:nvPr/>
        </p:nvSpPr>
        <p:spPr bwMode="auto">
          <a:xfrm flipH="1">
            <a:off x="4114800" y="4800600"/>
            <a:ext cx="1219200" cy="0"/>
          </a:xfrm>
          <a:prstGeom prst="line">
            <a:avLst/>
          </a:prstGeom>
          <a:noFill/>
          <a:ln w="76200">
            <a:solidFill>
              <a:schemeClr val="bg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4225" name="Line 17"/>
          <p:cNvSpPr>
            <a:spLocks noChangeShapeType="1"/>
          </p:cNvSpPr>
          <p:nvPr/>
        </p:nvSpPr>
        <p:spPr bwMode="auto">
          <a:xfrm flipV="1">
            <a:off x="1066800" y="2209800"/>
            <a:ext cx="0" cy="1143000"/>
          </a:xfrm>
          <a:prstGeom prst="line">
            <a:avLst/>
          </a:prstGeom>
          <a:noFill/>
          <a:ln w="76200">
            <a:solidFill>
              <a:schemeClr val="bg1"/>
            </a:solidFill>
            <a:round/>
            <a:headEnd type="triangle" w="med" len="me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4226" name="Line 18"/>
          <p:cNvSpPr>
            <a:spLocks noChangeShapeType="1"/>
          </p:cNvSpPr>
          <p:nvPr/>
        </p:nvSpPr>
        <p:spPr bwMode="auto">
          <a:xfrm>
            <a:off x="6400800" y="2895600"/>
            <a:ext cx="0" cy="1295400"/>
          </a:xfrm>
          <a:prstGeom prst="line">
            <a:avLst/>
          </a:prstGeom>
          <a:noFill/>
          <a:ln w="76200">
            <a:solidFill>
              <a:schemeClr val="bg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94227" name="AutoShape 19"/>
          <p:cNvSpPr>
            <a:spLocks noChangeArrowheads="1"/>
          </p:cNvSpPr>
          <p:nvPr/>
        </p:nvSpPr>
        <p:spPr bwMode="auto">
          <a:xfrm>
            <a:off x="228600" y="5180013"/>
            <a:ext cx="2414574" cy="1546086"/>
          </a:xfrm>
          <a:prstGeom prst="cloudCallout">
            <a:avLst>
              <a:gd name="adj1" fmla="val -10556"/>
              <a:gd name="adj2" fmla="val -82023"/>
            </a:avLst>
          </a:prstGeom>
          <a:noFill/>
          <a:ln w="9525">
            <a:solidFill>
              <a:schemeClr val="bg1"/>
            </a:solidFill>
            <a:round/>
            <a:headEnd/>
            <a:tailEnd/>
          </a:ln>
          <a:effectLst/>
        </p:spPr>
        <p:txBody>
          <a:bodyPr wrap="square">
            <a:spAutoFit/>
          </a:bodyPr>
          <a:lstStyle/>
          <a:p>
            <a:pPr algn="ctr" eaLnBrk="0" fontAlgn="base" hangingPunct="0">
              <a:spcBef>
                <a:spcPct val="0"/>
              </a:spcBef>
              <a:spcAft>
                <a:spcPct val="0"/>
              </a:spcAft>
            </a:pPr>
            <a:r>
              <a:rPr lang="en-US" sz="2000" b="1" dirty="0" err="1">
                <a:solidFill>
                  <a:srgbClr val="FFFFFF"/>
                </a:solidFill>
              </a:rPr>
              <a:t>Erosi</a:t>
            </a:r>
            <a:endParaRPr lang="en-US" sz="2000" b="1" dirty="0">
              <a:solidFill>
                <a:srgbClr val="FFFFFF"/>
              </a:solidFill>
            </a:endParaRPr>
          </a:p>
          <a:p>
            <a:pPr algn="ctr" eaLnBrk="0" fontAlgn="base" hangingPunct="0">
              <a:spcBef>
                <a:spcPct val="0"/>
              </a:spcBef>
              <a:spcAft>
                <a:spcPct val="0"/>
              </a:spcAft>
            </a:pPr>
            <a:r>
              <a:rPr lang="en-US" sz="2000" b="1" dirty="0" err="1">
                <a:solidFill>
                  <a:srgbClr val="FFFFFF"/>
                </a:solidFill>
              </a:rPr>
              <a:t>Pencucian</a:t>
            </a:r>
            <a:endParaRPr lang="en-US" sz="2000" b="1" dirty="0">
              <a:solidFill>
                <a:srgbClr val="FFFFFF"/>
              </a:solidFill>
            </a:endParaRPr>
          </a:p>
          <a:p>
            <a:pPr algn="ctr" eaLnBrk="0" fontAlgn="base" hangingPunct="0">
              <a:spcBef>
                <a:spcPct val="0"/>
              </a:spcBef>
              <a:spcAft>
                <a:spcPct val="0"/>
              </a:spcAft>
            </a:pPr>
            <a:r>
              <a:rPr lang="en-US" sz="2000" b="1" dirty="0" err="1">
                <a:solidFill>
                  <a:srgbClr val="FFFFFF"/>
                </a:solidFill>
              </a:rPr>
              <a:t>Denitrifikasi</a:t>
            </a:r>
            <a:r>
              <a:rPr lang="en-US" sz="2000" b="1" dirty="0">
                <a:solidFill>
                  <a:srgbClr val="FFFFFF"/>
                </a:solidFill>
              </a:rPr>
              <a:t> </a:t>
            </a:r>
            <a:endParaRPr lang="en-US" sz="2000" dirty="0">
              <a:solidFill>
                <a:srgbClr val="FFFFFF"/>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r>
              <a:rPr lang="en-US">
                <a:solidFill>
                  <a:srgbClr val="000000"/>
                </a:solidFill>
              </a:rPr>
              <a:t>Soemarno, 2007</a:t>
            </a:r>
          </a:p>
        </p:txBody>
      </p:sp>
      <p:sp>
        <p:nvSpPr>
          <p:cNvPr id="10" name="Slide Number Placeholder 3"/>
          <p:cNvSpPr>
            <a:spLocks noGrp="1"/>
          </p:cNvSpPr>
          <p:nvPr>
            <p:ph type="sldNum" sz="quarter" idx="12"/>
          </p:nvPr>
        </p:nvSpPr>
        <p:spPr/>
        <p:txBody>
          <a:bodyPr/>
          <a:lstStyle/>
          <a:p>
            <a:fld id="{8216488B-268D-4437-8664-7EDE69970222}" type="slidenum">
              <a:rPr lang="en-US">
                <a:solidFill>
                  <a:srgbClr val="000000"/>
                </a:solidFill>
              </a:rPr>
              <a:pPr/>
              <a:t>59</a:t>
            </a:fld>
            <a:endParaRPr lang="en-US">
              <a:solidFill>
                <a:srgbClr val="000000"/>
              </a:solidFill>
            </a:endParaRPr>
          </a:p>
        </p:txBody>
      </p:sp>
      <p:sp>
        <p:nvSpPr>
          <p:cNvPr id="96258" name="Text Box 2"/>
          <p:cNvSpPr txBox="1">
            <a:spLocks noChangeArrowheads="1"/>
          </p:cNvSpPr>
          <p:nvPr/>
        </p:nvSpPr>
        <p:spPr bwMode="auto">
          <a:xfrm>
            <a:off x="533400" y="304800"/>
            <a:ext cx="7772400" cy="485775"/>
          </a:xfrm>
          <a:prstGeom prst="rect">
            <a:avLst/>
          </a:prstGeom>
          <a:solidFill>
            <a:schemeClr val="bg1"/>
          </a:solidFill>
          <a:ln w="28575">
            <a:solidFill>
              <a:schemeClr val="tx2"/>
            </a:solidFill>
            <a:miter lim="800000"/>
            <a:headEnd/>
            <a:tailEnd/>
          </a:ln>
          <a:effectLst/>
        </p:spPr>
        <p:txBody>
          <a:bodyPr>
            <a:spAutoFit/>
          </a:bodyPr>
          <a:lstStyle/>
          <a:p>
            <a:pPr algn="ctr" eaLnBrk="0" fontAlgn="base" hangingPunct="0">
              <a:spcBef>
                <a:spcPct val="50000"/>
              </a:spcBef>
              <a:spcAft>
                <a:spcPct val="0"/>
              </a:spcAft>
            </a:pPr>
            <a:r>
              <a:rPr lang="en-US" sz="2400" b="1">
                <a:solidFill>
                  <a:srgbClr val="000000"/>
                </a:solidFill>
              </a:rPr>
              <a:t>SISTEM  BIO-EKONOMIK LIMA STRATA  </a:t>
            </a:r>
            <a:endParaRPr lang="en-US" sz="2400">
              <a:solidFill>
                <a:srgbClr val="000000"/>
              </a:solidFill>
            </a:endParaRPr>
          </a:p>
        </p:txBody>
      </p:sp>
      <p:sp>
        <p:nvSpPr>
          <p:cNvPr id="96259" name="Text Box 3"/>
          <p:cNvSpPr txBox="1">
            <a:spLocks noChangeArrowheads="1"/>
          </p:cNvSpPr>
          <p:nvPr/>
        </p:nvSpPr>
        <p:spPr bwMode="auto">
          <a:xfrm>
            <a:off x="457200" y="1524000"/>
            <a:ext cx="8534400" cy="1644650"/>
          </a:xfrm>
          <a:prstGeom prst="rect">
            <a:avLst/>
          </a:prstGeom>
          <a:solidFill>
            <a:schemeClr val="bg1"/>
          </a:solidFill>
          <a:ln w="28575">
            <a:solidFill>
              <a:schemeClr val="tx1"/>
            </a:solidFill>
            <a:miter lim="800000"/>
            <a:headEnd/>
            <a:tailEnd/>
          </a:ln>
          <a:effectLst/>
        </p:spPr>
        <p:txBody>
          <a:bodyPr>
            <a:spAutoFit/>
          </a:bodyPr>
          <a:lstStyle/>
          <a:p>
            <a:pPr eaLnBrk="0" fontAlgn="base" hangingPunct="0">
              <a:spcBef>
                <a:spcPct val="0"/>
              </a:spcBef>
              <a:spcAft>
                <a:spcPct val="0"/>
              </a:spcAft>
            </a:pPr>
            <a:r>
              <a:rPr lang="en-US" sz="2000" b="1">
                <a:solidFill>
                  <a:srgbClr val="000000"/>
                </a:solidFill>
              </a:rPr>
              <a:t>Strata 1 	:  Pohon Pelindung</a:t>
            </a:r>
          </a:p>
          <a:p>
            <a:pPr eaLnBrk="0" fontAlgn="base" hangingPunct="0">
              <a:spcBef>
                <a:spcPct val="0"/>
              </a:spcBef>
              <a:spcAft>
                <a:spcPct val="0"/>
              </a:spcAft>
            </a:pPr>
            <a:r>
              <a:rPr lang="en-US" sz="2000" b="1">
                <a:solidFill>
                  <a:srgbClr val="000000"/>
                </a:solidFill>
              </a:rPr>
              <a:t>Strata 2		:  Tanaman Utama (Kopi, Kakao, Kelapa, dll.)</a:t>
            </a:r>
          </a:p>
          <a:p>
            <a:pPr eaLnBrk="0" fontAlgn="base" hangingPunct="0">
              <a:spcBef>
                <a:spcPct val="0"/>
              </a:spcBef>
              <a:spcAft>
                <a:spcPct val="0"/>
              </a:spcAft>
            </a:pPr>
            <a:r>
              <a:rPr lang="en-US" sz="2000" b="1">
                <a:solidFill>
                  <a:srgbClr val="000000"/>
                </a:solidFill>
              </a:rPr>
              <a:t>Strata 3		:  Tanaman sela Feedcrops / Foodcrops</a:t>
            </a:r>
          </a:p>
          <a:p>
            <a:pPr eaLnBrk="0" fontAlgn="base" hangingPunct="0">
              <a:spcBef>
                <a:spcPct val="0"/>
              </a:spcBef>
              <a:spcAft>
                <a:spcPct val="0"/>
              </a:spcAft>
            </a:pPr>
            <a:r>
              <a:rPr lang="en-US" sz="2000" b="1">
                <a:solidFill>
                  <a:srgbClr val="000000"/>
                </a:solidFill>
              </a:rPr>
              <a:t>Strata 4		:  Legume cover-crops</a:t>
            </a:r>
          </a:p>
          <a:p>
            <a:pPr eaLnBrk="0" fontAlgn="base" hangingPunct="0">
              <a:spcBef>
                <a:spcPct val="0"/>
              </a:spcBef>
              <a:spcAft>
                <a:spcPct val="0"/>
              </a:spcAft>
            </a:pPr>
            <a:r>
              <a:rPr lang="en-US" sz="2000" b="1">
                <a:solidFill>
                  <a:srgbClr val="000000"/>
                </a:solidFill>
              </a:rPr>
              <a:t>Strata 5		:  Cacing tanah</a:t>
            </a:r>
          </a:p>
        </p:txBody>
      </p:sp>
      <p:sp>
        <p:nvSpPr>
          <p:cNvPr id="96260" name="AutoShape 4"/>
          <p:cNvSpPr>
            <a:spLocks noChangeArrowheads="1"/>
          </p:cNvSpPr>
          <p:nvPr/>
        </p:nvSpPr>
        <p:spPr bwMode="auto">
          <a:xfrm>
            <a:off x="533400" y="3390900"/>
            <a:ext cx="2509838" cy="2076450"/>
          </a:xfrm>
          <a:prstGeom prst="star32">
            <a:avLst>
              <a:gd name="adj" fmla="val 43500"/>
            </a:avLst>
          </a:prstGeom>
          <a:gradFill rotWithShape="0">
            <a:gsLst>
              <a:gs pos="0">
                <a:srgbClr val="FFFF00">
                  <a:gamma/>
                  <a:tint val="0"/>
                  <a:invGamma/>
                </a:srgbClr>
              </a:gs>
              <a:gs pos="100000">
                <a:srgbClr val="FFFF00"/>
              </a:gs>
            </a:gsLst>
            <a:path path="shape">
              <a:fillToRect l="50000" t="50000" r="50000" b="50000"/>
            </a:path>
          </a:gradFill>
          <a:ln w="9525">
            <a:noFill/>
            <a:miter lim="800000"/>
            <a:headEnd/>
            <a:tailEnd/>
          </a:ln>
          <a:effectLst/>
          <a:scene3d>
            <a:camera prst="legacyObliqueTopLeft"/>
            <a:lightRig rig="legacyFlat1" dir="t"/>
          </a:scene3d>
          <a:sp3d extrusionH="430200" prstMaterial="legacyMatte">
            <a:bevelT w="13500" h="13500" prst="angle"/>
            <a:bevelB w="13500" h="13500" prst="angle"/>
            <a:extrusionClr>
              <a:srgbClr val="000000"/>
            </a:extrusionClr>
          </a:sp3d>
        </p:spPr>
        <p:txBody>
          <a:bodyPr>
            <a:spAutoFit/>
            <a:flatTx/>
          </a:bodyPr>
          <a:lstStyle/>
          <a:p>
            <a:pPr algn="ctr" eaLnBrk="0" fontAlgn="base" hangingPunct="0">
              <a:spcBef>
                <a:spcPct val="0"/>
              </a:spcBef>
              <a:spcAft>
                <a:spcPct val="0"/>
              </a:spcAft>
            </a:pPr>
            <a:r>
              <a:rPr lang="en-US" sz="2000" b="1">
                <a:solidFill>
                  <a:srgbClr val="000000"/>
                </a:solidFill>
              </a:rPr>
              <a:t>Manfaat Ekonomi:</a:t>
            </a:r>
          </a:p>
          <a:p>
            <a:pPr algn="ctr" eaLnBrk="0" fontAlgn="base" hangingPunct="0">
              <a:spcBef>
                <a:spcPct val="0"/>
              </a:spcBef>
              <a:spcAft>
                <a:spcPct val="0"/>
              </a:spcAft>
            </a:pPr>
            <a:r>
              <a:rPr lang="en-US" sz="2000" b="1">
                <a:solidFill>
                  <a:srgbClr val="000000"/>
                </a:solidFill>
              </a:rPr>
              <a:t>Basis &amp; Subsistens  </a:t>
            </a:r>
            <a:endParaRPr lang="en-US" sz="2400">
              <a:solidFill>
                <a:srgbClr val="000000"/>
              </a:solidFill>
            </a:endParaRPr>
          </a:p>
        </p:txBody>
      </p:sp>
      <p:sp>
        <p:nvSpPr>
          <p:cNvPr id="96261" name="AutoShape 5"/>
          <p:cNvSpPr>
            <a:spLocks noChangeArrowheads="1"/>
          </p:cNvSpPr>
          <p:nvPr/>
        </p:nvSpPr>
        <p:spPr bwMode="auto">
          <a:xfrm>
            <a:off x="5562600" y="3790950"/>
            <a:ext cx="2514600" cy="1085850"/>
          </a:xfrm>
          <a:prstGeom prst="star32">
            <a:avLst>
              <a:gd name="adj" fmla="val 43500"/>
            </a:avLst>
          </a:prstGeom>
          <a:solidFill>
            <a:srgbClr val="FF66FF"/>
          </a:solidFill>
          <a:ln w="9525">
            <a:noFill/>
            <a:miter lim="800000"/>
            <a:headEnd/>
            <a:tailEnd/>
          </a:ln>
          <a:effectLst/>
          <a:scene3d>
            <a:camera prst="legacyPerspectiveTop"/>
            <a:lightRig rig="legacyFlat1" dir="t"/>
          </a:scene3d>
          <a:sp3d extrusionH="887400" prstMaterial="legacyMatte">
            <a:bevelT w="13500" h="13500" prst="angle"/>
            <a:bevelB w="13500" h="13500" prst="angle"/>
            <a:extrusionClr>
              <a:srgbClr val="000000"/>
            </a:extrusionClr>
          </a:sp3d>
        </p:spPr>
        <p:txBody>
          <a:bodyPr>
            <a:spAutoFit/>
            <a:flatTx/>
          </a:bodyPr>
          <a:lstStyle/>
          <a:p>
            <a:pPr algn="ctr" eaLnBrk="0" fontAlgn="base" hangingPunct="0">
              <a:spcBef>
                <a:spcPct val="0"/>
              </a:spcBef>
              <a:spcAft>
                <a:spcPct val="0"/>
              </a:spcAft>
            </a:pPr>
            <a:r>
              <a:rPr lang="en-US" sz="2000" b="1">
                <a:solidFill>
                  <a:srgbClr val="000000"/>
                </a:solidFill>
              </a:rPr>
              <a:t>Manfaat Sosial   </a:t>
            </a:r>
            <a:endParaRPr lang="en-US" sz="2400">
              <a:solidFill>
                <a:srgbClr val="000000"/>
              </a:solidFill>
            </a:endParaRPr>
          </a:p>
        </p:txBody>
      </p:sp>
      <p:sp>
        <p:nvSpPr>
          <p:cNvPr id="96262" name="AutoShape 6"/>
          <p:cNvSpPr>
            <a:spLocks noChangeArrowheads="1"/>
          </p:cNvSpPr>
          <p:nvPr/>
        </p:nvSpPr>
        <p:spPr bwMode="auto">
          <a:xfrm>
            <a:off x="2667000" y="4400550"/>
            <a:ext cx="3581400" cy="1085850"/>
          </a:xfrm>
          <a:prstGeom prst="star32">
            <a:avLst>
              <a:gd name="adj" fmla="val 43500"/>
            </a:avLst>
          </a:prstGeom>
          <a:solidFill>
            <a:schemeClr val="bg1"/>
          </a:solidFill>
          <a:ln w="9525">
            <a:noFill/>
            <a:miter lim="800000"/>
            <a:headEnd/>
            <a:tailEnd/>
          </a:ln>
          <a:effectLst/>
          <a:scene3d>
            <a:camera prst="legacyPerspectiveBottom"/>
            <a:lightRig rig="legacyFlat1" dir="t"/>
          </a:scene3d>
          <a:sp3d extrusionH="887400" prstMaterial="legacyMatte">
            <a:bevelT w="13500" h="13500" prst="angle"/>
            <a:bevelB w="13500" h="13500" prst="angle"/>
            <a:extrusionClr>
              <a:srgbClr val="000000"/>
            </a:extrusionClr>
          </a:sp3d>
        </p:spPr>
        <p:txBody>
          <a:bodyPr>
            <a:spAutoFit/>
            <a:flatTx/>
          </a:bodyPr>
          <a:lstStyle/>
          <a:p>
            <a:pPr algn="ctr" eaLnBrk="0" fontAlgn="base" hangingPunct="0">
              <a:spcBef>
                <a:spcPct val="0"/>
              </a:spcBef>
              <a:spcAft>
                <a:spcPct val="0"/>
              </a:spcAft>
            </a:pPr>
            <a:r>
              <a:rPr lang="en-US" sz="2000" b="1">
                <a:solidFill>
                  <a:srgbClr val="000000"/>
                </a:solidFill>
              </a:rPr>
              <a:t>Manfaat Lingkungan </a:t>
            </a:r>
            <a:endParaRPr lang="en-US" sz="2400">
              <a:solidFill>
                <a:srgbClr val="000000"/>
              </a:solidFill>
            </a:endParaRPr>
          </a:p>
        </p:txBody>
      </p:sp>
      <p:sp>
        <p:nvSpPr>
          <p:cNvPr id="96263" name="Text Box 7"/>
          <p:cNvSpPr txBox="1">
            <a:spLocks noChangeArrowheads="1"/>
          </p:cNvSpPr>
          <p:nvPr/>
        </p:nvSpPr>
        <p:spPr bwMode="auto">
          <a:xfrm>
            <a:off x="2133600" y="5867400"/>
            <a:ext cx="4953000" cy="711200"/>
          </a:xfrm>
          <a:prstGeom prst="rect">
            <a:avLst/>
          </a:prstGeom>
          <a:solidFill>
            <a:schemeClr val="bg1"/>
          </a:solidFill>
          <a:ln w="9525">
            <a:solidFill>
              <a:schemeClr val="tx1"/>
            </a:solidFill>
            <a:miter lim="800000"/>
            <a:headEnd/>
            <a:tailEnd/>
          </a:ln>
          <a:effectLst>
            <a:outerShdw dist="107763" dir="13500000" algn="ctr" rotWithShape="0">
              <a:srgbClr val="FF3300"/>
            </a:outerShdw>
          </a:effectLst>
        </p:spPr>
        <p:txBody>
          <a:bodyPr>
            <a:spAutoFit/>
          </a:bodyPr>
          <a:lstStyle/>
          <a:p>
            <a:pPr algn="ctr" eaLnBrk="0" fontAlgn="base" hangingPunct="0">
              <a:spcBef>
                <a:spcPct val="50000"/>
              </a:spcBef>
              <a:spcAft>
                <a:spcPct val="0"/>
              </a:spcAft>
            </a:pPr>
            <a:r>
              <a:rPr lang="en-US" sz="2000" b="1">
                <a:solidFill>
                  <a:srgbClr val="000000"/>
                </a:solidFill>
              </a:rPr>
              <a:t>ECOPHYSIOLOGICAL   STRUCTURING</a:t>
            </a:r>
            <a:endParaRPr lang="en-US" sz="20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fld id="{8DCD1F04-A739-4195-9748-7936F3DBC38F}" type="slidenum">
              <a:rPr lang="en-US">
                <a:solidFill>
                  <a:srgbClr val="000000"/>
                </a:solidFill>
              </a:rPr>
              <a:pPr/>
              <a:t>6</a:t>
            </a:fld>
            <a:endParaRPr lang="en-US">
              <a:solidFill>
                <a:srgbClr val="000000"/>
              </a:solidFill>
            </a:endParaRPr>
          </a:p>
        </p:txBody>
      </p:sp>
      <p:sp>
        <p:nvSpPr>
          <p:cNvPr id="106498" name="Text Box 2"/>
          <p:cNvSpPr txBox="1">
            <a:spLocks noChangeArrowheads="1"/>
          </p:cNvSpPr>
          <p:nvPr/>
        </p:nvSpPr>
        <p:spPr bwMode="auto">
          <a:xfrm>
            <a:off x="1295400" y="1295400"/>
            <a:ext cx="6400800" cy="461665"/>
          </a:xfrm>
          <a:prstGeom prst="rect">
            <a:avLst/>
          </a:prstGeom>
          <a:noFill/>
          <a:ln w="28575">
            <a:solidFill>
              <a:schemeClr val="tx1"/>
            </a:solidFill>
            <a:miter lim="800000"/>
            <a:headEnd/>
            <a:tailEnd/>
          </a:ln>
          <a:effectLst/>
        </p:spPr>
        <p:txBody>
          <a:bodyPr>
            <a:spAutoFit/>
          </a:bodyPr>
          <a:lstStyle/>
          <a:p>
            <a:pPr algn="ctr" eaLnBrk="0" fontAlgn="base" hangingPunct="0">
              <a:spcBef>
                <a:spcPct val="50000"/>
              </a:spcBef>
              <a:spcAft>
                <a:spcPct val="0"/>
              </a:spcAft>
            </a:pPr>
            <a:r>
              <a:rPr lang="en-US" sz="2400" b="1" dirty="0">
                <a:solidFill>
                  <a:srgbClr val="000000"/>
                </a:solidFill>
              </a:rPr>
              <a:t>INTERAKSI </a:t>
            </a:r>
            <a:r>
              <a:rPr lang="id-ID" sz="2400" b="1" dirty="0" smtClean="0">
                <a:solidFill>
                  <a:srgbClr val="000000"/>
                </a:solidFill>
              </a:rPr>
              <a:t> YANG</a:t>
            </a:r>
            <a:r>
              <a:rPr lang="en-US" sz="2400" b="1" dirty="0" smtClean="0">
                <a:solidFill>
                  <a:srgbClr val="000000"/>
                </a:solidFill>
              </a:rPr>
              <a:t> BERKESEIMBANGAN</a:t>
            </a:r>
            <a:endParaRPr lang="en-US" sz="2400" dirty="0">
              <a:solidFill>
                <a:srgbClr val="000000"/>
              </a:solidFill>
            </a:endParaRPr>
          </a:p>
        </p:txBody>
      </p:sp>
      <p:sp>
        <p:nvSpPr>
          <p:cNvPr id="106499" name="WordArt 3"/>
          <p:cNvSpPr>
            <a:spLocks noChangeArrowheads="1" noChangeShapeType="1" noTextEdit="1"/>
          </p:cNvSpPr>
          <p:nvPr/>
        </p:nvSpPr>
        <p:spPr bwMode="auto">
          <a:xfrm>
            <a:off x="457200" y="228600"/>
            <a:ext cx="7239000" cy="571500"/>
          </a:xfrm>
          <a:prstGeom prst="rect">
            <a:avLst/>
          </a:prstGeom>
        </p:spPr>
        <p:txBody>
          <a:bodyPr wrap="none" fromWordArt="1">
            <a:prstTxWarp prst="textPlain">
              <a:avLst>
                <a:gd name="adj" fmla="val 50000"/>
              </a:avLst>
            </a:prstTxWarp>
            <a:scene3d>
              <a:camera prst="legacyPerspectiveTop"/>
              <a:lightRig rig="legacyFlat1" dir="t"/>
            </a:scene3d>
            <a:sp3d extrusionH="887400" prstMaterial="legacyMetal">
              <a:extrusionClr>
                <a:srgbClr val="FFFF00"/>
              </a:extrusionClr>
            </a:sp3d>
          </a:bodyPr>
          <a:lstStyle/>
          <a:p>
            <a:pPr algn="ctr" eaLnBrk="0" fontAlgn="base" hangingPunct="0">
              <a:spcBef>
                <a:spcPct val="0"/>
              </a:spcBef>
              <a:spcAft>
                <a:spcPct val="0"/>
              </a:spcAft>
            </a:pPr>
            <a:r>
              <a:rPr lang="id-ID" sz="3600" kern="10">
                <a:ln w="9525">
                  <a:noFill/>
                  <a:round/>
                  <a:headEnd/>
                  <a:tailEnd/>
                </a:ln>
                <a:gradFill rotWithShape="0">
                  <a:gsLst>
                    <a:gs pos="0">
                      <a:srgbClr val="FFFF00"/>
                    </a:gs>
                    <a:gs pos="100000">
                      <a:srgbClr val="FF9933"/>
                    </a:gs>
                  </a:gsLst>
                  <a:path path="rect">
                    <a:fillToRect l="50000" t="50000" r="50000" b="50000"/>
                  </a:path>
                </a:gradFill>
                <a:latin typeface="Impact"/>
              </a:rPr>
              <a:t>PARADIGMA  PEMBANGUNAN</a:t>
            </a:r>
          </a:p>
        </p:txBody>
      </p:sp>
      <p:sp>
        <p:nvSpPr>
          <p:cNvPr id="106500" name="Oval 4"/>
          <p:cNvSpPr>
            <a:spLocks noChangeArrowheads="1"/>
          </p:cNvSpPr>
          <p:nvPr/>
        </p:nvSpPr>
        <p:spPr bwMode="auto">
          <a:xfrm>
            <a:off x="2857488" y="2214554"/>
            <a:ext cx="2857520" cy="1168539"/>
          </a:xfrm>
          <a:prstGeom prst="ellipse">
            <a:avLst/>
          </a:prstGeom>
          <a:solidFill>
            <a:srgbClr val="FFFFCC"/>
          </a:solidFill>
          <a:ln w="9525">
            <a:solidFill>
              <a:schemeClr val="tx2"/>
            </a:solidFill>
            <a:round/>
            <a:headEnd/>
            <a:tailEnd/>
          </a:ln>
          <a:effectLst>
            <a:outerShdw dist="107763" dir="13500000" algn="ctr" rotWithShape="0">
              <a:schemeClr val="bg2"/>
            </a:outerShdw>
          </a:effectLst>
        </p:spPr>
        <p:txBody>
          <a:bodyPr wrap="square">
            <a:spAutoFit/>
          </a:bodyPr>
          <a:lstStyle/>
          <a:p>
            <a:pPr algn="ctr" eaLnBrk="0" fontAlgn="base" hangingPunct="0">
              <a:spcBef>
                <a:spcPct val="50000"/>
              </a:spcBef>
              <a:spcAft>
                <a:spcPct val="0"/>
              </a:spcAft>
            </a:pPr>
            <a:r>
              <a:rPr lang="en-US" sz="2400" b="1">
                <a:solidFill>
                  <a:srgbClr val="000000"/>
                </a:solidFill>
              </a:rPr>
              <a:t>Pertumbuhan Ekonomi</a:t>
            </a:r>
            <a:endParaRPr lang="en-US" sz="2400">
              <a:solidFill>
                <a:srgbClr val="000000"/>
              </a:solidFill>
            </a:endParaRPr>
          </a:p>
        </p:txBody>
      </p:sp>
      <p:sp>
        <p:nvSpPr>
          <p:cNvPr id="106501" name="Oval 5"/>
          <p:cNvSpPr>
            <a:spLocks noChangeArrowheads="1"/>
          </p:cNvSpPr>
          <p:nvPr/>
        </p:nvSpPr>
        <p:spPr bwMode="auto">
          <a:xfrm>
            <a:off x="5335588" y="4419600"/>
            <a:ext cx="3046412" cy="1698625"/>
          </a:xfrm>
          <a:prstGeom prst="ellipse">
            <a:avLst/>
          </a:prstGeom>
          <a:solidFill>
            <a:srgbClr val="CCFFFF"/>
          </a:solidFill>
          <a:ln w="57150" cmpd="thickThin">
            <a:solidFill>
              <a:schemeClr val="tx2"/>
            </a:solidFill>
            <a:round/>
            <a:headEnd/>
            <a:tailEnd/>
          </a:ln>
          <a:effectLst>
            <a:outerShdw dist="170861" dir="19080767" algn="ctr" rotWithShape="0">
              <a:schemeClr val="bg1"/>
            </a:outerShdw>
          </a:effectLst>
        </p:spPr>
        <p:txBody>
          <a:bodyPr>
            <a:spAutoFit/>
          </a:bodyPr>
          <a:lstStyle/>
          <a:p>
            <a:pPr algn="ctr" eaLnBrk="0" fontAlgn="base" hangingPunct="0">
              <a:spcBef>
                <a:spcPct val="50000"/>
              </a:spcBef>
              <a:spcAft>
                <a:spcPct val="0"/>
              </a:spcAft>
            </a:pPr>
            <a:r>
              <a:rPr lang="en-US" sz="2400" b="1">
                <a:solidFill>
                  <a:srgbClr val="000000"/>
                </a:solidFill>
              </a:rPr>
              <a:t>Kelestarian Fungsi EKOSISTEM </a:t>
            </a:r>
            <a:endParaRPr lang="en-US" sz="2400">
              <a:solidFill>
                <a:srgbClr val="000000"/>
              </a:solidFill>
            </a:endParaRPr>
          </a:p>
        </p:txBody>
      </p:sp>
      <p:sp>
        <p:nvSpPr>
          <p:cNvPr id="106502" name="Oval 6"/>
          <p:cNvSpPr>
            <a:spLocks noChangeArrowheads="1"/>
          </p:cNvSpPr>
          <p:nvPr/>
        </p:nvSpPr>
        <p:spPr bwMode="auto">
          <a:xfrm>
            <a:off x="785786" y="4714884"/>
            <a:ext cx="2816225" cy="1395412"/>
          </a:xfrm>
          <a:prstGeom prst="ellipse">
            <a:avLst/>
          </a:prstGeom>
          <a:solidFill>
            <a:schemeClr val="bg1"/>
          </a:solidFill>
          <a:ln w="9525">
            <a:solidFill>
              <a:schemeClr val="tx2"/>
            </a:solidFill>
            <a:round/>
            <a:headEnd/>
            <a:tailEnd/>
          </a:ln>
          <a:effectLst>
            <a:outerShdw dist="257155" dir="12774315" algn="ctr" rotWithShape="0">
              <a:srgbClr val="FF0066"/>
            </a:outerShdw>
          </a:effectLst>
        </p:spPr>
        <p:txBody>
          <a:bodyPr>
            <a:spAutoFit/>
          </a:bodyPr>
          <a:lstStyle/>
          <a:p>
            <a:pPr algn="ctr" eaLnBrk="0" fontAlgn="base" hangingPunct="0">
              <a:spcBef>
                <a:spcPct val="50000"/>
              </a:spcBef>
              <a:spcAft>
                <a:spcPct val="0"/>
              </a:spcAft>
            </a:pPr>
            <a:r>
              <a:rPr lang="en-US" sz="2400" b="1">
                <a:solidFill>
                  <a:srgbClr val="000000"/>
                </a:solidFill>
              </a:rPr>
              <a:t>Kehidupan</a:t>
            </a:r>
          </a:p>
          <a:p>
            <a:pPr algn="ctr" eaLnBrk="0" fontAlgn="base" hangingPunct="0">
              <a:spcBef>
                <a:spcPct val="50000"/>
              </a:spcBef>
              <a:spcAft>
                <a:spcPct val="0"/>
              </a:spcAft>
            </a:pPr>
            <a:r>
              <a:rPr lang="en-US" sz="2400" b="1">
                <a:solidFill>
                  <a:srgbClr val="000000"/>
                </a:solidFill>
              </a:rPr>
              <a:t>SOSPOL</a:t>
            </a:r>
            <a:endParaRPr lang="en-US" sz="2400">
              <a:solidFill>
                <a:srgbClr val="000000"/>
              </a:solidFill>
            </a:endParaRPr>
          </a:p>
        </p:txBody>
      </p:sp>
      <p:sp>
        <p:nvSpPr>
          <p:cNvPr id="106503" name="AutoShape 7"/>
          <p:cNvSpPr>
            <a:spLocks noChangeArrowheads="1"/>
          </p:cNvSpPr>
          <p:nvPr/>
        </p:nvSpPr>
        <p:spPr bwMode="auto">
          <a:xfrm>
            <a:off x="3643306" y="5000636"/>
            <a:ext cx="1600200" cy="685800"/>
          </a:xfrm>
          <a:prstGeom prst="leftRightArrow">
            <a:avLst>
              <a:gd name="adj1" fmla="val 50000"/>
              <a:gd name="adj2" fmla="val 46667"/>
            </a:avLst>
          </a:prstGeom>
          <a:solidFill>
            <a:srgbClr val="00FFFF"/>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6504" name="AutoShape 8"/>
          <p:cNvSpPr>
            <a:spLocks noChangeArrowheads="1"/>
          </p:cNvSpPr>
          <p:nvPr/>
        </p:nvSpPr>
        <p:spPr bwMode="auto">
          <a:xfrm rot="2726980">
            <a:off x="5114811" y="3480302"/>
            <a:ext cx="1531699" cy="685800"/>
          </a:xfrm>
          <a:prstGeom prst="leftRightArrow">
            <a:avLst>
              <a:gd name="adj1" fmla="val 50000"/>
              <a:gd name="adj2" fmla="val 53333"/>
            </a:avLst>
          </a:prstGeom>
          <a:solidFill>
            <a:srgbClr val="00FFFF"/>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6505" name="AutoShape 9"/>
          <p:cNvSpPr>
            <a:spLocks noChangeArrowheads="1"/>
          </p:cNvSpPr>
          <p:nvPr/>
        </p:nvSpPr>
        <p:spPr bwMode="auto">
          <a:xfrm rot="-3177116">
            <a:off x="2133600" y="3657600"/>
            <a:ext cx="1600200" cy="685800"/>
          </a:xfrm>
          <a:prstGeom prst="leftRightArrow">
            <a:avLst>
              <a:gd name="adj1" fmla="val 50000"/>
              <a:gd name="adj2" fmla="val 46667"/>
            </a:avLst>
          </a:prstGeom>
          <a:solidFill>
            <a:srgbClr val="00FFFF"/>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9" name="Footer Placeholder 2"/>
          <p:cNvSpPr>
            <a:spLocks noGrp="1"/>
          </p:cNvSpPr>
          <p:nvPr>
            <p:ph type="ftr" sz="quarter" idx="11"/>
          </p:nvPr>
        </p:nvSpPr>
        <p:spPr/>
        <p:txBody>
          <a:bodyPr/>
          <a:lstStyle/>
          <a:p>
            <a:r>
              <a:rPr lang="en-US">
                <a:solidFill>
                  <a:srgbClr val="000000"/>
                </a:solidFill>
              </a:rPr>
              <a:t>Soemarno, 2007</a:t>
            </a:r>
          </a:p>
        </p:txBody>
      </p:sp>
      <p:sp>
        <p:nvSpPr>
          <p:cNvPr id="30" name="Slide Number Placeholder 3"/>
          <p:cNvSpPr>
            <a:spLocks noGrp="1"/>
          </p:cNvSpPr>
          <p:nvPr>
            <p:ph type="sldNum" sz="quarter" idx="12"/>
          </p:nvPr>
        </p:nvSpPr>
        <p:spPr/>
        <p:txBody>
          <a:bodyPr/>
          <a:lstStyle/>
          <a:p>
            <a:fld id="{A06E96A5-F7AB-4CC8-AC91-6DB40C160CD1}" type="slidenum">
              <a:rPr lang="en-US">
                <a:solidFill>
                  <a:srgbClr val="000000"/>
                </a:solidFill>
              </a:rPr>
              <a:pPr/>
              <a:t>60</a:t>
            </a:fld>
            <a:endParaRPr lang="en-US">
              <a:solidFill>
                <a:srgbClr val="000000"/>
              </a:solidFill>
            </a:endParaRPr>
          </a:p>
        </p:txBody>
      </p:sp>
      <p:sp>
        <p:nvSpPr>
          <p:cNvPr id="100354" name="Text Box 2"/>
          <p:cNvSpPr txBox="1">
            <a:spLocks noChangeArrowheads="1"/>
          </p:cNvSpPr>
          <p:nvPr/>
        </p:nvSpPr>
        <p:spPr bwMode="auto">
          <a:xfrm>
            <a:off x="1905000" y="304800"/>
            <a:ext cx="7010400" cy="466725"/>
          </a:xfrm>
          <a:prstGeom prst="rect">
            <a:avLst/>
          </a:prstGeom>
          <a:solidFill>
            <a:srgbClr val="CCFF99"/>
          </a:solidFill>
          <a:ln w="9525">
            <a:solidFill>
              <a:schemeClr val="tx2"/>
            </a:solidFill>
            <a:miter lim="800000"/>
            <a:headEnd/>
            <a:tailEnd/>
          </a:ln>
          <a:effectLst>
            <a:outerShdw dist="107763" dir="13500000" algn="ctr" rotWithShape="0">
              <a:schemeClr val="bg2">
                <a:alpha val="50000"/>
              </a:schemeClr>
            </a:outerShdw>
          </a:effectLst>
        </p:spPr>
        <p:txBody>
          <a:bodyPr>
            <a:spAutoFit/>
          </a:bodyPr>
          <a:lstStyle/>
          <a:p>
            <a:pPr algn="ctr" eaLnBrk="0" fontAlgn="base" hangingPunct="0">
              <a:spcBef>
                <a:spcPct val="50000"/>
              </a:spcBef>
              <a:spcAft>
                <a:spcPct val="0"/>
              </a:spcAft>
            </a:pPr>
            <a:r>
              <a:rPr lang="en-US" sz="2400" b="1">
                <a:solidFill>
                  <a:srgbClr val="000000"/>
                </a:solidFill>
              </a:rPr>
              <a:t>CROP ROTATION EFFECTS  ON  SOIL</a:t>
            </a:r>
            <a:endParaRPr lang="en-US" sz="2400">
              <a:solidFill>
                <a:srgbClr val="000000"/>
              </a:solidFill>
            </a:endParaRPr>
          </a:p>
        </p:txBody>
      </p:sp>
      <p:sp>
        <p:nvSpPr>
          <p:cNvPr id="100355" name="Text Box 3"/>
          <p:cNvSpPr txBox="1">
            <a:spLocks noChangeArrowheads="1"/>
          </p:cNvSpPr>
          <p:nvPr/>
        </p:nvSpPr>
        <p:spPr bwMode="auto">
          <a:xfrm>
            <a:off x="1143000" y="1143000"/>
            <a:ext cx="7696200" cy="485775"/>
          </a:xfrm>
          <a:prstGeom prst="rect">
            <a:avLst/>
          </a:prstGeom>
          <a:solidFill>
            <a:srgbClr val="FFFFCC"/>
          </a:solidFill>
          <a:ln w="28575">
            <a:solidFill>
              <a:schemeClr val="bg2"/>
            </a:solidFill>
            <a:miter lim="800000"/>
            <a:headEnd/>
            <a:tailEnd/>
          </a:ln>
          <a:effectLst/>
        </p:spPr>
        <p:txBody>
          <a:bodyPr>
            <a:spAutoFit/>
          </a:bodyPr>
          <a:lstStyle/>
          <a:p>
            <a:pPr algn="ctr" eaLnBrk="0" fontAlgn="base" hangingPunct="0">
              <a:spcBef>
                <a:spcPct val="50000"/>
              </a:spcBef>
              <a:spcAft>
                <a:spcPct val="0"/>
              </a:spcAft>
            </a:pPr>
            <a:r>
              <a:rPr lang="en-US" sz="2400" b="1">
                <a:solidFill>
                  <a:srgbClr val="000000"/>
                </a:solidFill>
              </a:rPr>
              <a:t>KARAKTERISTIK TANAH </a:t>
            </a:r>
            <a:endParaRPr lang="en-US" sz="2400">
              <a:solidFill>
                <a:srgbClr val="000000"/>
              </a:solidFill>
            </a:endParaRPr>
          </a:p>
        </p:txBody>
      </p:sp>
      <p:sp>
        <p:nvSpPr>
          <p:cNvPr id="100356" name="Text Box 4"/>
          <p:cNvSpPr txBox="1">
            <a:spLocks noChangeArrowheads="1"/>
          </p:cNvSpPr>
          <p:nvPr/>
        </p:nvSpPr>
        <p:spPr bwMode="auto">
          <a:xfrm>
            <a:off x="838200" y="2362200"/>
            <a:ext cx="1524000" cy="730250"/>
          </a:xfrm>
          <a:prstGeom prst="rect">
            <a:avLst/>
          </a:prstGeom>
          <a:solidFill>
            <a:srgbClr val="CCFF99"/>
          </a:solidFill>
          <a:ln w="28575">
            <a:solidFill>
              <a:schemeClr val="tx2"/>
            </a:solidFill>
            <a:miter lim="800000"/>
            <a:headEnd/>
            <a:tailEnd/>
          </a:ln>
          <a:effectLst>
            <a:outerShdw dist="107763" dir="13500000" algn="ctr" rotWithShape="0">
              <a:schemeClr val="bg2">
                <a:alpha val="50000"/>
              </a:schemeClr>
            </a:outerShdw>
          </a:effectLst>
        </p:spPr>
        <p:txBody>
          <a:bodyPr>
            <a:spAutoFit/>
          </a:bodyPr>
          <a:lstStyle/>
          <a:p>
            <a:pPr algn="ctr" eaLnBrk="0" fontAlgn="base" hangingPunct="0">
              <a:spcBef>
                <a:spcPct val="50000"/>
              </a:spcBef>
              <a:spcAft>
                <a:spcPct val="0"/>
              </a:spcAft>
            </a:pPr>
            <a:r>
              <a:rPr lang="en-US" sz="2000" b="1" i="1">
                <a:solidFill>
                  <a:srgbClr val="000000"/>
                </a:solidFill>
              </a:rPr>
              <a:t>Agregasi Tanah </a:t>
            </a:r>
            <a:endParaRPr lang="en-US" sz="2400">
              <a:solidFill>
                <a:srgbClr val="000000"/>
              </a:solidFill>
            </a:endParaRPr>
          </a:p>
        </p:txBody>
      </p:sp>
      <p:sp>
        <p:nvSpPr>
          <p:cNvPr id="100357" name="Text Box 5"/>
          <p:cNvSpPr txBox="1">
            <a:spLocks noChangeArrowheads="1"/>
          </p:cNvSpPr>
          <p:nvPr/>
        </p:nvSpPr>
        <p:spPr bwMode="auto">
          <a:xfrm>
            <a:off x="2590800" y="2286000"/>
            <a:ext cx="1371600" cy="730250"/>
          </a:xfrm>
          <a:prstGeom prst="rect">
            <a:avLst/>
          </a:prstGeom>
          <a:solidFill>
            <a:srgbClr val="FFCCFF"/>
          </a:solidFill>
          <a:ln w="28575">
            <a:solidFill>
              <a:schemeClr val="tx2"/>
            </a:solidFill>
            <a:miter lim="800000"/>
            <a:headEnd/>
            <a:tailEnd/>
          </a:ln>
          <a:effectLst>
            <a:outerShdw dist="107763" dir="8100000" algn="ctr" rotWithShape="0">
              <a:schemeClr val="bg2">
                <a:alpha val="50000"/>
              </a:schemeClr>
            </a:outerShdw>
          </a:effectLst>
        </p:spPr>
        <p:txBody>
          <a:bodyPr>
            <a:spAutoFit/>
          </a:bodyPr>
          <a:lstStyle/>
          <a:p>
            <a:pPr algn="ctr" eaLnBrk="0" fontAlgn="base" hangingPunct="0">
              <a:spcBef>
                <a:spcPct val="0"/>
              </a:spcBef>
              <a:spcAft>
                <a:spcPct val="0"/>
              </a:spcAft>
            </a:pPr>
            <a:r>
              <a:rPr lang="en-US" sz="2000" b="1" i="1">
                <a:solidFill>
                  <a:srgbClr val="000000"/>
                </a:solidFill>
              </a:rPr>
              <a:t>Bulk density </a:t>
            </a:r>
            <a:endParaRPr lang="en-US" sz="2000" b="1">
              <a:solidFill>
                <a:srgbClr val="000000"/>
              </a:solidFill>
            </a:endParaRPr>
          </a:p>
        </p:txBody>
      </p:sp>
      <p:sp>
        <p:nvSpPr>
          <p:cNvPr id="100358" name="Text Box 6"/>
          <p:cNvSpPr txBox="1">
            <a:spLocks noChangeArrowheads="1"/>
          </p:cNvSpPr>
          <p:nvPr/>
        </p:nvSpPr>
        <p:spPr bwMode="auto">
          <a:xfrm>
            <a:off x="838200" y="3581400"/>
            <a:ext cx="2438400" cy="1216025"/>
          </a:xfrm>
          <a:prstGeom prst="rect">
            <a:avLst/>
          </a:prstGeom>
          <a:solidFill>
            <a:srgbClr val="CCFFFF"/>
          </a:solidFill>
          <a:ln w="28575">
            <a:solidFill>
              <a:schemeClr val="bg2"/>
            </a:solidFill>
            <a:miter lim="800000"/>
            <a:headEnd/>
            <a:tailEnd/>
          </a:ln>
          <a:effectLst>
            <a:outerShdw dist="107763" dir="18900000" algn="ctr" rotWithShape="0">
              <a:schemeClr val="bg2">
                <a:alpha val="50000"/>
              </a:schemeClr>
            </a:outerShdw>
          </a:effectLst>
        </p:spPr>
        <p:txBody>
          <a:bodyPr>
            <a:spAutoFit/>
          </a:bodyPr>
          <a:lstStyle/>
          <a:p>
            <a:pPr algn="ctr" eaLnBrk="0" fontAlgn="base" hangingPunct="0">
              <a:spcBef>
                <a:spcPct val="0"/>
              </a:spcBef>
              <a:spcAft>
                <a:spcPct val="0"/>
              </a:spcAft>
            </a:pPr>
            <a:endParaRPr lang="en-US" sz="2400" b="1">
              <a:solidFill>
                <a:srgbClr val="000000"/>
              </a:solidFill>
            </a:endParaRPr>
          </a:p>
          <a:p>
            <a:pPr algn="ctr" eaLnBrk="0" fontAlgn="base" hangingPunct="0">
              <a:spcBef>
                <a:spcPct val="0"/>
              </a:spcBef>
              <a:spcAft>
                <a:spcPct val="0"/>
              </a:spcAft>
            </a:pPr>
            <a:r>
              <a:rPr lang="en-US" sz="2400" b="1">
                <a:solidFill>
                  <a:srgbClr val="000000"/>
                </a:solidFill>
              </a:rPr>
              <a:t>TATA UDARA</a:t>
            </a:r>
          </a:p>
          <a:p>
            <a:pPr algn="ctr" eaLnBrk="0" fontAlgn="base" hangingPunct="0">
              <a:spcBef>
                <a:spcPct val="0"/>
              </a:spcBef>
              <a:spcAft>
                <a:spcPct val="0"/>
              </a:spcAft>
            </a:pPr>
            <a:endParaRPr lang="en-US" sz="2400" b="1">
              <a:solidFill>
                <a:srgbClr val="000000"/>
              </a:solidFill>
            </a:endParaRPr>
          </a:p>
        </p:txBody>
      </p:sp>
      <p:sp>
        <p:nvSpPr>
          <p:cNvPr id="100359" name="Text Box 7"/>
          <p:cNvSpPr txBox="1">
            <a:spLocks noChangeArrowheads="1"/>
          </p:cNvSpPr>
          <p:nvPr/>
        </p:nvSpPr>
        <p:spPr bwMode="auto">
          <a:xfrm>
            <a:off x="3810000" y="3581400"/>
            <a:ext cx="2438400" cy="1219200"/>
          </a:xfrm>
          <a:prstGeom prst="rect">
            <a:avLst/>
          </a:prstGeom>
          <a:solidFill>
            <a:srgbClr val="CCFFFF"/>
          </a:solidFill>
          <a:ln w="28575">
            <a:solidFill>
              <a:schemeClr val="bg2"/>
            </a:solidFill>
            <a:miter lim="800000"/>
            <a:headEnd/>
            <a:tailEnd/>
          </a:ln>
          <a:effectLst>
            <a:outerShdw dist="107763" dir="13500000" algn="ctr" rotWithShape="0">
              <a:schemeClr val="bg2">
                <a:alpha val="50000"/>
              </a:schemeClr>
            </a:outerShdw>
          </a:effectLst>
        </p:spPr>
        <p:txBody>
          <a:bodyPr>
            <a:spAutoFit/>
          </a:bodyPr>
          <a:lstStyle/>
          <a:p>
            <a:pPr algn="ctr" eaLnBrk="0" fontAlgn="base" hangingPunct="0">
              <a:spcBef>
                <a:spcPct val="0"/>
              </a:spcBef>
              <a:spcAft>
                <a:spcPct val="0"/>
              </a:spcAft>
            </a:pPr>
            <a:endParaRPr lang="en-US" b="1">
              <a:solidFill>
                <a:srgbClr val="000000"/>
              </a:solidFill>
            </a:endParaRPr>
          </a:p>
          <a:p>
            <a:pPr algn="ctr" eaLnBrk="0" fontAlgn="base" hangingPunct="0">
              <a:spcBef>
                <a:spcPct val="0"/>
              </a:spcBef>
              <a:spcAft>
                <a:spcPct val="0"/>
              </a:spcAft>
            </a:pPr>
            <a:r>
              <a:rPr lang="en-US" b="1">
                <a:solidFill>
                  <a:srgbClr val="000000"/>
                </a:solidFill>
              </a:rPr>
              <a:t>KETERSEDIAAN HARA</a:t>
            </a:r>
          </a:p>
          <a:p>
            <a:pPr algn="ctr" eaLnBrk="0" fontAlgn="base" hangingPunct="0">
              <a:spcBef>
                <a:spcPct val="0"/>
              </a:spcBef>
              <a:spcAft>
                <a:spcPct val="0"/>
              </a:spcAft>
            </a:pPr>
            <a:endParaRPr lang="en-US" b="1">
              <a:solidFill>
                <a:srgbClr val="000000"/>
              </a:solidFill>
            </a:endParaRPr>
          </a:p>
        </p:txBody>
      </p:sp>
      <p:sp>
        <p:nvSpPr>
          <p:cNvPr id="100360" name="AutoShape 8"/>
          <p:cNvSpPr>
            <a:spLocks noChangeArrowheads="1"/>
          </p:cNvSpPr>
          <p:nvPr/>
        </p:nvSpPr>
        <p:spPr bwMode="auto">
          <a:xfrm>
            <a:off x="1295400" y="3048000"/>
            <a:ext cx="533400" cy="457200"/>
          </a:xfrm>
          <a:prstGeom prst="downArrow">
            <a:avLst>
              <a:gd name="adj1" fmla="val 50000"/>
              <a:gd name="adj2" fmla="val 25000"/>
            </a:avLst>
          </a:prstGeom>
          <a:solidFill>
            <a:srgbClr val="FF3300"/>
          </a:solidFill>
          <a:ln w="19050">
            <a:solidFill>
              <a:schemeClr val="bg2"/>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0361" name="AutoShape 9"/>
          <p:cNvSpPr>
            <a:spLocks noChangeArrowheads="1"/>
          </p:cNvSpPr>
          <p:nvPr/>
        </p:nvSpPr>
        <p:spPr bwMode="auto">
          <a:xfrm>
            <a:off x="4800600" y="3124200"/>
            <a:ext cx="533400" cy="457200"/>
          </a:xfrm>
          <a:prstGeom prst="downArrow">
            <a:avLst>
              <a:gd name="adj1" fmla="val 50000"/>
              <a:gd name="adj2" fmla="val 25000"/>
            </a:avLst>
          </a:prstGeom>
          <a:solidFill>
            <a:srgbClr val="FF3300"/>
          </a:solidFill>
          <a:ln w="19050">
            <a:solidFill>
              <a:schemeClr val="bg2"/>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0362" name="AutoShape 10"/>
          <p:cNvSpPr>
            <a:spLocks noChangeArrowheads="1"/>
          </p:cNvSpPr>
          <p:nvPr/>
        </p:nvSpPr>
        <p:spPr bwMode="auto">
          <a:xfrm>
            <a:off x="1295400" y="1600200"/>
            <a:ext cx="533400" cy="762000"/>
          </a:xfrm>
          <a:prstGeom prst="downArrow">
            <a:avLst>
              <a:gd name="adj1" fmla="val 50000"/>
              <a:gd name="adj2" fmla="val 35714"/>
            </a:avLst>
          </a:prstGeom>
          <a:solidFill>
            <a:srgbClr val="FF3300"/>
          </a:solidFill>
          <a:ln w="19050">
            <a:solidFill>
              <a:schemeClr val="bg2"/>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0363" name="AutoShape 11"/>
          <p:cNvSpPr>
            <a:spLocks noChangeArrowheads="1"/>
          </p:cNvSpPr>
          <p:nvPr/>
        </p:nvSpPr>
        <p:spPr bwMode="auto">
          <a:xfrm>
            <a:off x="4800600" y="1600200"/>
            <a:ext cx="533400" cy="609600"/>
          </a:xfrm>
          <a:prstGeom prst="downArrow">
            <a:avLst>
              <a:gd name="adj1" fmla="val 50000"/>
              <a:gd name="adj2" fmla="val 28571"/>
            </a:avLst>
          </a:prstGeom>
          <a:solidFill>
            <a:srgbClr val="FF3300"/>
          </a:solidFill>
          <a:ln w="19050">
            <a:solidFill>
              <a:schemeClr val="bg2"/>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0364" name="Text Box 12"/>
          <p:cNvSpPr txBox="1">
            <a:spLocks noChangeArrowheads="1"/>
          </p:cNvSpPr>
          <p:nvPr/>
        </p:nvSpPr>
        <p:spPr bwMode="auto">
          <a:xfrm>
            <a:off x="1752600" y="5257800"/>
            <a:ext cx="6553200" cy="485775"/>
          </a:xfrm>
          <a:prstGeom prst="rect">
            <a:avLst/>
          </a:prstGeom>
          <a:solidFill>
            <a:srgbClr val="FFFFCC"/>
          </a:solidFill>
          <a:ln w="28575">
            <a:solidFill>
              <a:schemeClr val="bg2"/>
            </a:solidFill>
            <a:miter lim="800000"/>
            <a:headEnd/>
            <a:tailEnd/>
          </a:ln>
          <a:effectLst/>
        </p:spPr>
        <p:txBody>
          <a:bodyPr>
            <a:spAutoFit/>
          </a:bodyPr>
          <a:lstStyle/>
          <a:p>
            <a:pPr algn="ctr" eaLnBrk="0" fontAlgn="base" hangingPunct="0">
              <a:spcBef>
                <a:spcPct val="50000"/>
              </a:spcBef>
              <a:spcAft>
                <a:spcPct val="0"/>
              </a:spcAft>
            </a:pPr>
            <a:r>
              <a:rPr lang="en-US" sz="2400" b="1">
                <a:solidFill>
                  <a:srgbClr val="000000"/>
                </a:solidFill>
              </a:rPr>
              <a:t>HUBUNGAN TANAH - TANAMAN</a:t>
            </a:r>
            <a:endParaRPr lang="en-US" sz="2400">
              <a:solidFill>
                <a:srgbClr val="000000"/>
              </a:solidFill>
            </a:endParaRPr>
          </a:p>
        </p:txBody>
      </p:sp>
      <p:sp>
        <p:nvSpPr>
          <p:cNvPr id="100365" name="Text Box 13"/>
          <p:cNvSpPr txBox="1">
            <a:spLocks noChangeArrowheads="1"/>
          </p:cNvSpPr>
          <p:nvPr/>
        </p:nvSpPr>
        <p:spPr bwMode="auto">
          <a:xfrm>
            <a:off x="1066800" y="6096000"/>
            <a:ext cx="7467600" cy="425450"/>
          </a:xfrm>
          <a:prstGeom prst="rect">
            <a:avLst/>
          </a:prstGeom>
          <a:solidFill>
            <a:schemeClr val="accent1"/>
          </a:solidFill>
          <a:ln w="28575">
            <a:miter lim="800000"/>
            <a:headEnd/>
            <a:tailEnd/>
          </a:ln>
          <a:effectLst/>
          <a:scene3d>
            <a:camera prst="legacyPerspectiveBottomLeft"/>
            <a:lightRig rig="legacyFlat3" dir="t"/>
          </a:scene3d>
          <a:sp3d extrusionH="887400" prstMaterial="legacyMatte">
            <a:bevelT w="13500" h="13500" prst="angle"/>
            <a:bevelB w="13500" h="13500" prst="angle"/>
            <a:extrusionClr>
              <a:srgbClr val="FF3300"/>
            </a:extrusionClr>
          </a:sp3d>
        </p:spPr>
        <p:txBody>
          <a:bodyPr>
            <a:spAutoFit/>
            <a:flatTx/>
          </a:bodyPr>
          <a:lstStyle/>
          <a:p>
            <a:pPr algn="ctr" eaLnBrk="0" fontAlgn="base" hangingPunct="0">
              <a:spcBef>
                <a:spcPct val="50000"/>
              </a:spcBef>
              <a:spcAft>
                <a:spcPct val="0"/>
              </a:spcAft>
            </a:pPr>
            <a:r>
              <a:rPr lang="en-US" sz="2000" b="1">
                <a:solidFill>
                  <a:srgbClr val="FFFFFF"/>
                </a:solidFill>
              </a:rPr>
              <a:t>Memperbaiki Kualitas Tanah pd Zone PERAKARAN tanaman </a:t>
            </a:r>
            <a:endParaRPr lang="en-US" sz="2400">
              <a:solidFill>
                <a:srgbClr val="FFFFFF"/>
              </a:solidFill>
            </a:endParaRPr>
          </a:p>
        </p:txBody>
      </p:sp>
      <p:sp>
        <p:nvSpPr>
          <p:cNvPr id="100366" name="AutoShape 14"/>
          <p:cNvSpPr>
            <a:spLocks noChangeArrowheads="1"/>
          </p:cNvSpPr>
          <p:nvPr/>
        </p:nvSpPr>
        <p:spPr bwMode="auto">
          <a:xfrm>
            <a:off x="4800600" y="4724400"/>
            <a:ext cx="533400" cy="609600"/>
          </a:xfrm>
          <a:prstGeom prst="downArrow">
            <a:avLst>
              <a:gd name="adj1" fmla="val 50000"/>
              <a:gd name="adj2" fmla="val 28571"/>
            </a:avLst>
          </a:prstGeom>
          <a:solidFill>
            <a:srgbClr val="FF3300"/>
          </a:solidFill>
          <a:ln w="19050">
            <a:solidFill>
              <a:schemeClr val="bg2"/>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0367" name="AutoShape 15"/>
          <p:cNvSpPr>
            <a:spLocks noChangeArrowheads="1"/>
          </p:cNvSpPr>
          <p:nvPr/>
        </p:nvSpPr>
        <p:spPr bwMode="auto">
          <a:xfrm>
            <a:off x="2438400" y="4648200"/>
            <a:ext cx="533400" cy="609600"/>
          </a:xfrm>
          <a:prstGeom prst="downArrow">
            <a:avLst>
              <a:gd name="adj1" fmla="val 50000"/>
              <a:gd name="adj2" fmla="val 28571"/>
            </a:avLst>
          </a:prstGeom>
          <a:solidFill>
            <a:srgbClr val="FF3300"/>
          </a:solidFill>
          <a:ln w="19050">
            <a:solidFill>
              <a:schemeClr val="bg2"/>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0368" name="AutoShape 16"/>
          <p:cNvSpPr>
            <a:spLocks noChangeArrowheads="1"/>
          </p:cNvSpPr>
          <p:nvPr/>
        </p:nvSpPr>
        <p:spPr bwMode="auto">
          <a:xfrm>
            <a:off x="4343400" y="5715000"/>
            <a:ext cx="533400" cy="457200"/>
          </a:xfrm>
          <a:prstGeom prst="downArrow">
            <a:avLst>
              <a:gd name="adj1" fmla="val 50000"/>
              <a:gd name="adj2" fmla="val 25000"/>
            </a:avLst>
          </a:prstGeom>
          <a:solidFill>
            <a:srgbClr val="FF3300"/>
          </a:solidFill>
          <a:ln w="19050">
            <a:solidFill>
              <a:schemeClr val="bg2"/>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0369" name="Text Box 17"/>
          <p:cNvSpPr txBox="1">
            <a:spLocks noChangeArrowheads="1"/>
          </p:cNvSpPr>
          <p:nvPr/>
        </p:nvSpPr>
        <p:spPr bwMode="auto">
          <a:xfrm>
            <a:off x="4191000" y="2286000"/>
            <a:ext cx="1447800" cy="1019175"/>
          </a:xfrm>
          <a:prstGeom prst="rect">
            <a:avLst/>
          </a:prstGeom>
          <a:solidFill>
            <a:srgbClr val="FFCCFF"/>
          </a:solidFill>
          <a:ln w="12700">
            <a:solidFill>
              <a:schemeClr val="tx2"/>
            </a:solidFill>
            <a:miter lim="800000"/>
            <a:headEnd/>
            <a:tailEnd/>
          </a:ln>
          <a:effectLst>
            <a:outerShdw dist="107763" dir="13500000" algn="ctr" rotWithShape="0">
              <a:schemeClr val="bg2">
                <a:alpha val="50000"/>
              </a:schemeClr>
            </a:outerShdw>
          </a:effectLst>
        </p:spPr>
        <p:txBody>
          <a:bodyPr>
            <a:spAutoFit/>
          </a:bodyPr>
          <a:lstStyle/>
          <a:p>
            <a:pPr algn="ctr" eaLnBrk="0" fontAlgn="base" hangingPunct="0">
              <a:spcBef>
                <a:spcPct val="0"/>
              </a:spcBef>
              <a:spcAft>
                <a:spcPct val="0"/>
              </a:spcAft>
            </a:pPr>
            <a:r>
              <a:rPr lang="en-US" sz="2000" b="1" i="1">
                <a:solidFill>
                  <a:srgbClr val="000000"/>
                </a:solidFill>
              </a:rPr>
              <a:t>Bahan organik tanah </a:t>
            </a:r>
            <a:endParaRPr lang="en-US" sz="2000" b="1">
              <a:solidFill>
                <a:srgbClr val="000000"/>
              </a:solidFill>
            </a:endParaRPr>
          </a:p>
        </p:txBody>
      </p:sp>
      <p:sp>
        <p:nvSpPr>
          <p:cNvPr id="100370" name="AutoShape 18"/>
          <p:cNvSpPr>
            <a:spLocks noChangeArrowheads="1"/>
          </p:cNvSpPr>
          <p:nvPr/>
        </p:nvSpPr>
        <p:spPr bwMode="auto">
          <a:xfrm>
            <a:off x="7543800" y="1600200"/>
            <a:ext cx="533400" cy="762000"/>
          </a:xfrm>
          <a:prstGeom prst="downArrow">
            <a:avLst>
              <a:gd name="adj1" fmla="val 50000"/>
              <a:gd name="adj2" fmla="val 35714"/>
            </a:avLst>
          </a:prstGeom>
          <a:solidFill>
            <a:srgbClr val="FF3300"/>
          </a:solidFill>
          <a:ln w="19050">
            <a:solidFill>
              <a:schemeClr val="bg2"/>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0371" name="Text Box 19"/>
          <p:cNvSpPr txBox="1">
            <a:spLocks noChangeArrowheads="1"/>
          </p:cNvSpPr>
          <p:nvPr/>
        </p:nvSpPr>
        <p:spPr bwMode="auto">
          <a:xfrm>
            <a:off x="6477000" y="3657600"/>
            <a:ext cx="2438400" cy="1095375"/>
          </a:xfrm>
          <a:prstGeom prst="rect">
            <a:avLst/>
          </a:prstGeom>
          <a:gradFill rotWithShape="0">
            <a:gsLst>
              <a:gs pos="0">
                <a:srgbClr val="FF66FF">
                  <a:gamma/>
                  <a:tint val="0"/>
                  <a:invGamma/>
                </a:srgbClr>
              </a:gs>
              <a:gs pos="100000">
                <a:srgbClr val="FF66FF"/>
              </a:gs>
            </a:gsLst>
            <a:path path="shape">
              <a:fillToRect l="50000" t="50000" r="50000" b="50000"/>
            </a:path>
          </a:gradFill>
          <a:ln w="28575">
            <a:miter lim="800000"/>
            <a:headEnd/>
            <a:tailEnd/>
          </a:ln>
          <a:effectLst/>
          <a:scene3d>
            <a:camera prst="legacyPerspectiveTop"/>
            <a:lightRig rig="legacyFlat1" dir="t"/>
          </a:scene3d>
          <a:sp3d extrusionH="887400" prstMaterial="legacyMatte">
            <a:bevelT w="13500" h="13500" prst="angle"/>
            <a:bevelB w="13500" h="13500" prst="angle"/>
            <a:extrusionClr>
              <a:srgbClr val="FF66FF"/>
            </a:extrusionClr>
          </a:sp3d>
        </p:spPr>
        <p:txBody>
          <a:bodyPr>
            <a:spAutoFit/>
            <a:flatTx/>
          </a:bodyPr>
          <a:lstStyle/>
          <a:p>
            <a:pPr algn="ctr" eaLnBrk="0" fontAlgn="base" hangingPunct="0">
              <a:spcBef>
                <a:spcPct val="0"/>
              </a:spcBef>
              <a:spcAft>
                <a:spcPct val="0"/>
              </a:spcAft>
            </a:pPr>
            <a:endParaRPr lang="en-US" sz="2000" b="1">
              <a:solidFill>
                <a:srgbClr val="000000"/>
              </a:solidFill>
            </a:endParaRPr>
          </a:p>
          <a:p>
            <a:pPr algn="ctr" eaLnBrk="0" fontAlgn="base" hangingPunct="0">
              <a:spcBef>
                <a:spcPct val="0"/>
              </a:spcBef>
              <a:spcAft>
                <a:spcPct val="0"/>
              </a:spcAft>
            </a:pPr>
            <a:r>
              <a:rPr lang="en-US" sz="2000" b="1">
                <a:solidFill>
                  <a:srgbClr val="000000"/>
                </a:solidFill>
              </a:rPr>
              <a:t> TATA AIR</a:t>
            </a:r>
          </a:p>
          <a:p>
            <a:pPr algn="ctr" eaLnBrk="0" fontAlgn="base" hangingPunct="0">
              <a:spcBef>
                <a:spcPct val="0"/>
              </a:spcBef>
              <a:spcAft>
                <a:spcPct val="0"/>
              </a:spcAft>
            </a:pPr>
            <a:endParaRPr lang="en-US" sz="2400">
              <a:solidFill>
                <a:srgbClr val="000000"/>
              </a:solidFill>
            </a:endParaRPr>
          </a:p>
        </p:txBody>
      </p:sp>
      <p:sp>
        <p:nvSpPr>
          <p:cNvPr id="100372" name="AutoShape 20"/>
          <p:cNvSpPr>
            <a:spLocks noChangeArrowheads="1"/>
          </p:cNvSpPr>
          <p:nvPr/>
        </p:nvSpPr>
        <p:spPr bwMode="auto">
          <a:xfrm>
            <a:off x="7543800" y="4724400"/>
            <a:ext cx="533400" cy="533400"/>
          </a:xfrm>
          <a:prstGeom prst="downArrow">
            <a:avLst>
              <a:gd name="adj1" fmla="val 50000"/>
              <a:gd name="adj2" fmla="val 25000"/>
            </a:avLst>
          </a:prstGeom>
          <a:solidFill>
            <a:srgbClr val="FF3300"/>
          </a:solidFill>
          <a:ln w="19050">
            <a:solidFill>
              <a:schemeClr val="bg2"/>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0373" name="AutoShape 21"/>
          <p:cNvSpPr>
            <a:spLocks noChangeArrowheads="1"/>
          </p:cNvSpPr>
          <p:nvPr/>
        </p:nvSpPr>
        <p:spPr bwMode="auto">
          <a:xfrm>
            <a:off x="6705600" y="3048000"/>
            <a:ext cx="533400" cy="533400"/>
          </a:xfrm>
          <a:prstGeom prst="downArrow">
            <a:avLst>
              <a:gd name="adj1" fmla="val 50000"/>
              <a:gd name="adj2" fmla="val 25000"/>
            </a:avLst>
          </a:prstGeom>
          <a:solidFill>
            <a:srgbClr val="FF3300"/>
          </a:solidFill>
          <a:ln w="19050">
            <a:solidFill>
              <a:schemeClr val="bg2"/>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0374" name="Text Box 22"/>
          <p:cNvSpPr txBox="1">
            <a:spLocks noChangeArrowheads="1"/>
          </p:cNvSpPr>
          <p:nvPr/>
        </p:nvSpPr>
        <p:spPr bwMode="auto">
          <a:xfrm>
            <a:off x="5867400" y="2286000"/>
            <a:ext cx="1371600" cy="730250"/>
          </a:xfrm>
          <a:prstGeom prst="rect">
            <a:avLst/>
          </a:prstGeom>
          <a:solidFill>
            <a:srgbClr val="FF66FF"/>
          </a:solidFill>
          <a:ln w="28575">
            <a:miter lim="800000"/>
            <a:headEnd/>
            <a:tailEnd/>
          </a:ln>
          <a:effectLst/>
          <a:scene3d>
            <a:camera prst="legacyPerspectiveTop"/>
            <a:lightRig rig="legacyFlat1" dir="t"/>
          </a:scene3d>
          <a:sp3d extrusionH="887400" prstMaterial="legacyMatte">
            <a:bevelT w="13500" h="13500" prst="angle"/>
            <a:bevelB w="13500" h="13500" prst="angle"/>
            <a:extrusionClr>
              <a:srgbClr val="FF66FF"/>
            </a:extrusionClr>
          </a:sp3d>
        </p:spPr>
        <p:txBody>
          <a:bodyPr>
            <a:spAutoFit/>
            <a:flatTx/>
          </a:bodyPr>
          <a:lstStyle/>
          <a:p>
            <a:pPr algn="ctr" eaLnBrk="0" fontAlgn="base" hangingPunct="0">
              <a:spcBef>
                <a:spcPct val="0"/>
              </a:spcBef>
              <a:spcAft>
                <a:spcPct val="0"/>
              </a:spcAft>
            </a:pPr>
            <a:r>
              <a:rPr lang="en-US" sz="2000" b="1" i="1">
                <a:solidFill>
                  <a:srgbClr val="000000"/>
                </a:solidFill>
              </a:rPr>
              <a:t>Water infiltration </a:t>
            </a:r>
            <a:endParaRPr lang="en-US" sz="2000" b="1">
              <a:solidFill>
                <a:srgbClr val="000000"/>
              </a:solidFill>
            </a:endParaRPr>
          </a:p>
        </p:txBody>
      </p:sp>
      <p:sp>
        <p:nvSpPr>
          <p:cNvPr id="100375" name="Text Box 23"/>
          <p:cNvSpPr txBox="1">
            <a:spLocks noChangeArrowheads="1"/>
          </p:cNvSpPr>
          <p:nvPr/>
        </p:nvSpPr>
        <p:spPr bwMode="auto">
          <a:xfrm>
            <a:off x="7467600" y="2438400"/>
            <a:ext cx="1371600" cy="434975"/>
          </a:xfrm>
          <a:prstGeom prst="rect">
            <a:avLst/>
          </a:prstGeom>
          <a:solidFill>
            <a:srgbClr val="FFCCFF"/>
          </a:solidFill>
          <a:ln w="38100" cmpd="dbl">
            <a:solidFill>
              <a:schemeClr val="tx2"/>
            </a:solidFill>
            <a:miter lim="800000"/>
            <a:headEnd/>
            <a:tailEnd/>
          </a:ln>
          <a:effectLst>
            <a:outerShdw sy="50000" kx="-2453608" rotWithShape="0">
              <a:schemeClr val="bg2">
                <a:alpha val="50000"/>
              </a:schemeClr>
            </a:outerShdw>
          </a:effectLst>
        </p:spPr>
        <p:txBody>
          <a:bodyPr>
            <a:spAutoFit/>
          </a:bodyPr>
          <a:lstStyle/>
          <a:p>
            <a:pPr algn="ctr" eaLnBrk="0" fontAlgn="base" hangingPunct="0">
              <a:spcBef>
                <a:spcPct val="0"/>
              </a:spcBef>
              <a:spcAft>
                <a:spcPct val="0"/>
              </a:spcAft>
            </a:pPr>
            <a:r>
              <a:rPr lang="en-US" sz="2000" b="1" i="1">
                <a:solidFill>
                  <a:srgbClr val="000000"/>
                </a:solidFill>
              </a:rPr>
              <a:t>…. </a:t>
            </a:r>
            <a:endParaRPr lang="en-US" sz="2000" b="1">
              <a:solidFill>
                <a:srgbClr val="000000"/>
              </a:solidFill>
            </a:endParaRPr>
          </a:p>
        </p:txBody>
      </p:sp>
      <p:sp>
        <p:nvSpPr>
          <p:cNvPr id="100376" name="AutoShape 24"/>
          <p:cNvSpPr>
            <a:spLocks noChangeArrowheads="1"/>
          </p:cNvSpPr>
          <p:nvPr/>
        </p:nvSpPr>
        <p:spPr bwMode="auto">
          <a:xfrm>
            <a:off x="2971800" y="1600200"/>
            <a:ext cx="533400" cy="609600"/>
          </a:xfrm>
          <a:prstGeom prst="downArrow">
            <a:avLst>
              <a:gd name="adj1" fmla="val 50000"/>
              <a:gd name="adj2" fmla="val 28571"/>
            </a:avLst>
          </a:prstGeom>
          <a:solidFill>
            <a:srgbClr val="FF3300"/>
          </a:solidFill>
          <a:ln w="19050">
            <a:solidFill>
              <a:schemeClr val="bg2"/>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0377" name="AutoShape 25"/>
          <p:cNvSpPr>
            <a:spLocks noChangeArrowheads="1"/>
          </p:cNvSpPr>
          <p:nvPr/>
        </p:nvSpPr>
        <p:spPr bwMode="auto">
          <a:xfrm>
            <a:off x="6324600" y="1600200"/>
            <a:ext cx="533400" cy="609600"/>
          </a:xfrm>
          <a:prstGeom prst="downArrow">
            <a:avLst>
              <a:gd name="adj1" fmla="val 50000"/>
              <a:gd name="adj2" fmla="val 28571"/>
            </a:avLst>
          </a:prstGeom>
          <a:solidFill>
            <a:srgbClr val="FF3300"/>
          </a:solidFill>
          <a:ln w="19050">
            <a:solidFill>
              <a:schemeClr val="bg2"/>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0378" name="Line 26"/>
          <p:cNvSpPr>
            <a:spLocks noChangeShapeType="1"/>
          </p:cNvSpPr>
          <p:nvPr/>
        </p:nvSpPr>
        <p:spPr bwMode="auto">
          <a:xfrm flipH="1">
            <a:off x="2590800" y="2971800"/>
            <a:ext cx="685800" cy="5334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00379" name="Line 27"/>
          <p:cNvSpPr>
            <a:spLocks noChangeShapeType="1"/>
          </p:cNvSpPr>
          <p:nvPr/>
        </p:nvSpPr>
        <p:spPr bwMode="auto">
          <a:xfrm>
            <a:off x="5638800" y="3200400"/>
            <a:ext cx="1066800" cy="3810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solidFill>
                  <a:srgbClr val="000000"/>
                </a:solidFill>
              </a:rPr>
              <a:t>Soemarno, 2007</a:t>
            </a:r>
          </a:p>
        </p:txBody>
      </p:sp>
      <p:sp>
        <p:nvSpPr>
          <p:cNvPr id="6" name="Slide Number Placeholder 3"/>
          <p:cNvSpPr>
            <a:spLocks noGrp="1"/>
          </p:cNvSpPr>
          <p:nvPr>
            <p:ph type="sldNum" sz="quarter" idx="12"/>
          </p:nvPr>
        </p:nvSpPr>
        <p:spPr/>
        <p:txBody>
          <a:bodyPr/>
          <a:lstStyle/>
          <a:p>
            <a:fld id="{84A0B408-CE1B-4998-A3D6-15ACDB5CB9C5}" type="slidenum">
              <a:rPr lang="en-US">
                <a:solidFill>
                  <a:srgbClr val="000000"/>
                </a:solidFill>
              </a:rPr>
              <a:pPr/>
              <a:t>61</a:t>
            </a:fld>
            <a:endParaRPr lang="en-US">
              <a:solidFill>
                <a:srgbClr val="000000"/>
              </a:solidFill>
            </a:endParaRPr>
          </a:p>
        </p:txBody>
      </p:sp>
      <p:pic>
        <p:nvPicPr>
          <p:cNvPr id="124930" name="Picture 2" descr="sawah teras dg irigasi"/>
          <p:cNvPicPr>
            <a:picLocks noChangeAspect="1" noChangeArrowheads="1"/>
          </p:cNvPicPr>
          <p:nvPr/>
        </p:nvPicPr>
        <p:blipFill>
          <a:blip r:embed="rId3" cstate="print"/>
          <a:srcRect/>
          <a:stretch>
            <a:fillRect/>
          </a:stretch>
        </p:blipFill>
        <p:spPr bwMode="auto">
          <a:xfrm>
            <a:off x="-609600" y="0"/>
            <a:ext cx="9753600" cy="6858000"/>
          </a:xfrm>
          <a:prstGeom prst="rect">
            <a:avLst/>
          </a:prstGeom>
          <a:noFill/>
        </p:spPr>
      </p:pic>
      <p:sp>
        <p:nvSpPr>
          <p:cNvPr id="124931" name="Text Box 3"/>
          <p:cNvSpPr txBox="1">
            <a:spLocks noChangeArrowheads="1"/>
          </p:cNvSpPr>
          <p:nvPr/>
        </p:nvSpPr>
        <p:spPr bwMode="auto">
          <a:xfrm>
            <a:off x="228600" y="76200"/>
            <a:ext cx="8763000" cy="1917700"/>
          </a:xfrm>
          <a:prstGeom prst="rect">
            <a:avLst/>
          </a:prstGeom>
          <a:noFill/>
          <a:ln w="57150" cmpd="thickThin">
            <a:noFill/>
            <a:miter lim="800000"/>
            <a:headEnd/>
            <a:tailEnd/>
          </a:ln>
          <a:effectLst/>
        </p:spPr>
        <p:txBody>
          <a:bodyPr>
            <a:spAutoFit/>
          </a:bodyPr>
          <a:lstStyle/>
          <a:p>
            <a:pPr algn="ctr" eaLnBrk="0" fontAlgn="base" hangingPunct="0">
              <a:spcBef>
                <a:spcPct val="0"/>
              </a:spcBef>
              <a:spcAft>
                <a:spcPct val="0"/>
              </a:spcAft>
            </a:pPr>
            <a:r>
              <a:rPr lang="en-US" sz="2400" b="1">
                <a:solidFill>
                  <a:srgbClr val="000000"/>
                </a:solidFill>
              </a:rPr>
              <a:t>Dalam ekosistem yang bervegetasi, sebagian besar solar-radiasi ditangkap oleh tajuk tumbuhan dan  sebagian kecil yang diteruskan dan direfleksikan kembali.  Pelenyapan vegetasi, seperti penebangan hutan, akan meningkatkan secara drastis jumlah solar-radiasi yang mencapai permukaan tanah.</a:t>
            </a:r>
            <a:r>
              <a:rPr lang="en-US" sz="2400">
                <a:solidFill>
                  <a:srgbClr val="000000"/>
                </a:solidFill>
              </a:rPr>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solidFill>
                  <a:srgbClr val="000000"/>
                </a:solidFill>
              </a:rPr>
              <a:t>Soemarno, 2007</a:t>
            </a:r>
          </a:p>
        </p:txBody>
      </p:sp>
      <p:sp>
        <p:nvSpPr>
          <p:cNvPr id="6" name="Slide Number Placeholder 3"/>
          <p:cNvSpPr>
            <a:spLocks noGrp="1"/>
          </p:cNvSpPr>
          <p:nvPr>
            <p:ph type="sldNum" sz="quarter" idx="12"/>
          </p:nvPr>
        </p:nvSpPr>
        <p:spPr/>
        <p:txBody>
          <a:bodyPr/>
          <a:lstStyle/>
          <a:p>
            <a:fld id="{E9C59FE5-9E05-47ED-88EA-2DFCF34A83F2}" type="slidenum">
              <a:rPr lang="en-US">
                <a:solidFill>
                  <a:srgbClr val="000000"/>
                </a:solidFill>
              </a:rPr>
              <a:pPr/>
              <a:t>62</a:t>
            </a:fld>
            <a:endParaRPr lang="en-US">
              <a:solidFill>
                <a:srgbClr val="000000"/>
              </a:solidFill>
            </a:endParaRPr>
          </a:p>
        </p:txBody>
      </p:sp>
      <p:pic>
        <p:nvPicPr>
          <p:cNvPr id="123906" name="Picture 2" descr="sawah kaki bukit"/>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23907" name="Text Box 3"/>
          <p:cNvSpPr txBox="1">
            <a:spLocks noChangeArrowheads="1"/>
          </p:cNvSpPr>
          <p:nvPr/>
        </p:nvSpPr>
        <p:spPr bwMode="auto">
          <a:xfrm>
            <a:off x="152400" y="3929066"/>
            <a:ext cx="8991600" cy="2369880"/>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pPr>
            <a:r>
              <a:rPr lang="en-GB" sz="2800" b="1" dirty="0" err="1">
                <a:solidFill>
                  <a:srgbClr val="FFFF00"/>
                </a:solidFill>
              </a:rPr>
              <a:t>Konservasi</a:t>
            </a:r>
            <a:r>
              <a:rPr lang="en-GB" sz="2800" b="1" dirty="0">
                <a:solidFill>
                  <a:srgbClr val="FFFF00"/>
                </a:solidFill>
              </a:rPr>
              <a:t> Air Tanah</a:t>
            </a:r>
          </a:p>
          <a:p>
            <a:pPr algn="ctr" eaLnBrk="0" fontAlgn="base" hangingPunct="0">
              <a:spcBef>
                <a:spcPct val="0"/>
              </a:spcBef>
              <a:spcAft>
                <a:spcPct val="0"/>
              </a:spcAft>
            </a:pPr>
            <a:r>
              <a:rPr lang="en-GB" sz="2400" b="1" dirty="0" err="1">
                <a:solidFill>
                  <a:srgbClr val="FFFF00"/>
                </a:solidFill>
              </a:rPr>
              <a:t>Besarnya</a:t>
            </a:r>
            <a:r>
              <a:rPr lang="en-GB" sz="2400" b="1" dirty="0">
                <a:solidFill>
                  <a:srgbClr val="FFFF00"/>
                </a:solidFill>
              </a:rPr>
              <a:t> </a:t>
            </a:r>
            <a:r>
              <a:rPr lang="en-GB" sz="2400" b="1" dirty="0" err="1">
                <a:solidFill>
                  <a:srgbClr val="FFFF00"/>
                </a:solidFill>
              </a:rPr>
              <a:t>intersepsi</a:t>
            </a:r>
            <a:r>
              <a:rPr lang="en-GB" sz="2400" b="1" dirty="0">
                <a:solidFill>
                  <a:srgbClr val="FFFF00"/>
                </a:solidFill>
              </a:rPr>
              <a:t> </a:t>
            </a:r>
            <a:r>
              <a:rPr lang="en-GB" sz="2400" b="1" dirty="0" err="1">
                <a:solidFill>
                  <a:srgbClr val="FFFF00"/>
                </a:solidFill>
              </a:rPr>
              <a:t>tajuk</a:t>
            </a:r>
            <a:r>
              <a:rPr lang="en-GB" sz="2400" b="1" dirty="0">
                <a:solidFill>
                  <a:srgbClr val="FFFF00"/>
                </a:solidFill>
              </a:rPr>
              <a:t> </a:t>
            </a:r>
            <a:r>
              <a:rPr lang="en-GB" sz="2400" b="1" dirty="0" err="1">
                <a:solidFill>
                  <a:srgbClr val="FFFF00"/>
                </a:solidFill>
              </a:rPr>
              <a:t>ditentukan</a:t>
            </a:r>
            <a:r>
              <a:rPr lang="en-GB" sz="2400" b="1" dirty="0">
                <a:solidFill>
                  <a:srgbClr val="FFFF00"/>
                </a:solidFill>
              </a:rPr>
              <a:t> </a:t>
            </a:r>
            <a:r>
              <a:rPr lang="en-GB" sz="2400" b="1" dirty="0" err="1">
                <a:solidFill>
                  <a:srgbClr val="FFFF00"/>
                </a:solidFill>
              </a:rPr>
              <a:t>oleh</a:t>
            </a:r>
            <a:r>
              <a:rPr lang="en-GB" sz="2400" b="1" dirty="0">
                <a:solidFill>
                  <a:srgbClr val="FFFF00"/>
                </a:solidFill>
              </a:rPr>
              <a:t> </a:t>
            </a:r>
            <a:r>
              <a:rPr lang="en-GB" sz="2400" b="1" dirty="0" err="1">
                <a:solidFill>
                  <a:srgbClr val="FFFF00"/>
                </a:solidFill>
              </a:rPr>
              <a:t>jenis</a:t>
            </a:r>
            <a:r>
              <a:rPr lang="en-GB" sz="2400" b="1" dirty="0">
                <a:solidFill>
                  <a:srgbClr val="FFFF00"/>
                </a:solidFill>
              </a:rPr>
              <a:t> </a:t>
            </a:r>
            <a:r>
              <a:rPr lang="en-GB" sz="2400" b="1" dirty="0" err="1">
                <a:solidFill>
                  <a:srgbClr val="FFFF00"/>
                </a:solidFill>
              </a:rPr>
              <a:t>tanaman</a:t>
            </a:r>
            <a:r>
              <a:rPr lang="en-GB" sz="2400" b="1" dirty="0">
                <a:solidFill>
                  <a:srgbClr val="FFFF00"/>
                </a:solidFill>
              </a:rPr>
              <a:t>, </a:t>
            </a:r>
            <a:r>
              <a:rPr lang="en-GB" sz="2400" b="1" dirty="0" err="1">
                <a:solidFill>
                  <a:srgbClr val="FFFF00"/>
                </a:solidFill>
              </a:rPr>
              <a:t>jarak</a:t>
            </a:r>
            <a:r>
              <a:rPr lang="en-GB" sz="2400" b="1" dirty="0">
                <a:solidFill>
                  <a:srgbClr val="FFFF00"/>
                </a:solidFill>
              </a:rPr>
              <a:t> </a:t>
            </a:r>
            <a:r>
              <a:rPr lang="en-GB" sz="2400" b="1" dirty="0" err="1">
                <a:solidFill>
                  <a:srgbClr val="FFFF00"/>
                </a:solidFill>
              </a:rPr>
              <a:t>tanam</a:t>
            </a:r>
            <a:r>
              <a:rPr lang="en-GB" sz="2400" b="1" dirty="0">
                <a:solidFill>
                  <a:srgbClr val="FFFF00"/>
                </a:solidFill>
              </a:rPr>
              <a:t>, </a:t>
            </a:r>
            <a:r>
              <a:rPr lang="en-GB" sz="2400" b="1" dirty="0" err="1">
                <a:solidFill>
                  <a:srgbClr val="FFFF00"/>
                </a:solidFill>
              </a:rPr>
              <a:t>kondisi</a:t>
            </a:r>
            <a:r>
              <a:rPr lang="en-GB" sz="2400" b="1" dirty="0">
                <a:solidFill>
                  <a:srgbClr val="FFFF00"/>
                </a:solidFill>
              </a:rPr>
              <a:t> </a:t>
            </a:r>
            <a:r>
              <a:rPr lang="en-GB" sz="2400" b="1" dirty="0" err="1">
                <a:solidFill>
                  <a:srgbClr val="FFFF00"/>
                </a:solidFill>
              </a:rPr>
              <a:t>angin</a:t>
            </a:r>
            <a:r>
              <a:rPr lang="en-GB" sz="2400" b="1" dirty="0">
                <a:solidFill>
                  <a:srgbClr val="FFFF00"/>
                </a:solidFill>
              </a:rPr>
              <a:t>, </a:t>
            </a:r>
            <a:r>
              <a:rPr lang="en-GB" sz="2400" b="1" dirty="0" err="1">
                <a:solidFill>
                  <a:srgbClr val="FFFF00"/>
                </a:solidFill>
              </a:rPr>
              <a:t>evaporasi</a:t>
            </a:r>
            <a:r>
              <a:rPr lang="en-GB" sz="2400" b="1" dirty="0">
                <a:solidFill>
                  <a:srgbClr val="FFFF00"/>
                </a:solidFill>
              </a:rPr>
              <a:t>, </a:t>
            </a:r>
            <a:r>
              <a:rPr lang="en-GB" sz="2400" b="1" dirty="0" err="1">
                <a:solidFill>
                  <a:srgbClr val="FFFF00"/>
                </a:solidFill>
              </a:rPr>
              <a:t>intensitas</a:t>
            </a:r>
            <a:r>
              <a:rPr lang="en-GB" sz="2400" b="1" dirty="0">
                <a:solidFill>
                  <a:srgbClr val="FFFF00"/>
                </a:solidFill>
              </a:rPr>
              <a:t> </a:t>
            </a:r>
            <a:r>
              <a:rPr lang="en-GB" sz="2400" b="1" dirty="0" err="1">
                <a:solidFill>
                  <a:srgbClr val="FFFF00"/>
                </a:solidFill>
              </a:rPr>
              <a:t>hujan</a:t>
            </a:r>
            <a:r>
              <a:rPr lang="en-GB" sz="2400" b="1" dirty="0">
                <a:solidFill>
                  <a:srgbClr val="FFFF00"/>
                </a:solidFill>
              </a:rPr>
              <a:t>, </a:t>
            </a:r>
            <a:r>
              <a:rPr lang="en-GB" sz="2400" b="1" dirty="0" err="1">
                <a:solidFill>
                  <a:srgbClr val="FFFF00"/>
                </a:solidFill>
              </a:rPr>
              <a:t>lamanya</a:t>
            </a:r>
            <a:r>
              <a:rPr lang="en-GB" sz="2400" b="1" dirty="0">
                <a:solidFill>
                  <a:srgbClr val="FFFF00"/>
                </a:solidFill>
              </a:rPr>
              <a:t> </a:t>
            </a:r>
            <a:r>
              <a:rPr lang="en-GB" sz="2400" b="1" dirty="0" err="1">
                <a:solidFill>
                  <a:srgbClr val="FFFF00"/>
                </a:solidFill>
              </a:rPr>
              <a:t>hujan</a:t>
            </a:r>
            <a:r>
              <a:rPr lang="en-GB" sz="2400" b="1" dirty="0">
                <a:solidFill>
                  <a:srgbClr val="FFFF00"/>
                </a:solidFill>
              </a:rPr>
              <a:t>, </a:t>
            </a:r>
            <a:r>
              <a:rPr lang="en-GB" sz="2400" b="1" dirty="0" err="1">
                <a:solidFill>
                  <a:srgbClr val="FFFF00"/>
                </a:solidFill>
              </a:rPr>
              <a:t>dan</a:t>
            </a:r>
            <a:r>
              <a:rPr lang="en-GB" sz="2400" b="1" dirty="0">
                <a:solidFill>
                  <a:srgbClr val="FFFF00"/>
                </a:solidFill>
              </a:rPr>
              <a:t> </a:t>
            </a:r>
            <a:r>
              <a:rPr lang="en-GB" sz="2400" b="1" dirty="0" err="1">
                <a:solidFill>
                  <a:srgbClr val="FFFF00"/>
                </a:solidFill>
              </a:rPr>
              <a:t>curah</a:t>
            </a:r>
            <a:r>
              <a:rPr lang="en-GB" sz="2400" b="1" dirty="0">
                <a:solidFill>
                  <a:srgbClr val="FFFF00"/>
                </a:solidFill>
              </a:rPr>
              <a:t> </a:t>
            </a:r>
            <a:r>
              <a:rPr lang="en-GB" sz="2400" b="1" dirty="0" err="1">
                <a:solidFill>
                  <a:srgbClr val="FFFF00"/>
                </a:solidFill>
              </a:rPr>
              <a:t>hujan</a:t>
            </a:r>
            <a:r>
              <a:rPr lang="en-GB" sz="2400" b="1" dirty="0">
                <a:solidFill>
                  <a:srgbClr val="FFFF00"/>
                </a:solidFill>
              </a:rPr>
              <a:t>.  </a:t>
            </a:r>
            <a:r>
              <a:rPr lang="en-GB" sz="2400" b="1" dirty="0" err="1">
                <a:solidFill>
                  <a:srgbClr val="FFFF00"/>
                </a:solidFill>
              </a:rPr>
              <a:t>Sistem</a:t>
            </a:r>
            <a:r>
              <a:rPr lang="en-GB" sz="2400" b="1" dirty="0">
                <a:solidFill>
                  <a:srgbClr val="FFFF00"/>
                </a:solidFill>
              </a:rPr>
              <a:t> </a:t>
            </a:r>
            <a:r>
              <a:rPr lang="en-GB" sz="2400" b="1" dirty="0" err="1">
                <a:solidFill>
                  <a:srgbClr val="FFFF00"/>
                </a:solidFill>
              </a:rPr>
              <a:t>perakaran</a:t>
            </a:r>
            <a:r>
              <a:rPr lang="en-GB" sz="2400" b="1" dirty="0">
                <a:solidFill>
                  <a:srgbClr val="FFFF00"/>
                </a:solidFill>
              </a:rPr>
              <a:t> </a:t>
            </a:r>
            <a:r>
              <a:rPr lang="en-GB" sz="2400" b="1" dirty="0" err="1">
                <a:solidFill>
                  <a:srgbClr val="FFFF00"/>
                </a:solidFill>
              </a:rPr>
              <a:t>pohon</a:t>
            </a:r>
            <a:r>
              <a:rPr lang="en-GB" sz="2400" b="1" dirty="0">
                <a:solidFill>
                  <a:srgbClr val="FFFF00"/>
                </a:solidFill>
              </a:rPr>
              <a:t> </a:t>
            </a:r>
            <a:r>
              <a:rPr lang="en-GB" sz="2400" b="1" dirty="0" err="1">
                <a:solidFill>
                  <a:srgbClr val="FFFF00"/>
                </a:solidFill>
              </a:rPr>
              <a:t>dan</a:t>
            </a:r>
            <a:r>
              <a:rPr lang="en-GB" sz="2400" b="1" dirty="0">
                <a:solidFill>
                  <a:srgbClr val="FFFF00"/>
                </a:solidFill>
              </a:rPr>
              <a:t> </a:t>
            </a:r>
            <a:r>
              <a:rPr lang="en-GB" sz="2400" b="1" dirty="0" err="1">
                <a:solidFill>
                  <a:srgbClr val="FFFF00"/>
                </a:solidFill>
              </a:rPr>
              <a:t>seresah</a:t>
            </a:r>
            <a:r>
              <a:rPr lang="en-GB" sz="2400" b="1" dirty="0">
                <a:solidFill>
                  <a:srgbClr val="FFFF00"/>
                </a:solidFill>
              </a:rPr>
              <a:t> yang </a:t>
            </a:r>
            <a:r>
              <a:rPr lang="en-GB" sz="2400" b="1" dirty="0" err="1">
                <a:solidFill>
                  <a:srgbClr val="FFFF00"/>
                </a:solidFill>
              </a:rPr>
              <a:t>berubah</a:t>
            </a:r>
            <a:r>
              <a:rPr lang="en-GB" sz="2400" b="1" dirty="0">
                <a:solidFill>
                  <a:srgbClr val="FFFF00"/>
                </a:solidFill>
              </a:rPr>
              <a:t> </a:t>
            </a:r>
            <a:r>
              <a:rPr lang="en-GB" sz="2400" b="1" dirty="0" err="1">
                <a:solidFill>
                  <a:srgbClr val="FFFF00"/>
                </a:solidFill>
              </a:rPr>
              <a:t>menjadi</a:t>
            </a:r>
            <a:r>
              <a:rPr lang="en-GB" sz="2400" b="1" dirty="0">
                <a:solidFill>
                  <a:srgbClr val="FFFF00"/>
                </a:solidFill>
              </a:rPr>
              <a:t> </a:t>
            </a:r>
            <a:r>
              <a:rPr lang="en-GB" sz="2400" b="1" dirty="0" err="1">
                <a:solidFill>
                  <a:srgbClr val="FFFF00"/>
                </a:solidFill>
              </a:rPr>
              <a:t>bahan</a:t>
            </a:r>
            <a:r>
              <a:rPr lang="en-GB" sz="2400" b="1" dirty="0">
                <a:solidFill>
                  <a:srgbClr val="FFFF00"/>
                </a:solidFill>
              </a:rPr>
              <a:t> </a:t>
            </a:r>
            <a:r>
              <a:rPr lang="en-GB" sz="2400" b="1" dirty="0" err="1">
                <a:solidFill>
                  <a:srgbClr val="FFFF00"/>
                </a:solidFill>
              </a:rPr>
              <a:t>organik</a:t>
            </a:r>
            <a:r>
              <a:rPr lang="en-GB" sz="2400" b="1" dirty="0">
                <a:solidFill>
                  <a:srgbClr val="FFFF00"/>
                </a:solidFill>
              </a:rPr>
              <a:t> </a:t>
            </a:r>
            <a:r>
              <a:rPr lang="en-GB" sz="2400" b="1" dirty="0" err="1">
                <a:solidFill>
                  <a:srgbClr val="FFFF00"/>
                </a:solidFill>
              </a:rPr>
              <a:t>tanah</a:t>
            </a:r>
            <a:r>
              <a:rPr lang="en-GB" sz="2400" b="1" dirty="0">
                <a:solidFill>
                  <a:srgbClr val="FFFF00"/>
                </a:solidFill>
              </a:rPr>
              <a:t> </a:t>
            </a:r>
            <a:r>
              <a:rPr lang="en-GB" sz="2400" b="1" dirty="0" err="1">
                <a:solidFill>
                  <a:srgbClr val="FFFF00"/>
                </a:solidFill>
              </a:rPr>
              <a:t>akan</a:t>
            </a:r>
            <a:r>
              <a:rPr lang="en-GB" sz="2400" b="1" dirty="0">
                <a:solidFill>
                  <a:srgbClr val="FFFF00"/>
                </a:solidFill>
              </a:rPr>
              <a:t> </a:t>
            </a:r>
            <a:r>
              <a:rPr lang="en-GB" sz="2400" b="1" dirty="0" err="1">
                <a:solidFill>
                  <a:srgbClr val="FFFF00"/>
                </a:solidFill>
              </a:rPr>
              <a:t>memperbesar</a:t>
            </a:r>
            <a:r>
              <a:rPr lang="en-GB" sz="2400" b="1" dirty="0">
                <a:solidFill>
                  <a:srgbClr val="FFFF00"/>
                </a:solidFill>
              </a:rPr>
              <a:t> </a:t>
            </a:r>
            <a:r>
              <a:rPr lang="en-GB" sz="2400" b="1" dirty="0" err="1">
                <a:solidFill>
                  <a:srgbClr val="FFFF00"/>
                </a:solidFill>
              </a:rPr>
              <a:t>jumlah</a:t>
            </a:r>
            <a:r>
              <a:rPr lang="en-GB" sz="2400" b="1" dirty="0">
                <a:solidFill>
                  <a:srgbClr val="FFFF00"/>
                </a:solidFill>
              </a:rPr>
              <a:t> </a:t>
            </a:r>
            <a:r>
              <a:rPr lang="en-GB" sz="2400" b="1" dirty="0" err="1">
                <a:solidFill>
                  <a:srgbClr val="FFFF00"/>
                </a:solidFill>
              </a:rPr>
              <a:t>pori</a:t>
            </a:r>
            <a:r>
              <a:rPr lang="en-GB" sz="2400" b="1" dirty="0">
                <a:solidFill>
                  <a:srgbClr val="FFFF00"/>
                </a:solidFill>
              </a:rPr>
              <a:t> </a:t>
            </a:r>
            <a:r>
              <a:rPr lang="en-GB" sz="2400" b="1" dirty="0" err="1">
                <a:solidFill>
                  <a:srgbClr val="FFFF00"/>
                </a:solidFill>
              </a:rPr>
              <a:t>tanah</a:t>
            </a:r>
            <a:r>
              <a:rPr lang="en-GB" sz="2400" b="1" dirty="0">
                <a:solidFill>
                  <a:srgbClr val="FFFF00"/>
                </a:solidFill>
              </a:rPr>
              <a:t>, </a:t>
            </a:r>
            <a:r>
              <a:rPr lang="en-GB" sz="2400" b="1" dirty="0" err="1">
                <a:solidFill>
                  <a:srgbClr val="FFFF00"/>
                </a:solidFill>
              </a:rPr>
              <a:t>infiltrasi</a:t>
            </a:r>
            <a:r>
              <a:rPr lang="en-GB" sz="2400" b="1" dirty="0">
                <a:solidFill>
                  <a:srgbClr val="FFFF00"/>
                </a:solidFill>
              </a:rPr>
              <a:t> </a:t>
            </a:r>
            <a:r>
              <a:rPr lang="en-GB" sz="2400" b="1" dirty="0" err="1">
                <a:solidFill>
                  <a:srgbClr val="FFFF00"/>
                </a:solidFill>
              </a:rPr>
              <a:t>dan</a:t>
            </a:r>
            <a:r>
              <a:rPr lang="en-GB" sz="2400" b="1" dirty="0">
                <a:solidFill>
                  <a:srgbClr val="FFFF00"/>
                </a:solidFill>
              </a:rPr>
              <a:t> </a:t>
            </a:r>
            <a:r>
              <a:rPr lang="en-GB" sz="2400" b="1" dirty="0" err="1">
                <a:solidFill>
                  <a:srgbClr val="FFFF00"/>
                </a:solidFill>
              </a:rPr>
              <a:t>perkolasi</a:t>
            </a:r>
            <a:r>
              <a:rPr lang="en-GB" sz="2400" b="1" dirty="0">
                <a:solidFill>
                  <a:srgbClr val="FFFF00"/>
                </a:solidFill>
              </a:rPr>
              <a:t> air </a:t>
            </a:r>
            <a:r>
              <a:rPr lang="en-GB" sz="2400" b="1" dirty="0" err="1">
                <a:solidFill>
                  <a:srgbClr val="FFFF00"/>
                </a:solidFill>
              </a:rPr>
              <a:t>hujan</a:t>
            </a:r>
            <a:r>
              <a:rPr lang="en-GB" sz="2400" b="1" dirty="0">
                <a:solidFill>
                  <a:srgbClr val="FFFF00"/>
                </a:solidFill>
              </a:rPr>
              <a:t>.</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r>
              <a:rPr lang="en-US">
                <a:solidFill>
                  <a:srgbClr val="000000"/>
                </a:solidFill>
              </a:rPr>
              <a:t>Soemarno, 2007</a:t>
            </a:r>
          </a:p>
        </p:txBody>
      </p:sp>
      <p:sp>
        <p:nvSpPr>
          <p:cNvPr id="8" name="Slide Number Placeholder 4"/>
          <p:cNvSpPr>
            <a:spLocks noGrp="1"/>
          </p:cNvSpPr>
          <p:nvPr>
            <p:ph type="sldNum" sz="quarter" idx="12"/>
          </p:nvPr>
        </p:nvSpPr>
        <p:spPr/>
        <p:txBody>
          <a:bodyPr/>
          <a:lstStyle/>
          <a:p>
            <a:fld id="{7003CF95-26ED-418F-B6BA-CF9D0B51FF2D}" type="slidenum">
              <a:rPr lang="en-US">
                <a:solidFill>
                  <a:srgbClr val="000000"/>
                </a:solidFill>
              </a:rPr>
              <a:pPr/>
              <a:t>63</a:t>
            </a:fld>
            <a:endParaRPr lang="en-US">
              <a:solidFill>
                <a:srgbClr val="000000"/>
              </a:solidFill>
            </a:endParaRPr>
          </a:p>
        </p:txBody>
      </p:sp>
      <p:pic>
        <p:nvPicPr>
          <p:cNvPr id="125954" name="Picture 2" descr="PANTAI WATU DUKUN"/>
          <p:cNvPicPr>
            <a:picLocks noGrp="1" noChangeAspect="1" noChangeArrowheads="1"/>
          </p:cNvPicPr>
          <p:nvPr>
            <p:ph/>
          </p:nvPr>
        </p:nvPicPr>
        <p:blipFill>
          <a:blip r:embed="rId3" cstate="print"/>
          <a:srcRect/>
          <a:stretch>
            <a:fillRect/>
          </a:stretch>
        </p:blipFill>
        <p:spPr>
          <a:xfrm>
            <a:off x="-609600" y="0"/>
            <a:ext cx="9753600" cy="6858000"/>
          </a:xfrm>
          <a:noFill/>
          <a:ln/>
        </p:spPr>
      </p:pic>
      <p:sp>
        <p:nvSpPr>
          <p:cNvPr id="125955" name="Text Box 3"/>
          <p:cNvSpPr txBox="1">
            <a:spLocks noChangeArrowheads="1"/>
          </p:cNvSpPr>
          <p:nvPr/>
        </p:nvSpPr>
        <p:spPr bwMode="auto">
          <a:xfrm>
            <a:off x="0" y="4648200"/>
            <a:ext cx="8610600" cy="396875"/>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endParaRPr lang="id-ID" sz="2000">
              <a:solidFill>
                <a:srgbClr val="000000"/>
              </a:solidFill>
            </a:endParaRPr>
          </a:p>
        </p:txBody>
      </p:sp>
      <p:sp>
        <p:nvSpPr>
          <p:cNvPr id="125956" name="Text Box 4"/>
          <p:cNvSpPr txBox="1">
            <a:spLocks noChangeArrowheads="1"/>
          </p:cNvSpPr>
          <p:nvPr/>
        </p:nvSpPr>
        <p:spPr bwMode="auto">
          <a:xfrm>
            <a:off x="2438400" y="2133600"/>
            <a:ext cx="6705600" cy="2677656"/>
          </a:xfrm>
          <a:prstGeom prst="rect">
            <a:avLst/>
          </a:prstGeom>
          <a:noFill/>
          <a:ln w="57150" cmpd="thickThin">
            <a:noFill/>
            <a:miter lim="800000"/>
            <a:headEnd/>
            <a:tailEnd/>
          </a:ln>
          <a:effectLst/>
        </p:spPr>
        <p:txBody>
          <a:bodyPr>
            <a:spAutoFit/>
          </a:bodyPr>
          <a:lstStyle/>
          <a:p>
            <a:pPr algn="ctr" eaLnBrk="0" fontAlgn="base" hangingPunct="0">
              <a:spcBef>
                <a:spcPct val="0"/>
              </a:spcBef>
              <a:spcAft>
                <a:spcPct val="0"/>
              </a:spcAft>
            </a:pPr>
            <a:endParaRPr lang="en-GB" sz="2400" b="1" dirty="0">
              <a:solidFill>
                <a:srgbClr val="FFFFFF"/>
              </a:solidFill>
            </a:endParaRPr>
          </a:p>
          <a:p>
            <a:pPr algn="ctr" eaLnBrk="0" fontAlgn="base" hangingPunct="0">
              <a:spcBef>
                <a:spcPct val="0"/>
              </a:spcBef>
              <a:spcAft>
                <a:spcPct val="0"/>
              </a:spcAft>
            </a:pPr>
            <a:r>
              <a:rPr lang="en-GB" sz="2400" b="1" dirty="0" err="1">
                <a:solidFill>
                  <a:srgbClr val="FF0000"/>
                </a:solidFill>
              </a:rPr>
              <a:t>Tanaman</a:t>
            </a:r>
            <a:r>
              <a:rPr lang="en-GB" sz="2400" b="1" dirty="0">
                <a:solidFill>
                  <a:srgbClr val="FF0000"/>
                </a:solidFill>
              </a:rPr>
              <a:t> </a:t>
            </a:r>
            <a:r>
              <a:rPr lang="en-GB" sz="2400" b="1" dirty="0" err="1">
                <a:solidFill>
                  <a:srgbClr val="FF0000"/>
                </a:solidFill>
              </a:rPr>
              <a:t>dapat</a:t>
            </a:r>
            <a:r>
              <a:rPr lang="en-GB" sz="2400" b="1" dirty="0">
                <a:solidFill>
                  <a:srgbClr val="FF0000"/>
                </a:solidFill>
              </a:rPr>
              <a:t> </a:t>
            </a:r>
            <a:r>
              <a:rPr lang="en-GB" sz="2400" b="1" dirty="0" err="1">
                <a:solidFill>
                  <a:srgbClr val="FF0000"/>
                </a:solidFill>
              </a:rPr>
              <a:t>menyerap</a:t>
            </a:r>
            <a:r>
              <a:rPr lang="en-GB" sz="2400" b="1" dirty="0">
                <a:solidFill>
                  <a:srgbClr val="FF0000"/>
                </a:solidFill>
              </a:rPr>
              <a:t> </a:t>
            </a:r>
            <a:r>
              <a:rPr lang="en-GB" sz="2400" b="1" dirty="0" err="1">
                <a:solidFill>
                  <a:srgbClr val="FF0000"/>
                </a:solidFill>
              </a:rPr>
              <a:t>bau</a:t>
            </a:r>
            <a:r>
              <a:rPr lang="en-GB" sz="2400" b="1" dirty="0">
                <a:solidFill>
                  <a:srgbClr val="FF0000"/>
                </a:solidFill>
              </a:rPr>
              <a:t> </a:t>
            </a:r>
            <a:r>
              <a:rPr lang="en-GB" sz="2400" b="1" dirty="0" err="1">
                <a:solidFill>
                  <a:srgbClr val="FF0000"/>
                </a:solidFill>
              </a:rPr>
              <a:t>busuk</a:t>
            </a:r>
            <a:r>
              <a:rPr lang="en-GB" sz="2400" b="1" dirty="0">
                <a:solidFill>
                  <a:srgbClr val="FF0000"/>
                </a:solidFill>
              </a:rPr>
              <a:t> </a:t>
            </a:r>
            <a:r>
              <a:rPr lang="en-GB" sz="2400" b="1" dirty="0" err="1">
                <a:solidFill>
                  <a:srgbClr val="FF0000"/>
                </a:solidFill>
              </a:rPr>
              <a:t>secara</a:t>
            </a:r>
            <a:r>
              <a:rPr lang="en-GB" sz="2400" b="1" dirty="0">
                <a:solidFill>
                  <a:srgbClr val="FF0000"/>
                </a:solidFill>
              </a:rPr>
              <a:t> </a:t>
            </a:r>
            <a:r>
              <a:rPr lang="en-GB" sz="2400" b="1" dirty="0" err="1">
                <a:solidFill>
                  <a:srgbClr val="FF0000"/>
                </a:solidFill>
              </a:rPr>
              <a:t>langsung</a:t>
            </a:r>
            <a:r>
              <a:rPr lang="en-GB" sz="2400" b="1" dirty="0">
                <a:solidFill>
                  <a:srgbClr val="FF0000"/>
                </a:solidFill>
              </a:rPr>
              <a:t>, </a:t>
            </a:r>
            <a:r>
              <a:rPr lang="en-GB" sz="2400" b="1" dirty="0" err="1">
                <a:solidFill>
                  <a:srgbClr val="FF0000"/>
                </a:solidFill>
              </a:rPr>
              <a:t>pepohonan</a:t>
            </a:r>
            <a:r>
              <a:rPr lang="en-GB" sz="2400" b="1" dirty="0">
                <a:solidFill>
                  <a:srgbClr val="FF0000"/>
                </a:solidFill>
              </a:rPr>
              <a:t> </a:t>
            </a:r>
            <a:r>
              <a:rPr lang="en-GB" sz="2400" b="1" dirty="0" err="1">
                <a:solidFill>
                  <a:srgbClr val="FF0000"/>
                </a:solidFill>
              </a:rPr>
              <a:t>mampu</a:t>
            </a:r>
            <a:r>
              <a:rPr lang="en-GB" sz="2400" b="1" dirty="0">
                <a:solidFill>
                  <a:srgbClr val="FF0000"/>
                </a:solidFill>
              </a:rPr>
              <a:t> </a:t>
            </a:r>
            <a:r>
              <a:rPr lang="en-GB" sz="2400" b="1" dirty="0" err="1">
                <a:solidFill>
                  <a:srgbClr val="FF0000"/>
                </a:solidFill>
              </a:rPr>
              <a:t>menahan</a:t>
            </a:r>
            <a:r>
              <a:rPr lang="en-GB" sz="2400" b="1" dirty="0">
                <a:solidFill>
                  <a:srgbClr val="FF0000"/>
                </a:solidFill>
              </a:rPr>
              <a:t> </a:t>
            </a:r>
            <a:r>
              <a:rPr lang="en-GB" sz="2400" b="1" dirty="0" err="1">
                <a:solidFill>
                  <a:srgbClr val="FF0000"/>
                </a:solidFill>
              </a:rPr>
              <a:t>gerakan</a:t>
            </a:r>
            <a:r>
              <a:rPr lang="en-GB" sz="2400" b="1" dirty="0">
                <a:solidFill>
                  <a:srgbClr val="FF0000"/>
                </a:solidFill>
              </a:rPr>
              <a:t> </a:t>
            </a:r>
            <a:r>
              <a:rPr lang="en-GB" sz="2400" b="1" dirty="0" err="1">
                <a:solidFill>
                  <a:srgbClr val="FF0000"/>
                </a:solidFill>
              </a:rPr>
              <a:t>angin</a:t>
            </a:r>
            <a:r>
              <a:rPr lang="en-GB" sz="2400" b="1" dirty="0">
                <a:solidFill>
                  <a:srgbClr val="FF0000"/>
                </a:solidFill>
              </a:rPr>
              <a:t> yang </a:t>
            </a:r>
            <a:r>
              <a:rPr lang="en-GB" sz="2400" b="1" dirty="0" err="1">
                <a:solidFill>
                  <a:srgbClr val="FF0000"/>
                </a:solidFill>
              </a:rPr>
              <a:t>mengalir</a:t>
            </a:r>
            <a:r>
              <a:rPr lang="en-GB" sz="2400" b="1" dirty="0">
                <a:solidFill>
                  <a:srgbClr val="FF0000"/>
                </a:solidFill>
              </a:rPr>
              <a:t> </a:t>
            </a:r>
            <a:r>
              <a:rPr lang="en-GB" sz="2400" b="1" dirty="0" err="1">
                <a:solidFill>
                  <a:srgbClr val="FF0000"/>
                </a:solidFill>
              </a:rPr>
              <a:t>dari</a:t>
            </a:r>
            <a:r>
              <a:rPr lang="en-GB" sz="2400" b="1" dirty="0">
                <a:solidFill>
                  <a:srgbClr val="FF0000"/>
                </a:solidFill>
              </a:rPr>
              <a:t> </a:t>
            </a:r>
            <a:r>
              <a:rPr lang="en-GB" sz="2400" b="1" dirty="0" err="1">
                <a:solidFill>
                  <a:srgbClr val="FF0000"/>
                </a:solidFill>
              </a:rPr>
              <a:t>sumber</a:t>
            </a:r>
            <a:r>
              <a:rPr lang="en-GB" sz="2400" b="1" dirty="0">
                <a:solidFill>
                  <a:srgbClr val="FF0000"/>
                </a:solidFill>
              </a:rPr>
              <a:t> </a:t>
            </a:r>
            <a:r>
              <a:rPr lang="en-GB" sz="2400" b="1" dirty="0" err="1">
                <a:solidFill>
                  <a:srgbClr val="FF0000"/>
                </a:solidFill>
              </a:rPr>
              <a:t>bau</a:t>
            </a:r>
            <a:r>
              <a:rPr lang="en-GB" sz="2400" b="1" dirty="0">
                <a:solidFill>
                  <a:srgbClr val="FF0000"/>
                </a:solidFill>
              </a:rPr>
              <a:t>.  </a:t>
            </a:r>
            <a:r>
              <a:rPr lang="en-GB" sz="2400" b="1" dirty="0" err="1">
                <a:solidFill>
                  <a:srgbClr val="FF0000"/>
                </a:solidFill>
              </a:rPr>
              <a:t>Tanaman</a:t>
            </a:r>
            <a:r>
              <a:rPr lang="en-GB" sz="2400" b="1" dirty="0">
                <a:solidFill>
                  <a:srgbClr val="FF0000"/>
                </a:solidFill>
              </a:rPr>
              <a:t> </a:t>
            </a:r>
            <a:r>
              <a:rPr lang="en-GB" sz="2400" b="1" dirty="0" err="1">
                <a:solidFill>
                  <a:srgbClr val="FF0000"/>
                </a:solidFill>
              </a:rPr>
              <a:t>tertentu</a:t>
            </a:r>
            <a:r>
              <a:rPr lang="en-GB" sz="2400" b="1" dirty="0">
                <a:solidFill>
                  <a:srgbClr val="FF0000"/>
                </a:solidFill>
              </a:rPr>
              <a:t> </a:t>
            </a:r>
            <a:r>
              <a:rPr lang="en-GB" sz="2400" b="1" dirty="0" err="1">
                <a:solidFill>
                  <a:srgbClr val="FF0000"/>
                </a:solidFill>
              </a:rPr>
              <a:t>dapat</a:t>
            </a:r>
            <a:r>
              <a:rPr lang="en-GB" sz="2400" b="1" dirty="0">
                <a:solidFill>
                  <a:srgbClr val="FF0000"/>
                </a:solidFill>
              </a:rPr>
              <a:t> </a:t>
            </a:r>
            <a:r>
              <a:rPr lang="en-GB" sz="2400" b="1" dirty="0" err="1">
                <a:solidFill>
                  <a:srgbClr val="FF0000"/>
                </a:solidFill>
              </a:rPr>
              <a:t>mengeluarkan</a:t>
            </a:r>
            <a:r>
              <a:rPr lang="en-GB" sz="2400" b="1" dirty="0">
                <a:solidFill>
                  <a:srgbClr val="FF0000"/>
                </a:solidFill>
              </a:rPr>
              <a:t> </a:t>
            </a:r>
            <a:r>
              <a:rPr lang="en-GB" sz="2400" b="1" dirty="0" err="1">
                <a:solidFill>
                  <a:srgbClr val="FF0000"/>
                </a:solidFill>
              </a:rPr>
              <a:t>bau</a:t>
            </a:r>
            <a:r>
              <a:rPr lang="en-GB" sz="2400" b="1" dirty="0">
                <a:solidFill>
                  <a:srgbClr val="FF0000"/>
                </a:solidFill>
              </a:rPr>
              <a:t> </a:t>
            </a:r>
            <a:r>
              <a:rPr lang="en-GB" sz="2400" b="1" dirty="0" err="1">
                <a:solidFill>
                  <a:srgbClr val="FF0000"/>
                </a:solidFill>
              </a:rPr>
              <a:t>harum</a:t>
            </a:r>
            <a:r>
              <a:rPr lang="en-GB" sz="2400" b="1" dirty="0">
                <a:solidFill>
                  <a:srgbClr val="FF0000"/>
                </a:solidFill>
              </a:rPr>
              <a:t> yang </a:t>
            </a:r>
            <a:r>
              <a:rPr lang="en-GB" sz="2400" b="1" dirty="0" err="1">
                <a:solidFill>
                  <a:srgbClr val="FF0000"/>
                </a:solidFill>
              </a:rPr>
              <a:t>dapat</a:t>
            </a:r>
            <a:r>
              <a:rPr lang="en-GB" sz="2400" b="1" dirty="0">
                <a:solidFill>
                  <a:srgbClr val="FF0000"/>
                </a:solidFill>
              </a:rPr>
              <a:t> </a:t>
            </a:r>
            <a:r>
              <a:rPr lang="en-GB" sz="2400" b="1" dirty="0" err="1">
                <a:solidFill>
                  <a:srgbClr val="FF0000"/>
                </a:solidFill>
              </a:rPr>
              <a:t>menetralisir</a:t>
            </a:r>
            <a:r>
              <a:rPr lang="en-GB" sz="2400" b="1" dirty="0">
                <a:solidFill>
                  <a:srgbClr val="FF0000"/>
                </a:solidFill>
              </a:rPr>
              <a:t> </a:t>
            </a:r>
            <a:r>
              <a:rPr lang="en-GB" sz="2400" b="1" dirty="0" err="1">
                <a:solidFill>
                  <a:srgbClr val="FF0000"/>
                </a:solidFill>
              </a:rPr>
              <a:t>bau</a:t>
            </a:r>
            <a:r>
              <a:rPr lang="en-GB" sz="2400" b="1" dirty="0">
                <a:solidFill>
                  <a:srgbClr val="FF0000"/>
                </a:solidFill>
              </a:rPr>
              <a:t> </a:t>
            </a:r>
            <a:r>
              <a:rPr lang="en-GB" sz="2400" b="1" dirty="0" err="1">
                <a:solidFill>
                  <a:srgbClr val="FF0000"/>
                </a:solidFill>
              </a:rPr>
              <a:t>busuk</a:t>
            </a:r>
            <a:r>
              <a:rPr lang="en-GB" sz="2400" b="1" dirty="0">
                <a:solidFill>
                  <a:srgbClr val="FF0000"/>
                </a:solidFill>
              </a:rPr>
              <a:t>; </a:t>
            </a:r>
            <a:r>
              <a:rPr lang="en-GB" sz="2400" b="1" dirty="0" err="1">
                <a:solidFill>
                  <a:srgbClr val="FF0000"/>
                </a:solidFill>
              </a:rPr>
              <a:t>jenis</a:t>
            </a:r>
            <a:r>
              <a:rPr lang="en-GB" sz="2400" b="1" dirty="0">
                <a:solidFill>
                  <a:srgbClr val="FF0000"/>
                </a:solidFill>
              </a:rPr>
              <a:t> </a:t>
            </a:r>
            <a:r>
              <a:rPr lang="en-GB" sz="2400" b="1" dirty="0" err="1">
                <a:solidFill>
                  <a:srgbClr val="FF0000"/>
                </a:solidFill>
              </a:rPr>
              <a:t>tanaman</a:t>
            </a:r>
            <a:r>
              <a:rPr lang="en-GB" sz="2400" b="1" dirty="0">
                <a:solidFill>
                  <a:srgbClr val="FF0000"/>
                </a:solidFill>
              </a:rPr>
              <a:t> </a:t>
            </a:r>
            <a:r>
              <a:rPr lang="en-GB" sz="2400" b="1" dirty="0" err="1">
                <a:solidFill>
                  <a:srgbClr val="FF0000"/>
                </a:solidFill>
              </a:rPr>
              <a:t>ini</a:t>
            </a:r>
            <a:r>
              <a:rPr lang="en-GB" sz="2400" b="1" dirty="0">
                <a:solidFill>
                  <a:srgbClr val="FF0000"/>
                </a:solidFill>
              </a:rPr>
              <a:t> </a:t>
            </a:r>
            <a:r>
              <a:rPr lang="en-GB" sz="2400" b="1" dirty="0" err="1">
                <a:solidFill>
                  <a:srgbClr val="FF0000"/>
                </a:solidFill>
              </a:rPr>
              <a:t>seperti</a:t>
            </a:r>
            <a:r>
              <a:rPr lang="en-GB" sz="2400" b="1" dirty="0">
                <a:solidFill>
                  <a:srgbClr val="FF0000"/>
                </a:solidFill>
              </a:rPr>
              <a:t> </a:t>
            </a:r>
            <a:r>
              <a:rPr lang="en-GB" sz="2400" b="1" dirty="0" err="1">
                <a:solidFill>
                  <a:srgbClr val="FF0000"/>
                </a:solidFill>
              </a:rPr>
              <a:t>Cempaka</a:t>
            </a:r>
            <a:r>
              <a:rPr lang="en-GB" sz="2400" b="1" dirty="0">
                <a:solidFill>
                  <a:srgbClr val="FF0000"/>
                </a:solidFill>
              </a:rPr>
              <a:t> </a:t>
            </a:r>
            <a:r>
              <a:rPr lang="en-GB" sz="2400" b="1" dirty="0" err="1">
                <a:solidFill>
                  <a:srgbClr val="FF0000"/>
                </a:solidFill>
              </a:rPr>
              <a:t>dan</a:t>
            </a:r>
            <a:r>
              <a:rPr lang="en-GB" sz="2400" b="1" dirty="0">
                <a:solidFill>
                  <a:srgbClr val="FF0000"/>
                </a:solidFill>
              </a:rPr>
              <a:t> </a:t>
            </a:r>
            <a:r>
              <a:rPr lang="en-GB" sz="2400" b="1" dirty="0" err="1">
                <a:solidFill>
                  <a:srgbClr val="FF0000"/>
                </a:solidFill>
              </a:rPr>
              <a:t>Tanjung</a:t>
            </a:r>
            <a:r>
              <a:rPr lang="en-GB" sz="2400" b="1" dirty="0">
                <a:solidFill>
                  <a:srgbClr val="FF0000"/>
                </a:solidFill>
              </a:rPr>
              <a:t>.</a:t>
            </a:r>
            <a:endParaRPr lang="en-US" sz="2400" b="1" dirty="0">
              <a:solidFill>
                <a:srgbClr val="FF0000"/>
              </a:solidFill>
            </a:endParaRPr>
          </a:p>
        </p:txBody>
      </p:sp>
      <p:sp>
        <p:nvSpPr>
          <p:cNvPr id="125957" name="Text Box 5"/>
          <p:cNvSpPr txBox="1">
            <a:spLocks noChangeArrowheads="1"/>
          </p:cNvSpPr>
          <p:nvPr/>
        </p:nvSpPr>
        <p:spPr bwMode="auto">
          <a:xfrm>
            <a:off x="2438400" y="609600"/>
            <a:ext cx="5257800" cy="1552575"/>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pPr>
            <a:r>
              <a:rPr lang="en-GB" sz="2400" b="1">
                <a:solidFill>
                  <a:srgbClr val="000000"/>
                </a:solidFill>
              </a:rPr>
              <a:t>Tumbuhan yang banyak didatangi burung adalah (1) Ficus spp., (2) dadap, (3) Dangdeur berbunga merah, (4) aren, dan (5) Bambu.</a:t>
            </a:r>
            <a:endParaRPr lang="en-US" sz="2400" b="1">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4" name="Slide Number Placeholder 3"/>
          <p:cNvSpPr>
            <a:spLocks noGrp="1"/>
          </p:cNvSpPr>
          <p:nvPr>
            <p:ph type="sldNum" sz="quarter" idx="12"/>
          </p:nvPr>
        </p:nvSpPr>
        <p:spPr/>
        <p:txBody>
          <a:bodyPr/>
          <a:lstStyle/>
          <a:p>
            <a:fld id="{7C8FFDAF-194F-4252-AEB0-8C997689090F}" type="slidenum">
              <a:rPr lang="en-US">
                <a:solidFill>
                  <a:srgbClr val="000000"/>
                </a:solidFill>
              </a:rPr>
              <a:pPr/>
              <a:t>7</a:t>
            </a:fld>
            <a:endParaRPr lang="en-US">
              <a:solidFill>
                <a:srgbClr val="000000"/>
              </a:solidFill>
            </a:endParaRPr>
          </a:p>
        </p:txBody>
      </p:sp>
      <p:sp>
        <p:nvSpPr>
          <p:cNvPr id="114690" name="Text Box 2"/>
          <p:cNvSpPr txBox="1">
            <a:spLocks noChangeArrowheads="1"/>
          </p:cNvSpPr>
          <p:nvPr/>
        </p:nvSpPr>
        <p:spPr bwMode="auto">
          <a:xfrm>
            <a:off x="381000" y="228600"/>
            <a:ext cx="8001000" cy="466725"/>
          </a:xfrm>
          <a:prstGeom prst="rect">
            <a:avLst/>
          </a:prstGeom>
          <a:solidFill>
            <a:schemeClr val="bg1"/>
          </a:solidFill>
          <a:ln w="9525">
            <a:solidFill>
              <a:schemeClr val="tx2"/>
            </a:solidFill>
            <a:miter lim="800000"/>
            <a:headEnd/>
            <a:tailEnd/>
          </a:ln>
          <a:effectLst>
            <a:outerShdw dist="107763" dir="13500000" algn="ctr" rotWithShape="0">
              <a:schemeClr val="bg2">
                <a:alpha val="50000"/>
              </a:schemeClr>
            </a:outerShdw>
          </a:effectLst>
        </p:spPr>
        <p:txBody>
          <a:bodyPr>
            <a:spAutoFit/>
          </a:bodyPr>
          <a:lstStyle/>
          <a:p>
            <a:pPr algn="ctr" eaLnBrk="0" fontAlgn="base" hangingPunct="0">
              <a:spcBef>
                <a:spcPct val="50000"/>
              </a:spcBef>
              <a:spcAft>
                <a:spcPct val="0"/>
              </a:spcAft>
            </a:pPr>
            <a:r>
              <a:rPr lang="en-US" sz="2400" b="1">
                <a:solidFill>
                  <a:srgbClr val="000000"/>
                </a:solidFill>
              </a:rPr>
              <a:t>Ekosistem SDA  &amp; PENGELOLAANNYA</a:t>
            </a:r>
            <a:endParaRPr lang="en-US" sz="2400">
              <a:solidFill>
                <a:srgbClr val="000000"/>
              </a:solidFill>
            </a:endParaRPr>
          </a:p>
        </p:txBody>
      </p:sp>
      <p:sp>
        <p:nvSpPr>
          <p:cNvPr id="114691" name="Text Box 3"/>
          <p:cNvSpPr txBox="1">
            <a:spLocks noChangeArrowheads="1"/>
          </p:cNvSpPr>
          <p:nvPr/>
        </p:nvSpPr>
        <p:spPr bwMode="auto">
          <a:xfrm>
            <a:off x="3276600" y="990600"/>
            <a:ext cx="2209800" cy="396875"/>
          </a:xfrm>
          <a:prstGeom prst="rect">
            <a:avLst/>
          </a:prstGeom>
          <a:gradFill rotWithShape="0">
            <a:gsLst>
              <a:gs pos="0">
                <a:srgbClr val="00CCFF"/>
              </a:gs>
              <a:gs pos="100000">
                <a:srgbClr val="99FF66"/>
              </a:gs>
            </a:gsLst>
            <a:lin ang="5400000" scaled="1"/>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00CCFF"/>
            </a:extrusionClr>
          </a:sp3d>
        </p:spPr>
        <p:txBody>
          <a:bodyPr>
            <a:spAutoFit/>
            <a:flatTx/>
          </a:bodyPr>
          <a:lstStyle/>
          <a:p>
            <a:pPr algn="ctr" eaLnBrk="0" fontAlgn="base" hangingPunct="0">
              <a:spcBef>
                <a:spcPct val="50000"/>
              </a:spcBef>
              <a:spcAft>
                <a:spcPct val="0"/>
              </a:spcAft>
            </a:pPr>
            <a:r>
              <a:rPr lang="en-US" sz="2000" b="1">
                <a:solidFill>
                  <a:srgbClr val="000000"/>
                </a:solidFill>
                <a:effectLst>
                  <a:outerShdw blurRad="38100" dist="38100" dir="2700000" algn="tl">
                    <a:srgbClr val="FFFFFF"/>
                  </a:outerShdw>
                </a:effectLst>
              </a:rPr>
              <a:t>LINGKUNGAN</a:t>
            </a:r>
            <a:endParaRPr lang="en-US" sz="2000">
              <a:solidFill>
                <a:srgbClr val="000000"/>
              </a:solidFill>
              <a:effectLst>
                <a:outerShdw blurRad="38100" dist="38100" dir="2700000" algn="tl">
                  <a:srgbClr val="FFFFFF"/>
                </a:outerShdw>
              </a:effectLst>
            </a:endParaRPr>
          </a:p>
        </p:txBody>
      </p:sp>
      <p:sp>
        <p:nvSpPr>
          <p:cNvPr id="114692" name="Text Box 4"/>
          <p:cNvSpPr txBox="1">
            <a:spLocks noChangeArrowheads="1"/>
          </p:cNvSpPr>
          <p:nvPr/>
        </p:nvSpPr>
        <p:spPr bwMode="auto">
          <a:xfrm>
            <a:off x="1066800" y="1905000"/>
            <a:ext cx="1905000" cy="1006475"/>
          </a:xfrm>
          <a:prstGeom prst="rect">
            <a:avLst/>
          </a:prstGeom>
          <a:gradFill rotWithShape="0">
            <a:gsLst>
              <a:gs pos="0">
                <a:srgbClr val="FF66FF"/>
              </a:gs>
              <a:gs pos="100000">
                <a:srgbClr val="99FF66"/>
              </a:gs>
            </a:gsLst>
            <a:lin ang="5400000" scaled="1"/>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FF66FF"/>
            </a:extrusionClr>
          </a:sp3d>
        </p:spPr>
        <p:txBody>
          <a:bodyPr>
            <a:spAutoFit/>
            <a:flatTx/>
          </a:bodyPr>
          <a:lstStyle/>
          <a:p>
            <a:pPr algn="ctr" eaLnBrk="0" fontAlgn="base" hangingPunct="0">
              <a:spcBef>
                <a:spcPct val="0"/>
              </a:spcBef>
              <a:spcAft>
                <a:spcPct val="0"/>
              </a:spcAft>
            </a:pPr>
            <a:r>
              <a:rPr lang="en-US" sz="2000" b="1">
                <a:solidFill>
                  <a:srgbClr val="000000"/>
                </a:solidFill>
                <a:effectLst>
                  <a:outerShdw blurRad="38100" dist="38100" dir="2700000" algn="tl">
                    <a:srgbClr val="FFFFFF"/>
                  </a:outerShdw>
                </a:effectLst>
              </a:rPr>
              <a:t>Pembinaan</a:t>
            </a:r>
          </a:p>
          <a:p>
            <a:pPr algn="ctr" eaLnBrk="0" fontAlgn="base" hangingPunct="0">
              <a:spcBef>
                <a:spcPct val="0"/>
              </a:spcBef>
              <a:spcAft>
                <a:spcPct val="0"/>
              </a:spcAft>
            </a:pPr>
            <a:r>
              <a:rPr lang="en-US" sz="2000" b="1">
                <a:solidFill>
                  <a:srgbClr val="000000"/>
                </a:solidFill>
                <a:effectLst>
                  <a:outerShdw blurRad="38100" dist="38100" dir="2700000" algn="tl">
                    <a:srgbClr val="FFFFFF"/>
                  </a:outerShdw>
                </a:effectLst>
              </a:rPr>
              <a:t>Konservasi</a:t>
            </a:r>
          </a:p>
          <a:p>
            <a:pPr algn="ctr" eaLnBrk="0" fontAlgn="base" hangingPunct="0">
              <a:spcBef>
                <a:spcPct val="0"/>
              </a:spcBef>
              <a:spcAft>
                <a:spcPct val="0"/>
              </a:spcAft>
            </a:pPr>
            <a:r>
              <a:rPr lang="en-US" sz="2000" b="1">
                <a:solidFill>
                  <a:srgbClr val="000000"/>
                </a:solidFill>
                <a:effectLst>
                  <a:outerShdw blurRad="38100" dist="38100" dir="2700000" algn="tl">
                    <a:srgbClr val="FFFFFF"/>
                  </a:outerShdw>
                </a:effectLst>
              </a:rPr>
              <a:t>Rehabilitasi</a:t>
            </a:r>
          </a:p>
        </p:txBody>
      </p:sp>
      <p:sp>
        <p:nvSpPr>
          <p:cNvPr id="114693" name="Text Box 5"/>
          <p:cNvSpPr txBox="1">
            <a:spLocks noChangeArrowheads="1"/>
          </p:cNvSpPr>
          <p:nvPr/>
        </p:nvSpPr>
        <p:spPr bwMode="auto">
          <a:xfrm>
            <a:off x="5791200" y="1905000"/>
            <a:ext cx="1905000" cy="457200"/>
          </a:xfrm>
          <a:prstGeom prst="rect">
            <a:avLst/>
          </a:prstGeom>
          <a:gradFill rotWithShape="0">
            <a:gsLst>
              <a:gs pos="0">
                <a:srgbClr val="FFFF99"/>
              </a:gs>
              <a:gs pos="100000">
                <a:srgbClr val="99FF66"/>
              </a:gs>
            </a:gsLst>
            <a:lin ang="5400000" scaled="1"/>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FFFF99"/>
            </a:extrusionClr>
          </a:sp3d>
        </p:spPr>
        <p:txBody>
          <a:bodyPr>
            <a:spAutoFit/>
            <a:flatTx/>
          </a:bodyPr>
          <a:lstStyle/>
          <a:p>
            <a:pPr algn="ctr" eaLnBrk="0" fontAlgn="base" hangingPunct="0">
              <a:spcBef>
                <a:spcPct val="50000"/>
              </a:spcBef>
              <a:spcAft>
                <a:spcPct val="0"/>
              </a:spcAft>
            </a:pPr>
            <a:r>
              <a:rPr lang="en-US" sz="2400" b="1">
                <a:solidFill>
                  <a:srgbClr val="000000"/>
                </a:solidFill>
                <a:effectLst>
                  <a:outerShdw blurRad="38100" dist="38100" dir="2700000" algn="tl">
                    <a:srgbClr val="FFFFFF"/>
                  </a:outerShdw>
                </a:effectLst>
              </a:rPr>
              <a:t>DIKLAT</a:t>
            </a:r>
            <a:endParaRPr lang="en-US" sz="2400">
              <a:solidFill>
                <a:srgbClr val="000000"/>
              </a:solidFill>
            </a:endParaRPr>
          </a:p>
        </p:txBody>
      </p:sp>
      <p:sp>
        <p:nvSpPr>
          <p:cNvPr id="114694" name="Text Box 6"/>
          <p:cNvSpPr txBox="1">
            <a:spLocks noChangeArrowheads="1"/>
          </p:cNvSpPr>
          <p:nvPr/>
        </p:nvSpPr>
        <p:spPr bwMode="auto">
          <a:xfrm>
            <a:off x="3505200" y="1905000"/>
            <a:ext cx="1905000" cy="396875"/>
          </a:xfrm>
          <a:prstGeom prst="rect">
            <a:avLst/>
          </a:prstGeom>
          <a:gradFill rotWithShape="0">
            <a:gsLst>
              <a:gs pos="0">
                <a:srgbClr val="FF0000"/>
              </a:gs>
              <a:gs pos="100000">
                <a:srgbClr val="99FF66"/>
              </a:gs>
            </a:gsLst>
            <a:lin ang="5400000" scaled="1"/>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FF0000"/>
            </a:extrusionClr>
          </a:sp3d>
        </p:spPr>
        <p:txBody>
          <a:bodyPr>
            <a:spAutoFit/>
            <a:flatTx/>
          </a:bodyPr>
          <a:lstStyle/>
          <a:p>
            <a:pPr algn="ctr" eaLnBrk="0" fontAlgn="base" hangingPunct="0">
              <a:spcBef>
                <a:spcPct val="50000"/>
              </a:spcBef>
              <a:spcAft>
                <a:spcPct val="0"/>
              </a:spcAft>
            </a:pPr>
            <a:r>
              <a:rPr lang="en-US" sz="2000" b="1">
                <a:solidFill>
                  <a:srgbClr val="000000"/>
                </a:solidFill>
                <a:effectLst>
                  <a:outerShdw blurRad="38100" dist="38100" dir="2700000" algn="tl">
                    <a:srgbClr val="FFFFFF"/>
                  </a:outerShdw>
                </a:effectLst>
              </a:rPr>
              <a:t>Tenaga Kerja</a:t>
            </a:r>
            <a:endParaRPr lang="en-US" sz="2400">
              <a:solidFill>
                <a:srgbClr val="000000"/>
              </a:solidFill>
            </a:endParaRPr>
          </a:p>
        </p:txBody>
      </p:sp>
      <p:sp>
        <p:nvSpPr>
          <p:cNvPr id="114695" name="Text Box 7"/>
          <p:cNvSpPr txBox="1">
            <a:spLocks noChangeArrowheads="1"/>
          </p:cNvSpPr>
          <p:nvPr/>
        </p:nvSpPr>
        <p:spPr bwMode="auto">
          <a:xfrm>
            <a:off x="1143000" y="4191000"/>
            <a:ext cx="1905000" cy="641350"/>
          </a:xfrm>
          <a:prstGeom prst="rect">
            <a:avLst/>
          </a:prstGeom>
          <a:gradFill rotWithShape="0">
            <a:gsLst>
              <a:gs pos="0">
                <a:srgbClr val="FF9900"/>
              </a:gs>
              <a:gs pos="100000">
                <a:srgbClr val="CC00CC"/>
              </a:gs>
            </a:gsLst>
            <a:lin ang="5400000" scaled="1"/>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FF9900"/>
            </a:extrusionClr>
          </a:sp3d>
        </p:spPr>
        <p:txBody>
          <a:bodyPr>
            <a:spAutoFit/>
            <a:flatTx/>
          </a:bodyPr>
          <a:lstStyle/>
          <a:p>
            <a:pPr algn="ctr" eaLnBrk="0" fontAlgn="base" hangingPunct="0">
              <a:spcBef>
                <a:spcPct val="50000"/>
              </a:spcBef>
              <a:spcAft>
                <a:spcPct val="0"/>
              </a:spcAft>
            </a:pPr>
            <a:r>
              <a:rPr lang="en-US" b="1">
                <a:solidFill>
                  <a:srgbClr val="000000"/>
                </a:solidFill>
                <a:effectLst>
                  <a:outerShdw blurRad="38100" dist="38100" dir="2700000" algn="tl">
                    <a:srgbClr val="FFFFFF"/>
                  </a:outerShdw>
                </a:effectLst>
              </a:rPr>
              <a:t>BAHAN BAKU MENTAH</a:t>
            </a:r>
            <a:endParaRPr lang="en-US" sz="2400">
              <a:solidFill>
                <a:srgbClr val="000000"/>
              </a:solidFill>
            </a:endParaRPr>
          </a:p>
        </p:txBody>
      </p:sp>
      <p:sp>
        <p:nvSpPr>
          <p:cNvPr id="114696" name="Text Box 8"/>
          <p:cNvSpPr txBox="1">
            <a:spLocks noChangeArrowheads="1"/>
          </p:cNvSpPr>
          <p:nvPr/>
        </p:nvSpPr>
        <p:spPr bwMode="auto">
          <a:xfrm>
            <a:off x="3505200" y="3200400"/>
            <a:ext cx="2133600" cy="396875"/>
          </a:xfrm>
          <a:prstGeom prst="rect">
            <a:avLst/>
          </a:prstGeom>
          <a:gradFill rotWithShape="0">
            <a:gsLst>
              <a:gs pos="0">
                <a:srgbClr val="FF9900"/>
              </a:gs>
              <a:gs pos="100000">
                <a:srgbClr val="FF0000"/>
              </a:gs>
            </a:gsLst>
            <a:lin ang="5400000" scaled="1"/>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FF9900"/>
            </a:extrusionClr>
          </a:sp3d>
        </p:spPr>
        <p:txBody>
          <a:bodyPr>
            <a:spAutoFit/>
            <a:flatTx/>
          </a:bodyPr>
          <a:lstStyle/>
          <a:p>
            <a:pPr algn="ctr" eaLnBrk="0" fontAlgn="base" hangingPunct="0">
              <a:spcBef>
                <a:spcPct val="50000"/>
              </a:spcBef>
              <a:spcAft>
                <a:spcPct val="0"/>
              </a:spcAft>
            </a:pPr>
            <a:r>
              <a:rPr lang="en-US" sz="2000" b="1">
                <a:solidFill>
                  <a:srgbClr val="000000"/>
                </a:solidFill>
                <a:effectLst>
                  <a:outerShdw blurRad="38100" dist="38100" dir="2700000" algn="tl">
                    <a:srgbClr val="FFFFFF"/>
                  </a:outerShdw>
                </a:effectLst>
              </a:rPr>
              <a:t>PENGOLAHAN</a:t>
            </a:r>
            <a:endParaRPr lang="en-US" sz="2400">
              <a:solidFill>
                <a:srgbClr val="000000"/>
              </a:solidFill>
            </a:endParaRPr>
          </a:p>
        </p:txBody>
      </p:sp>
      <p:sp>
        <p:nvSpPr>
          <p:cNvPr id="114697" name="Text Box 9"/>
          <p:cNvSpPr txBox="1">
            <a:spLocks noChangeArrowheads="1"/>
          </p:cNvSpPr>
          <p:nvPr/>
        </p:nvSpPr>
        <p:spPr bwMode="auto">
          <a:xfrm>
            <a:off x="1066800" y="3276600"/>
            <a:ext cx="2057400" cy="396875"/>
          </a:xfrm>
          <a:prstGeom prst="rect">
            <a:avLst/>
          </a:prstGeom>
          <a:gradFill rotWithShape="0">
            <a:gsLst>
              <a:gs pos="0">
                <a:srgbClr val="00CCFF"/>
              </a:gs>
              <a:gs pos="100000">
                <a:srgbClr val="99FF66"/>
              </a:gs>
            </a:gsLst>
            <a:lin ang="5400000" scaled="1"/>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00CCFF"/>
            </a:extrusionClr>
          </a:sp3d>
        </p:spPr>
        <p:txBody>
          <a:bodyPr>
            <a:spAutoFit/>
            <a:flatTx/>
          </a:bodyPr>
          <a:lstStyle/>
          <a:p>
            <a:pPr algn="ctr" eaLnBrk="0" fontAlgn="base" hangingPunct="0">
              <a:spcBef>
                <a:spcPct val="50000"/>
              </a:spcBef>
              <a:spcAft>
                <a:spcPct val="0"/>
              </a:spcAft>
            </a:pPr>
            <a:r>
              <a:rPr lang="en-US" sz="2000" b="1">
                <a:solidFill>
                  <a:srgbClr val="000000"/>
                </a:solidFill>
                <a:effectLst>
                  <a:outerShdw blurRad="38100" dist="38100" dir="2700000" algn="tl">
                    <a:srgbClr val="FFFFFF"/>
                  </a:outerShdw>
                </a:effectLst>
              </a:rPr>
              <a:t>EKSPLOITASI</a:t>
            </a:r>
            <a:endParaRPr lang="en-US" sz="2400">
              <a:solidFill>
                <a:srgbClr val="000000"/>
              </a:solidFill>
            </a:endParaRPr>
          </a:p>
        </p:txBody>
      </p:sp>
      <p:sp>
        <p:nvSpPr>
          <p:cNvPr id="114698" name="Text Box 10"/>
          <p:cNvSpPr txBox="1">
            <a:spLocks noChangeArrowheads="1"/>
          </p:cNvSpPr>
          <p:nvPr/>
        </p:nvSpPr>
        <p:spPr bwMode="auto">
          <a:xfrm>
            <a:off x="3581400" y="4114800"/>
            <a:ext cx="1905000" cy="457200"/>
          </a:xfrm>
          <a:prstGeom prst="rect">
            <a:avLst/>
          </a:prstGeom>
          <a:gradFill rotWithShape="0">
            <a:gsLst>
              <a:gs pos="0">
                <a:srgbClr val="FFFF00"/>
              </a:gs>
              <a:gs pos="100000">
                <a:srgbClr val="CC00CC"/>
              </a:gs>
            </a:gsLst>
            <a:lin ang="5400000" scaled="1"/>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FFFF00"/>
            </a:extrusionClr>
          </a:sp3d>
        </p:spPr>
        <p:txBody>
          <a:bodyPr>
            <a:spAutoFit/>
            <a:flatTx/>
          </a:bodyPr>
          <a:lstStyle/>
          <a:p>
            <a:pPr algn="ctr" eaLnBrk="0" fontAlgn="base" hangingPunct="0">
              <a:spcBef>
                <a:spcPct val="50000"/>
              </a:spcBef>
              <a:spcAft>
                <a:spcPct val="0"/>
              </a:spcAft>
            </a:pPr>
            <a:r>
              <a:rPr lang="en-US" sz="2400" b="1">
                <a:solidFill>
                  <a:srgbClr val="000000"/>
                </a:solidFill>
                <a:effectLst>
                  <a:outerShdw blurRad="38100" dist="38100" dir="2700000" algn="tl">
                    <a:srgbClr val="FFFFFF"/>
                  </a:outerShdw>
                </a:effectLst>
              </a:rPr>
              <a:t>PRODUKSI</a:t>
            </a:r>
            <a:endParaRPr lang="en-US" sz="2400">
              <a:solidFill>
                <a:srgbClr val="000000"/>
              </a:solidFill>
            </a:endParaRPr>
          </a:p>
        </p:txBody>
      </p:sp>
      <p:sp>
        <p:nvSpPr>
          <p:cNvPr id="114699" name="Text Box 11"/>
          <p:cNvSpPr txBox="1">
            <a:spLocks noChangeArrowheads="1"/>
          </p:cNvSpPr>
          <p:nvPr/>
        </p:nvSpPr>
        <p:spPr bwMode="auto">
          <a:xfrm>
            <a:off x="5867400" y="4114800"/>
            <a:ext cx="1905000" cy="457200"/>
          </a:xfrm>
          <a:prstGeom prst="rect">
            <a:avLst/>
          </a:prstGeom>
          <a:gradFill rotWithShape="0">
            <a:gsLst>
              <a:gs pos="0">
                <a:srgbClr val="00CCFF"/>
              </a:gs>
              <a:gs pos="100000">
                <a:srgbClr val="FFFF00"/>
              </a:gs>
            </a:gsLst>
            <a:lin ang="5400000" scaled="1"/>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00CCFF"/>
            </a:extrusionClr>
          </a:sp3d>
        </p:spPr>
        <p:txBody>
          <a:bodyPr>
            <a:spAutoFit/>
            <a:flatTx/>
          </a:bodyPr>
          <a:lstStyle/>
          <a:p>
            <a:pPr algn="ctr" eaLnBrk="0" fontAlgn="base" hangingPunct="0">
              <a:spcBef>
                <a:spcPct val="50000"/>
              </a:spcBef>
              <a:spcAft>
                <a:spcPct val="0"/>
              </a:spcAft>
            </a:pPr>
            <a:r>
              <a:rPr lang="en-US" sz="2400" b="1">
                <a:solidFill>
                  <a:srgbClr val="000000"/>
                </a:solidFill>
                <a:effectLst>
                  <a:outerShdw blurRad="38100" dist="38100" dir="2700000" algn="tl">
                    <a:srgbClr val="FFFFFF"/>
                  </a:outerShdw>
                </a:effectLst>
              </a:rPr>
              <a:t>KONSUMSI</a:t>
            </a:r>
            <a:endParaRPr lang="en-US" sz="2400">
              <a:solidFill>
                <a:srgbClr val="000000"/>
              </a:solidFill>
            </a:endParaRPr>
          </a:p>
        </p:txBody>
      </p:sp>
      <p:sp>
        <p:nvSpPr>
          <p:cNvPr id="114700" name="Text Box 12"/>
          <p:cNvSpPr txBox="1">
            <a:spLocks noChangeArrowheads="1"/>
          </p:cNvSpPr>
          <p:nvPr/>
        </p:nvSpPr>
        <p:spPr bwMode="auto">
          <a:xfrm>
            <a:off x="4800600" y="4876800"/>
            <a:ext cx="2895600" cy="466725"/>
          </a:xfrm>
          <a:prstGeom prst="rect">
            <a:avLst/>
          </a:prstGeom>
          <a:solidFill>
            <a:schemeClr val="bg1"/>
          </a:solidFill>
          <a:ln w="9525">
            <a:solidFill>
              <a:schemeClr val="tx2"/>
            </a:solidFill>
            <a:miter lim="800000"/>
            <a:headEnd/>
            <a:tailEnd/>
          </a:ln>
          <a:effectLst>
            <a:outerShdw dist="35921" dir="2700000" algn="ctr" rotWithShape="0">
              <a:srgbClr val="000000"/>
            </a:outerShdw>
          </a:effectLst>
        </p:spPr>
        <p:txBody>
          <a:bodyPr>
            <a:spAutoFit/>
          </a:bodyPr>
          <a:lstStyle/>
          <a:p>
            <a:pPr algn="ctr" eaLnBrk="0" fontAlgn="base" hangingPunct="0">
              <a:spcBef>
                <a:spcPct val="50000"/>
              </a:spcBef>
              <a:spcAft>
                <a:spcPct val="0"/>
              </a:spcAft>
            </a:pPr>
            <a:r>
              <a:rPr lang="en-US" sz="2400" b="1">
                <a:solidFill>
                  <a:srgbClr val="000000"/>
                </a:solidFill>
                <a:effectLst>
                  <a:outerShdw blurRad="38100" dist="38100" dir="2700000" algn="tl">
                    <a:srgbClr val="C0C0C0"/>
                  </a:outerShdw>
                </a:effectLst>
              </a:rPr>
              <a:t>LIMBAH</a:t>
            </a:r>
            <a:endParaRPr lang="en-US" sz="2400" b="1">
              <a:solidFill>
                <a:srgbClr val="000000"/>
              </a:solidFill>
            </a:endParaRPr>
          </a:p>
        </p:txBody>
      </p:sp>
      <p:sp>
        <p:nvSpPr>
          <p:cNvPr id="114701" name="Text Box 13"/>
          <p:cNvSpPr txBox="1">
            <a:spLocks noChangeArrowheads="1"/>
          </p:cNvSpPr>
          <p:nvPr/>
        </p:nvSpPr>
        <p:spPr bwMode="auto">
          <a:xfrm>
            <a:off x="3786182" y="5786454"/>
            <a:ext cx="3581400" cy="396875"/>
          </a:xfrm>
          <a:prstGeom prst="rect">
            <a:avLst/>
          </a:prstGeom>
          <a:gradFill rotWithShape="0">
            <a:gsLst>
              <a:gs pos="0">
                <a:srgbClr val="3399FF"/>
              </a:gs>
              <a:gs pos="100000">
                <a:srgbClr val="FF9900"/>
              </a:gs>
            </a:gsLst>
            <a:lin ang="5400000" scaled="1"/>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3399FF"/>
            </a:extrusionClr>
          </a:sp3d>
        </p:spPr>
        <p:txBody>
          <a:bodyPr>
            <a:spAutoFit/>
            <a:flatTx/>
          </a:bodyPr>
          <a:lstStyle/>
          <a:p>
            <a:pPr algn="ctr" eaLnBrk="0" fontAlgn="base" hangingPunct="0">
              <a:spcBef>
                <a:spcPct val="50000"/>
              </a:spcBef>
              <a:spcAft>
                <a:spcPct val="0"/>
              </a:spcAft>
            </a:pPr>
            <a:r>
              <a:rPr lang="en-US" sz="2000" b="1">
                <a:solidFill>
                  <a:srgbClr val="000000"/>
                </a:solidFill>
                <a:effectLst>
                  <a:outerShdw blurRad="38100" dist="38100" dir="2700000" algn="tl">
                    <a:srgbClr val="FFFFFF"/>
                  </a:outerShdw>
                </a:effectLst>
              </a:rPr>
              <a:t>MANFAAT  LAIN / WISATA</a:t>
            </a:r>
            <a:endParaRPr lang="en-US" sz="2400">
              <a:solidFill>
                <a:srgbClr val="000000"/>
              </a:solidFill>
            </a:endParaRPr>
          </a:p>
        </p:txBody>
      </p:sp>
      <p:sp>
        <p:nvSpPr>
          <p:cNvPr id="114702" name="Text Box 14"/>
          <p:cNvSpPr txBox="1">
            <a:spLocks noChangeArrowheads="1"/>
          </p:cNvSpPr>
          <p:nvPr/>
        </p:nvSpPr>
        <p:spPr bwMode="auto">
          <a:xfrm>
            <a:off x="1643042" y="6461125"/>
            <a:ext cx="2057400" cy="396875"/>
          </a:xfrm>
          <a:prstGeom prst="rect">
            <a:avLst/>
          </a:prstGeom>
          <a:gradFill rotWithShape="0">
            <a:gsLst>
              <a:gs pos="0">
                <a:srgbClr val="00CCFF"/>
              </a:gs>
              <a:gs pos="100000">
                <a:srgbClr val="99FF66"/>
              </a:gs>
            </a:gsLst>
            <a:lin ang="5400000" scaled="1"/>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00CCFF"/>
            </a:extrusionClr>
          </a:sp3d>
        </p:spPr>
        <p:txBody>
          <a:bodyPr>
            <a:spAutoFit/>
            <a:flatTx/>
          </a:bodyPr>
          <a:lstStyle/>
          <a:p>
            <a:pPr algn="ctr" eaLnBrk="0" fontAlgn="base" hangingPunct="0">
              <a:spcBef>
                <a:spcPct val="50000"/>
              </a:spcBef>
              <a:spcAft>
                <a:spcPct val="0"/>
              </a:spcAft>
            </a:pPr>
            <a:r>
              <a:rPr lang="en-US" sz="2000" b="1">
                <a:solidFill>
                  <a:srgbClr val="000000"/>
                </a:solidFill>
                <a:effectLst>
                  <a:outerShdw blurRad="38100" dist="38100" dir="2700000" algn="tl">
                    <a:srgbClr val="FFFFFF"/>
                  </a:outerShdw>
                </a:effectLst>
              </a:rPr>
              <a:t>IPTEK</a:t>
            </a:r>
            <a:endParaRPr lang="en-US" sz="2400">
              <a:solidFill>
                <a:srgbClr val="000000"/>
              </a:solidFill>
            </a:endParaRPr>
          </a:p>
        </p:txBody>
      </p:sp>
      <p:sp>
        <p:nvSpPr>
          <p:cNvPr id="114703" name="Text Box 15"/>
          <p:cNvSpPr txBox="1">
            <a:spLocks noChangeArrowheads="1"/>
          </p:cNvSpPr>
          <p:nvPr/>
        </p:nvSpPr>
        <p:spPr bwMode="auto">
          <a:xfrm>
            <a:off x="304800" y="2057400"/>
            <a:ext cx="533400" cy="4325938"/>
          </a:xfrm>
          <a:prstGeom prst="rect">
            <a:avLst/>
          </a:prstGeom>
          <a:gradFill rotWithShape="0">
            <a:gsLst>
              <a:gs pos="0">
                <a:srgbClr val="00CCFF"/>
              </a:gs>
              <a:gs pos="100000">
                <a:srgbClr val="99FF66"/>
              </a:gs>
            </a:gsLst>
            <a:lin ang="5400000" scaled="1"/>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00CCFF"/>
            </a:extrusionClr>
          </a:sp3d>
        </p:spPr>
        <p:txBody>
          <a:bodyPr>
            <a:spAutoFit/>
            <a:flatTx/>
          </a:bodyPr>
          <a:lstStyle/>
          <a:p>
            <a:pPr algn="ctr" eaLnBrk="0" fontAlgn="base" hangingPunct="0">
              <a:spcBef>
                <a:spcPct val="50000"/>
              </a:spcBef>
              <a:spcAft>
                <a:spcPct val="0"/>
              </a:spcAft>
            </a:pPr>
            <a:endParaRPr lang="en-US" sz="2000" b="1">
              <a:solidFill>
                <a:srgbClr val="000000"/>
              </a:solidFill>
              <a:effectLst>
                <a:outerShdw blurRad="38100" dist="38100" dir="2700000" algn="tl">
                  <a:srgbClr val="FFFFFF"/>
                </a:outerShdw>
              </a:effectLst>
            </a:endParaRPr>
          </a:p>
          <a:p>
            <a:pPr algn="ctr" eaLnBrk="0" fontAlgn="base" hangingPunct="0">
              <a:spcBef>
                <a:spcPct val="50000"/>
              </a:spcBef>
              <a:spcAft>
                <a:spcPct val="0"/>
              </a:spcAft>
            </a:pPr>
            <a:endParaRPr lang="en-US" sz="2000" b="1">
              <a:solidFill>
                <a:srgbClr val="000000"/>
              </a:solidFill>
              <a:effectLst>
                <a:outerShdw blurRad="38100" dist="38100" dir="2700000" algn="tl">
                  <a:srgbClr val="FFFFFF"/>
                </a:outerShdw>
              </a:effectLst>
            </a:endParaRPr>
          </a:p>
          <a:p>
            <a:pPr algn="ctr" eaLnBrk="0" fontAlgn="base" hangingPunct="0">
              <a:spcBef>
                <a:spcPct val="50000"/>
              </a:spcBef>
              <a:spcAft>
                <a:spcPct val="0"/>
              </a:spcAft>
            </a:pPr>
            <a:endParaRPr lang="en-US" sz="2000" b="1">
              <a:solidFill>
                <a:srgbClr val="000000"/>
              </a:solidFill>
              <a:effectLst>
                <a:outerShdw blurRad="38100" dist="38100" dir="2700000" algn="tl">
                  <a:srgbClr val="FFFFFF"/>
                </a:outerShdw>
              </a:effectLst>
            </a:endParaRPr>
          </a:p>
          <a:p>
            <a:pPr algn="ctr" eaLnBrk="0" fontAlgn="base" hangingPunct="0">
              <a:spcBef>
                <a:spcPct val="50000"/>
              </a:spcBef>
              <a:spcAft>
                <a:spcPct val="0"/>
              </a:spcAft>
            </a:pPr>
            <a:r>
              <a:rPr lang="en-US" sz="2000" b="1">
                <a:solidFill>
                  <a:srgbClr val="000000"/>
                </a:solidFill>
                <a:effectLst>
                  <a:outerShdw blurRad="38100" dist="38100" dir="2700000" algn="tl">
                    <a:srgbClr val="FFFFFF"/>
                  </a:outerShdw>
                </a:effectLst>
              </a:rPr>
              <a:t>S</a:t>
            </a:r>
          </a:p>
          <a:p>
            <a:pPr algn="ctr" eaLnBrk="0" fontAlgn="base" hangingPunct="0">
              <a:spcBef>
                <a:spcPct val="50000"/>
              </a:spcBef>
              <a:spcAft>
                <a:spcPct val="0"/>
              </a:spcAft>
            </a:pPr>
            <a:r>
              <a:rPr lang="en-US" sz="2000" b="1">
                <a:solidFill>
                  <a:srgbClr val="000000"/>
                </a:solidFill>
                <a:effectLst>
                  <a:outerShdw blurRad="38100" dist="38100" dir="2700000" algn="tl">
                    <a:srgbClr val="FFFFFF"/>
                  </a:outerShdw>
                </a:effectLst>
              </a:rPr>
              <a:t>D</a:t>
            </a:r>
          </a:p>
          <a:p>
            <a:pPr algn="ctr" eaLnBrk="0" fontAlgn="base" hangingPunct="0">
              <a:spcBef>
                <a:spcPct val="50000"/>
              </a:spcBef>
              <a:spcAft>
                <a:spcPct val="0"/>
              </a:spcAft>
            </a:pPr>
            <a:r>
              <a:rPr lang="en-US" sz="2000" b="1">
                <a:solidFill>
                  <a:srgbClr val="000000"/>
                </a:solidFill>
                <a:effectLst>
                  <a:outerShdw blurRad="38100" dist="38100" dir="2700000" algn="tl">
                    <a:srgbClr val="FFFFFF"/>
                  </a:outerShdw>
                </a:effectLst>
              </a:rPr>
              <a:t>A</a:t>
            </a:r>
          </a:p>
          <a:p>
            <a:pPr algn="ctr" eaLnBrk="0" fontAlgn="base" hangingPunct="0">
              <a:spcBef>
                <a:spcPct val="50000"/>
              </a:spcBef>
              <a:spcAft>
                <a:spcPct val="0"/>
              </a:spcAft>
            </a:pPr>
            <a:endParaRPr lang="en-US" sz="2400">
              <a:solidFill>
                <a:srgbClr val="000000"/>
              </a:solidFill>
            </a:endParaRPr>
          </a:p>
          <a:p>
            <a:pPr algn="ctr" eaLnBrk="0" fontAlgn="base" hangingPunct="0">
              <a:spcBef>
                <a:spcPct val="50000"/>
              </a:spcBef>
              <a:spcAft>
                <a:spcPct val="0"/>
              </a:spcAft>
            </a:pPr>
            <a:endParaRPr lang="en-US" sz="2400">
              <a:solidFill>
                <a:srgbClr val="000000"/>
              </a:solidFill>
            </a:endParaRPr>
          </a:p>
          <a:p>
            <a:pPr algn="ctr" eaLnBrk="0" fontAlgn="base" hangingPunct="0">
              <a:spcBef>
                <a:spcPct val="50000"/>
              </a:spcBef>
              <a:spcAft>
                <a:spcPct val="0"/>
              </a:spcAft>
            </a:pPr>
            <a:endParaRPr lang="en-US" sz="2400">
              <a:solidFill>
                <a:srgbClr val="000000"/>
              </a:solidFill>
            </a:endParaRPr>
          </a:p>
        </p:txBody>
      </p:sp>
      <p:sp>
        <p:nvSpPr>
          <p:cNvPr id="114704" name="Text Box 16"/>
          <p:cNvSpPr txBox="1">
            <a:spLocks noChangeArrowheads="1"/>
          </p:cNvSpPr>
          <p:nvPr/>
        </p:nvSpPr>
        <p:spPr bwMode="auto">
          <a:xfrm>
            <a:off x="8229600" y="1905000"/>
            <a:ext cx="533400" cy="4602163"/>
          </a:xfrm>
          <a:prstGeom prst="rect">
            <a:avLst/>
          </a:prstGeom>
          <a:gradFill rotWithShape="0">
            <a:gsLst>
              <a:gs pos="0">
                <a:srgbClr val="00CCFF"/>
              </a:gs>
              <a:gs pos="100000">
                <a:srgbClr val="99FF66"/>
              </a:gs>
            </a:gsLst>
            <a:lin ang="5400000" scaled="1"/>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00CCFF"/>
            </a:extrusionClr>
          </a:sp3d>
        </p:spPr>
        <p:txBody>
          <a:bodyPr>
            <a:spAutoFit/>
            <a:flatTx/>
          </a:bodyPr>
          <a:lstStyle/>
          <a:p>
            <a:pPr algn="ctr" eaLnBrk="0" fontAlgn="base" hangingPunct="0">
              <a:spcBef>
                <a:spcPct val="50000"/>
              </a:spcBef>
              <a:spcAft>
                <a:spcPct val="0"/>
              </a:spcAft>
            </a:pPr>
            <a:endParaRPr lang="en-US" sz="2000" b="1">
              <a:solidFill>
                <a:srgbClr val="000000"/>
              </a:solidFill>
              <a:effectLst>
                <a:outerShdw blurRad="38100" dist="38100" dir="2700000" algn="tl">
                  <a:srgbClr val="FFFFFF"/>
                </a:outerShdw>
              </a:effectLst>
            </a:endParaRPr>
          </a:p>
          <a:p>
            <a:pPr algn="ctr" eaLnBrk="0" fontAlgn="base" hangingPunct="0">
              <a:spcBef>
                <a:spcPct val="50000"/>
              </a:spcBef>
              <a:spcAft>
                <a:spcPct val="0"/>
              </a:spcAft>
            </a:pPr>
            <a:r>
              <a:rPr lang="en-US" sz="2000" b="1">
                <a:solidFill>
                  <a:srgbClr val="000000"/>
                </a:solidFill>
                <a:effectLst>
                  <a:outerShdw blurRad="38100" dist="38100" dir="2700000" algn="tl">
                    <a:srgbClr val="FFFFFF"/>
                  </a:outerShdw>
                </a:effectLst>
              </a:rPr>
              <a:t>M</a:t>
            </a:r>
          </a:p>
          <a:p>
            <a:pPr algn="ctr" eaLnBrk="0" fontAlgn="base" hangingPunct="0">
              <a:spcBef>
                <a:spcPct val="50000"/>
              </a:spcBef>
              <a:spcAft>
                <a:spcPct val="0"/>
              </a:spcAft>
            </a:pPr>
            <a:r>
              <a:rPr lang="en-US" sz="2000" b="1">
                <a:solidFill>
                  <a:srgbClr val="000000"/>
                </a:solidFill>
                <a:effectLst>
                  <a:outerShdw blurRad="38100" dist="38100" dir="2700000" algn="tl">
                    <a:srgbClr val="FFFFFF"/>
                  </a:outerShdw>
                </a:effectLst>
              </a:rPr>
              <a:t>A</a:t>
            </a:r>
          </a:p>
          <a:p>
            <a:pPr algn="ctr" eaLnBrk="0" fontAlgn="base" hangingPunct="0">
              <a:spcBef>
                <a:spcPct val="50000"/>
              </a:spcBef>
              <a:spcAft>
                <a:spcPct val="0"/>
              </a:spcAft>
            </a:pPr>
            <a:r>
              <a:rPr lang="en-US" sz="2000" b="1">
                <a:solidFill>
                  <a:srgbClr val="000000"/>
                </a:solidFill>
                <a:effectLst>
                  <a:outerShdw blurRad="38100" dist="38100" dir="2700000" algn="tl">
                    <a:srgbClr val="FFFFFF"/>
                  </a:outerShdw>
                </a:effectLst>
              </a:rPr>
              <a:t>N</a:t>
            </a:r>
          </a:p>
          <a:p>
            <a:pPr algn="ctr" eaLnBrk="0" fontAlgn="base" hangingPunct="0">
              <a:spcBef>
                <a:spcPct val="50000"/>
              </a:spcBef>
              <a:spcAft>
                <a:spcPct val="0"/>
              </a:spcAft>
            </a:pPr>
            <a:r>
              <a:rPr lang="en-US" sz="2000" b="1">
                <a:solidFill>
                  <a:srgbClr val="000000"/>
                </a:solidFill>
                <a:effectLst>
                  <a:outerShdw blurRad="38100" dist="38100" dir="2700000" algn="tl">
                    <a:srgbClr val="FFFFFF"/>
                  </a:outerShdw>
                </a:effectLst>
              </a:rPr>
              <a:t>U</a:t>
            </a:r>
          </a:p>
          <a:p>
            <a:pPr algn="ctr" eaLnBrk="0" fontAlgn="base" hangingPunct="0">
              <a:spcBef>
                <a:spcPct val="50000"/>
              </a:spcBef>
              <a:spcAft>
                <a:spcPct val="0"/>
              </a:spcAft>
            </a:pPr>
            <a:r>
              <a:rPr lang="en-US" sz="2000" b="1">
                <a:solidFill>
                  <a:srgbClr val="000000"/>
                </a:solidFill>
                <a:effectLst>
                  <a:outerShdw blurRad="38100" dist="38100" dir="2700000" algn="tl">
                    <a:srgbClr val="FFFFFF"/>
                  </a:outerShdw>
                </a:effectLst>
              </a:rPr>
              <a:t>S</a:t>
            </a:r>
          </a:p>
          <a:p>
            <a:pPr algn="ctr" eaLnBrk="0" fontAlgn="base" hangingPunct="0">
              <a:spcBef>
                <a:spcPct val="50000"/>
              </a:spcBef>
              <a:spcAft>
                <a:spcPct val="0"/>
              </a:spcAft>
            </a:pPr>
            <a:r>
              <a:rPr lang="en-US" sz="2000" b="1">
                <a:solidFill>
                  <a:srgbClr val="000000"/>
                </a:solidFill>
                <a:effectLst>
                  <a:outerShdw blurRad="38100" dist="38100" dir="2700000" algn="tl">
                    <a:srgbClr val="FFFFFF"/>
                  </a:outerShdw>
                </a:effectLst>
              </a:rPr>
              <a:t>I</a:t>
            </a:r>
          </a:p>
          <a:p>
            <a:pPr algn="ctr" eaLnBrk="0" fontAlgn="base" hangingPunct="0">
              <a:spcBef>
                <a:spcPct val="50000"/>
              </a:spcBef>
              <a:spcAft>
                <a:spcPct val="0"/>
              </a:spcAft>
            </a:pPr>
            <a:r>
              <a:rPr lang="en-US" sz="2000" b="1">
                <a:solidFill>
                  <a:srgbClr val="000000"/>
                </a:solidFill>
                <a:effectLst>
                  <a:outerShdw blurRad="38100" dist="38100" dir="2700000" algn="tl">
                    <a:srgbClr val="FFFFFF"/>
                  </a:outerShdw>
                </a:effectLst>
              </a:rPr>
              <a:t>A</a:t>
            </a:r>
          </a:p>
          <a:p>
            <a:pPr algn="ctr" eaLnBrk="0" fontAlgn="base" hangingPunct="0">
              <a:spcBef>
                <a:spcPct val="50000"/>
              </a:spcBef>
              <a:spcAft>
                <a:spcPct val="0"/>
              </a:spcAft>
            </a:pPr>
            <a:endParaRPr lang="en-US" sz="2000" b="1">
              <a:solidFill>
                <a:srgbClr val="000000"/>
              </a:solidFill>
              <a:effectLst>
                <a:outerShdw blurRad="38100" dist="38100" dir="2700000" algn="tl">
                  <a:srgbClr val="FFFFFF"/>
                </a:outerShdw>
              </a:effectLst>
            </a:endParaRPr>
          </a:p>
          <a:p>
            <a:pPr algn="ctr" eaLnBrk="0" fontAlgn="base" hangingPunct="0">
              <a:spcBef>
                <a:spcPct val="50000"/>
              </a:spcBef>
              <a:spcAft>
                <a:spcPct val="0"/>
              </a:spcAft>
            </a:pPr>
            <a:endParaRPr lang="en-US" sz="2400">
              <a:solidFill>
                <a:srgbClr val="000000"/>
              </a:solidFill>
            </a:endParaRPr>
          </a:p>
        </p:txBody>
      </p:sp>
      <p:sp>
        <p:nvSpPr>
          <p:cNvPr id="114705" name="Line 17"/>
          <p:cNvSpPr>
            <a:spLocks noChangeShapeType="1"/>
          </p:cNvSpPr>
          <p:nvPr/>
        </p:nvSpPr>
        <p:spPr bwMode="auto">
          <a:xfrm>
            <a:off x="5486400" y="1143000"/>
            <a:ext cx="3124200" cy="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4706" name="Line 18"/>
          <p:cNvSpPr>
            <a:spLocks noChangeShapeType="1"/>
          </p:cNvSpPr>
          <p:nvPr/>
        </p:nvSpPr>
        <p:spPr bwMode="auto">
          <a:xfrm flipH="1">
            <a:off x="304800" y="1219200"/>
            <a:ext cx="2971800" cy="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4707" name="Line 19"/>
          <p:cNvSpPr>
            <a:spLocks noChangeShapeType="1"/>
          </p:cNvSpPr>
          <p:nvPr/>
        </p:nvSpPr>
        <p:spPr bwMode="auto">
          <a:xfrm>
            <a:off x="838200" y="2438400"/>
            <a:ext cx="228600" cy="0"/>
          </a:xfrm>
          <a:prstGeom prst="line">
            <a:avLst/>
          </a:prstGeom>
          <a:noFill/>
          <a:ln w="57150">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4708" name="Line 20"/>
          <p:cNvSpPr>
            <a:spLocks noChangeShapeType="1"/>
          </p:cNvSpPr>
          <p:nvPr/>
        </p:nvSpPr>
        <p:spPr bwMode="auto">
          <a:xfrm>
            <a:off x="838200" y="3429000"/>
            <a:ext cx="228600" cy="0"/>
          </a:xfrm>
          <a:prstGeom prst="line">
            <a:avLst/>
          </a:prstGeom>
          <a:noFill/>
          <a:ln w="57150">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4709" name="Line 21"/>
          <p:cNvSpPr>
            <a:spLocks noChangeShapeType="1"/>
          </p:cNvSpPr>
          <p:nvPr/>
        </p:nvSpPr>
        <p:spPr bwMode="auto">
          <a:xfrm>
            <a:off x="838200" y="4495800"/>
            <a:ext cx="304800" cy="0"/>
          </a:xfrm>
          <a:prstGeom prst="line">
            <a:avLst/>
          </a:prstGeom>
          <a:noFill/>
          <a:ln w="57150">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4710" name="Line 22"/>
          <p:cNvSpPr>
            <a:spLocks noChangeShapeType="1"/>
          </p:cNvSpPr>
          <p:nvPr/>
        </p:nvSpPr>
        <p:spPr bwMode="auto">
          <a:xfrm>
            <a:off x="785786" y="5929330"/>
            <a:ext cx="2971800" cy="0"/>
          </a:xfrm>
          <a:prstGeom prst="line">
            <a:avLst/>
          </a:prstGeom>
          <a:noFill/>
          <a:ln w="57150">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4711" name="Line 23"/>
          <p:cNvSpPr>
            <a:spLocks noChangeShapeType="1"/>
          </p:cNvSpPr>
          <p:nvPr/>
        </p:nvSpPr>
        <p:spPr bwMode="auto">
          <a:xfrm>
            <a:off x="642910" y="6643710"/>
            <a:ext cx="914400" cy="0"/>
          </a:xfrm>
          <a:prstGeom prst="line">
            <a:avLst/>
          </a:prstGeom>
          <a:noFill/>
          <a:ln w="57150">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4712" name="Line 24"/>
          <p:cNvSpPr>
            <a:spLocks noChangeShapeType="1"/>
          </p:cNvSpPr>
          <p:nvPr/>
        </p:nvSpPr>
        <p:spPr bwMode="auto">
          <a:xfrm flipV="1">
            <a:off x="3786182" y="6643710"/>
            <a:ext cx="4572000" cy="0"/>
          </a:xfrm>
          <a:prstGeom prst="line">
            <a:avLst/>
          </a:prstGeom>
          <a:noFill/>
          <a:ln w="57150">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4713" name="Line 25"/>
          <p:cNvSpPr>
            <a:spLocks noChangeShapeType="1"/>
          </p:cNvSpPr>
          <p:nvPr/>
        </p:nvSpPr>
        <p:spPr bwMode="auto">
          <a:xfrm>
            <a:off x="7500958" y="5500702"/>
            <a:ext cx="0" cy="1066800"/>
          </a:xfrm>
          <a:prstGeom prst="line">
            <a:avLst/>
          </a:prstGeom>
          <a:noFill/>
          <a:ln w="57150">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4714" name="Line 26"/>
          <p:cNvSpPr>
            <a:spLocks noChangeShapeType="1"/>
          </p:cNvSpPr>
          <p:nvPr/>
        </p:nvSpPr>
        <p:spPr bwMode="auto">
          <a:xfrm>
            <a:off x="5857884" y="6143644"/>
            <a:ext cx="0" cy="457200"/>
          </a:xfrm>
          <a:prstGeom prst="line">
            <a:avLst/>
          </a:prstGeom>
          <a:noFill/>
          <a:ln w="57150">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4715" name="Line 27"/>
          <p:cNvSpPr>
            <a:spLocks noChangeShapeType="1"/>
          </p:cNvSpPr>
          <p:nvPr/>
        </p:nvSpPr>
        <p:spPr bwMode="auto">
          <a:xfrm>
            <a:off x="2971800" y="2133600"/>
            <a:ext cx="533400" cy="0"/>
          </a:xfrm>
          <a:prstGeom prst="line">
            <a:avLst/>
          </a:prstGeom>
          <a:noFill/>
          <a:ln w="57150">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4716" name="Line 28"/>
          <p:cNvSpPr>
            <a:spLocks noChangeShapeType="1"/>
          </p:cNvSpPr>
          <p:nvPr/>
        </p:nvSpPr>
        <p:spPr bwMode="auto">
          <a:xfrm>
            <a:off x="5410200" y="2133600"/>
            <a:ext cx="381000" cy="0"/>
          </a:xfrm>
          <a:prstGeom prst="line">
            <a:avLst/>
          </a:prstGeom>
          <a:noFill/>
          <a:ln w="57150">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4717" name="Line 29"/>
          <p:cNvSpPr>
            <a:spLocks noChangeShapeType="1"/>
          </p:cNvSpPr>
          <p:nvPr/>
        </p:nvSpPr>
        <p:spPr bwMode="auto">
          <a:xfrm>
            <a:off x="7696200" y="2209800"/>
            <a:ext cx="533400" cy="0"/>
          </a:xfrm>
          <a:prstGeom prst="line">
            <a:avLst/>
          </a:prstGeom>
          <a:noFill/>
          <a:ln w="57150">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4718" name="Line 30"/>
          <p:cNvSpPr>
            <a:spLocks noChangeShapeType="1"/>
          </p:cNvSpPr>
          <p:nvPr/>
        </p:nvSpPr>
        <p:spPr bwMode="auto">
          <a:xfrm>
            <a:off x="7772400" y="4343400"/>
            <a:ext cx="533400" cy="0"/>
          </a:xfrm>
          <a:prstGeom prst="line">
            <a:avLst/>
          </a:prstGeom>
          <a:noFill/>
          <a:ln w="57150">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4719" name="Line 31"/>
          <p:cNvSpPr>
            <a:spLocks noChangeShapeType="1"/>
          </p:cNvSpPr>
          <p:nvPr/>
        </p:nvSpPr>
        <p:spPr bwMode="auto">
          <a:xfrm>
            <a:off x="7696200" y="5029200"/>
            <a:ext cx="533400" cy="0"/>
          </a:xfrm>
          <a:prstGeom prst="line">
            <a:avLst/>
          </a:prstGeom>
          <a:noFill/>
          <a:ln w="57150">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4720" name="Line 32"/>
          <p:cNvSpPr>
            <a:spLocks noChangeShapeType="1"/>
          </p:cNvSpPr>
          <p:nvPr/>
        </p:nvSpPr>
        <p:spPr bwMode="auto">
          <a:xfrm>
            <a:off x="4495800" y="2286000"/>
            <a:ext cx="0" cy="8382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4721" name="Line 33"/>
          <p:cNvSpPr>
            <a:spLocks noChangeShapeType="1"/>
          </p:cNvSpPr>
          <p:nvPr/>
        </p:nvSpPr>
        <p:spPr bwMode="auto">
          <a:xfrm flipH="1">
            <a:off x="2895600" y="2286000"/>
            <a:ext cx="1066800" cy="9144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4722" name="Line 34"/>
          <p:cNvSpPr>
            <a:spLocks noChangeShapeType="1"/>
          </p:cNvSpPr>
          <p:nvPr/>
        </p:nvSpPr>
        <p:spPr bwMode="auto">
          <a:xfrm>
            <a:off x="1981200" y="3657600"/>
            <a:ext cx="0" cy="4572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4723" name="Line 35"/>
          <p:cNvSpPr>
            <a:spLocks noChangeShapeType="1"/>
          </p:cNvSpPr>
          <p:nvPr/>
        </p:nvSpPr>
        <p:spPr bwMode="auto">
          <a:xfrm>
            <a:off x="4495800" y="3581400"/>
            <a:ext cx="0" cy="4572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4724" name="Line 36"/>
          <p:cNvSpPr>
            <a:spLocks noChangeShapeType="1"/>
          </p:cNvSpPr>
          <p:nvPr/>
        </p:nvSpPr>
        <p:spPr bwMode="auto">
          <a:xfrm>
            <a:off x="7010400" y="4495800"/>
            <a:ext cx="0" cy="3810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4725" name="Line 37"/>
          <p:cNvSpPr>
            <a:spLocks noChangeShapeType="1"/>
          </p:cNvSpPr>
          <p:nvPr/>
        </p:nvSpPr>
        <p:spPr bwMode="auto">
          <a:xfrm>
            <a:off x="7143768" y="5286388"/>
            <a:ext cx="0" cy="381000"/>
          </a:xfrm>
          <a:prstGeom prst="line">
            <a:avLst/>
          </a:prstGeom>
          <a:noFill/>
          <a:ln w="7620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4726" name="Line 38"/>
          <p:cNvSpPr>
            <a:spLocks noChangeShapeType="1"/>
          </p:cNvSpPr>
          <p:nvPr/>
        </p:nvSpPr>
        <p:spPr bwMode="auto">
          <a:xfrm>
            <a:off x="2819400" y="4800600"/>
            <a:ext cx="2057400" cy="381000"/>
          </a:xfrm>
          <a:prstGeom prst="line">
            <a:avLst/>
          </a:prstGeom>
          <a:noFill/>
          <a:ln w="5715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4727" name="Line 39"/>
          <p:cNvSpPr>
            <a:spLocks noChangeShapeType="1"/>
          </p:cNvSpPr>
          <p:nvPr/>
        </p:nvSpPr>
        <p:spPr bwMode="auto">
          <a:xfrm>
            <a:off x="4572000" y="4572000"/>
            <a:ext cx="304800" cy="304800"/>
          </a:xfrm>
          <a:prstGeom prst="line">
            <a:avLst/>
          </a:prstGeom>
          <a:noFill/>
          <a:ln w="5715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4728" name="Line 40"/>
          <p:cNvSpPr>
            <a:spLocks noChangeShapeType="1"/>
          </p:cNvSpPr>
          <p:nvPr/>
        </p:nvSpPr>
        <p:spPr bwMode="auto">
          <a:xfrm>
            <a:off x="5486400" y="4343400"/>
            <a:ext cx="381000" cy="0"/>
          </a:xfrm>
          <a:prstGeom prst="line">
            <a:avLst/>
          </a:prstGeom>
          <a:noFill/>
          <a:ln w="5715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4729" name="Line 41"/>
          <p:cNvSpPr>
            <a:spLocks noChangeShapeType="1"/>
          </p:cNvSpPr>
          <p:nvPr/>
        </p:nvSpPr>
        <p:spPr bwMode="auto">
          <a:xfrm>
            <a:off x="2971800" y="4343400"/>
            <a:ext cx="609600" cy="0"/>
          </a:xfrm>
          <a:prstGeom prst="line">
            <a:avLst/>
          </a:prstGeom>
          <a:noFill/>
          <a:ln w="57150">
            <a:solidFill>
              <a:schemeClr val="tx1"/>
            </a:solidFill>
            <a:round/>
            <a:headEnd/>
            <a:tailEnd type="triangle" w="med" len="me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43" name="Line 20"/>
          <p:cNvSpPr>
            <a:spLocks noChangeShapeType="1"/>
          </p:cNvSpPr>
          <p:nvPr/>
        </p:nvSpPr>
        <p:spPr bwMode="auto">
          <a:xfrm>
            <a:off x="3143240" y="3383281"/>
            <a:ext cx="285752" cy="45719"/>
          </a:xfrm>
          <a:prstGeom prst="line">
            <a:avLst/>
          </a:prstGeom>
          <a:noFill/>
          <a:ln w="57150">
            <a:solidFill>
              <a:schemeClr val="tx1"/>
            </a:solidFill>
            <a:round/>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6" name="Slide Number Placeholder 3"/>
          <p:cNvSpPr>
            <a:spLocks noGrp="1"/>
          </p:cNvSpPr>
          <p:nvPr>
            <p:ph type="sldNum" sz="quarter" idx="12"/>
          </p:nvPr>
        </p:nvSpPr>
        <p:spPr/>
        <p:txBody>
          <a:bodyPr/>
          <a:lstStyle/>
          <a:p>
            <a:fld id="{3E7CFAF2-DB25-43F8-86F7-5A9382A487B7}" type="slidenum">
              <a:rPr lang="en-US">
                <a:solidFill>
                  <a:srgbClr val="000000"/>
                </a:solidFill>
              </a:rPr>
              <a:pPr/>
              <a:t>8</a:t>
            </a:fld>
            <a:endParaRPr lang="en-US">
              <a:solidFill>
                <a:srgbClr val="000000"/>
              </a:solidFill>
            </a:endParaRPr>
          </a:p>
        </p:txBody>
      </p:sp>
      <p:sp>
        <p:nvSpPr>
          <p:cNvPr id="115714" name="Text Box 2"/>
          <p:cNvSpPr txBox="1">
            <a:spLocks noChangeArrowheads="1"/>
          </p:cNvSpPr>
          <p:nvPr/>
        </p:nvSpPr>
        <p:spPr bwMode="auto">
          <a:xfrm>
            <a:off x="228600" y="152400"/>
            <a:ext cx="6781800" cy="406400"/>
          </a:xfrm>
          <a:prstGeom prst="rect">
            <a:avLst/>
          </a:prstGeom>
          <a:solidFill>
            <a:schemeClr val="bg1"/>
          </a:solidFill>
          <a:ln w="9525">
            <a:solidFill>
              <a:schemeClr val="tx2"/>
            </a:solidFill>
            <a:miter lim="800000"/>
            <a:headEnd/>
            <a:tailEnd/>
          </a:ln>
          <a:effectLst>
            <a:outerShdw dist="107763" dir="18900000" algn="ctr" rotWithShape="0">
              <a:schemeClr val="bg2">
                <a:alpha val="50000"/>
              </a:schemeClr>
            </a:outerShdw>
          </a:effectLst>
        </p:spPr>
        <p:txBody>
          <a:bodyPr>
            <a:spAutoFit/>
          </a:bodyPr>
          <a:lstStyle/>
          <a:p>
            <a:pPr eaLnBrk="0" fontAlgn="base" hangingPunct="0">
              <a:spcBef>
                <a:spcPct val="50000"/>
              </a:spcBef>
              <a:spcAft>
                <a:spcPct val="0"/>
              </a:spcAft>
            </a:pPr>
            <a:r>
              <a:rPr lang="en-US" sz="2000" b="1">
                <a:solidFill>
                  <a:srgbClr val="000000"/>
                </a:solidFill>
                <a:effectLst>
                  <a:outerShdw blurRad="38100" dist="38100" dir="2700000" algn="tl">
                    <a:srgbClr val="C0C0C0"/>
                  </a:outerShdw>
                </a:effectLst>
              </a:rPr>
              <a:t>WUJUD FISIK EKOSISTEM SUMBERDAYA ALAM</a:t>
            </a:r>
          </a:p>
        </p:txBody>
      </p:sp>
      <p:sp>
        <p:nvSpPr>
          <p:cNvPr id="115715" name="Text Box 3"/>
          <p:cNvSpPr txBox="1">
            <a:spLocks noChangeArrowheads="1"/>
          </p:cNvSpPr>
          <p:nvPr/>
        </p:nvSpPr>
        <p:spPr bwMode="auto">
          <a:xfrm>
            <a:off x="304800" y="3810000"/>
            <a:ext cx="1981200" cy="466725"/>
          </a:xfrm>
          <a:prstGeom prst="rect">
            <a:avLst/>
          </a:prstGeom>
          <a:solidFill>
            <a:schemeClr val="bg1"/>
          </a:solidFill>
          <a:ln w="9525">
            <a:solidFill>
              <a:schemeClr val="tx2"/>
            </a:solidFill>
            <a:miter lim="800000"/>
            <a:headEnd/>
            <a:tailEnd/>
          </a:ln>
          <a:effectLst/>
        </p:spPr>
        <p:txBody>
          <a:bodyPr>
            <a:spAutoFit/>
          </a:bodyPr>
          <a:lstStyle/>
          <a:p>
            <a:pPr algn="ctr" eaLnBrk="0" fontAlgn="base" hangingPunct="0">
              <a:spcBef>
                <a:spcPct val="50000"/>
              </a:spcBef>
              <a:spcAft>
                <a:spcPct val="0"/>
              </a:spcAft>
            </a:pPr>
            <a:r>
              <a:rPr lang="en-US" sz="2400" b="1">
                <a:solidFill>
                  <a:srgbClr val="000000"/>
                </a:solidFill>
                <a:effectLst>
                  <a:outerShdw blurRad="38100" dist="38100" dir="2700000" algn="tl">
                    <a:srgbClr val="C0C0C0"/>
                  </a:outerShdw>
                </a:effectLst>
              </a:rPr>
              <a:t>LAHAN</a:t>
            </a:r>
            <a:endParaRPr lang="en-US" sz="2400">
              <a:solidFill>
                <a:srgbClr val="000000"/>
              </a:solidFill>
            </a:endParaRPr>
          </a:p>
        </p:txBody>
      </p:sp>
      <p:sp>
        <p:nvSpPr>
          <p:cNvPr id="115716" name="Text Box 4"/>
          <p:cNvSpPr txBox="1">
            <a:spLocks noChangeArrowheads="1"/>
          </p:cNvSpPr>
          <p:nvPr/>
        </p:nvSpPr>
        <p:spPr bwMode="auto">
          <a:xfrm>
            <a:off x="3733800" y="5105400"/>
            <a:ext cx="1981200" cy="457200"/>
          </a:xfrm>
          <a:prstGeom prst="rect">
            <a:avLst/>
          </a:prstGeom>
          <a:gradFill rotWithShape="0">
            <a:gsLst>
              <a:gs pos="0">
                <a:srgbClr val="FF99FF"/>
              </a:gs>
              <a:gs pos="100000">
                <a:srgbClr val="FF33CC"/>
              </a:gs>
            </a:gsLst>
            <a:path path="shape">
              <a:fillToRect l="50000" t="50000" r="50000" b="50000"/>
            </a:path>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FF99FF"/>
            </a:extrusionClr>
          </a:sp3d>
        </p:spPr>
        <p:txBody>
          <a:bodyPr>
            <a:spAutoFit/>
            <a:flatTx/>
          </a:bodyPr>
          <a:lstStyle/>
          <a:p>
            <a:pPr algn="ctr" eaLnBrk="0" fontAlgn="base" hangingPunct="0">
              <a:spcBef>
                <a:spcPct val="50000"/>
              </a:spcBef>
              <a:spcAft>
                <a:spcPct val="0"/>
              </a:spcAft>
            </a:pPr>
            <a:r>
              <a:rPr lang="en-US" sz="2400" b="1">
                <a:solidFill>
                  <a:srgbClr val="000000"/>
                </a:solidFill>
                <a:effectLst>
                  <a:outerShdw blurRad="38100" dist="38100" dir="2700000" algn="tl">
                    <a:srgbClr val="FFFFFF"/>
                  </a:outerShdw>
                </a:effectLst>
              </a:rPr>
              <a:t>MINERAL</a:t>
            </a:r>
            <a:endParaRPr lang="en-US" sz="2400">
              <a:solidFill>
                <a:srgbClr val="000000"/>
              </a:solidFill>
            </a:endParaRPr>
          </a:p>
        </p:txBody>
      </p:sp>
      <p:sp>
        <p:nvSpPr>
          <p:cNvPr id="115717" name="Text Box 5"/>
          <p:cNvSpPr txBox="1">
            <a:spLocks noChangeArrowheads="1"/>
          </p:cNvSpPr>
          <p:nvPr/>
        </p:nvSpPr>
        <p:spPr bwMode="auto">
          <a:xfrm>
            <a:off x="3124200" y="2819400"/>
            <a:ext cx="1828800" cy="457200"/>
          </a:xfrm>
          <a:prstGeom prst="rect">
            <a:avLst/>
          </a:prstGeom>
          <a:gradFill rotWithShape="0">
            <a:gsLst>
              <a:gs pos="0">
                <a:srgbClr val="FFFF00"/>
              </a:gs>
              <a:gs pos="100000">
                <a:srgbClr val="008000"/>
              </a:gs>
            </a:gsLst>
            <a:path path="shape">
              <a:fillToRect l="50000" t="50000" r="50000" b="50000"/>
            </a:path>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FFFF00"/>
            </a:extrusionClr>
          </a:sp3d>
        </p:spPr>
        <p:txBody>
          <a:bodyPr>
            <a:spAutoFit/>
            <a:flatTx/>
          </a:bodyPr>
          <a:lstStyle/>
          <a:p>
            <a:pPr algn="ctr" eaLnBrk="0" fontAlgn="base" hangingPunct="0">
              <a:spcBef>
                <a:spcPct val="50000"/>
              </a:spcBef>
              <a:spcAft>
                <a:spcPct val="0"/>
              </a:spcAft>
            </a:pPr>
            <a:r>
              <a:rPr lang="en-US" sz="2400" b="1">
                <a:solidFill>
                  <a:srgbClr val="000000"/>
                </a:solidFill>
                <a:effectLst>
                  <a:outerShdw blurRad="38100" dist="38100" dir="2700000" algn="tl">
                    <a:srgbClr val="FFFFFF"/>
                  </a:outerShdw>
                </a:effectLst>
              </a:rPr>
              <a:t>H U T A N</a:t>
            </a:r>
            <a:endParaRPr lang="en-US" sz="2400">
              <a:solidFill>
                <a:srgbClr val="000000"/>
              </a:solidFill>
            </a:endParaRPr>
          </a:p>
        </p:txBody>
      </p:sp>
      <p:sp>
        <p:nvSpPr>
          <p:cNvPr id="115718" name="Text Box 6"/>
          <p:cNvSpPr txBox="1">
            <a:spLocks noChangeArrowheads="1"/>
          </p:cNvSpPr>
          <p:nvPr/>
        </p:nvSpPr>
        <p:spPr bwMode="auto">
          <a:xfrm>
            <a:off x="6248400" y="3733800"/>
            <a:ext cx="1524000" cy="457200"/>
          </a:xfrm>
          <a:prstGeom prst="rect">
            <a:avLst/>
          </a:prstGeom>
          <a:gradFill rotWithShape="0">
            <a:gsLst>
              <a:gs pos="0">
                <a:srgbClr val="3399FF"/>
              </a:gs>
              <a:gs pos="100000">
                <a:srgbClr val="00FFFF"/>
              </a:gs>
            </a:gsLst>
            <a:path path="shape">
              <a:fillToRect l="50000" t="50000" r="50000" b="50000"/>
            </a:path>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3399FF"/>
            </a:extrusionClr>
          </a:sp3d>
        </p:spPr>
        <p:txBody>
          <a:bodyPr>
            <a:spAutoFit/>
            <a:flatTx/>
          </a:bodyPr>
          <a:lstStyle/>
          <a:p>
            <a:pPr algn="ctr" eaLnBrk="0" fontAlgn="base" hangingPunct="0">
              <a:spcBef>
                <a:spcPct val="50000"/>
              </a:spcBef>
              <a:spcAft>
                <a:spcPct val="0"/>
              </a:spcAft>
            </a:pPr>
            <a:r>
              <a:rPr lang="en-US" sz="2400" b="1">
                <a:solidFill>
                  <a:srgbClr val="000000"/>
                </a:solidFill>
                <a:effectLst>
                  <a:outerShdw blurRad="38100" dist="38100" dir="2700000" algn="tl">
                    <a:srgbClr val="FFFFFF"/>
                  </a:outerShdw>
                </a:effectLst>
              </a:rPr>
              <a:t>AIR</a:t>
            </a:r>
            <a:endParaRPr lang="en-US" sz="2400">
              <a:solidFill>
                <a:srgbClr val="000000"/>
              </a:solidFill>
            </a:endParaRPr>
          </a:p>
        </p:txBody>
      </p:sp>
      <p:sp>
        <p:nvSpPr>
          <p:cNvPr id="115719" name="Text Box 7"/>
          <p:cNvSpPr txBox="1">
            <a:spLocks noChangeArrowheads="1"/>
          </p:cNvSpPr>
          <p:nvPr/>
        </p:nvSpPr>
        <p:spPr bwMode="auto">
          <a:xfrm>
            <a:off x="685800" y="1371600"/>
            <a:ext cx="1752600" cy="466725"/>
          </a:xfrm>
          <a:prstGeom prst="rect">
            <a:avLst/>
          </a:prstGeom>
          <a:solidFill>
            <a:schemeClr val="bg1"/>
          </a:solidFill>
          <a:ln w="9525">
            <a:solidFill>
              <a:schemeClr val="tx2"/>
            </a:solidFill>
            <a:miter lim="800000"/>
            <a:headEnd/>
            <a:tailEnd/>
          </a:ln>
          <a:effectLst/>
        </p:spPr>
        <p:txBody>
          <a:bodyPr>
            <a:spAutoFit/>
          </a:bodyPr>
          <a:lstStyle/>
          <a:p>
            <a:pPr algn="ctr" eaLnBrk="0" fontAlgn="base" hangingPunct="0">
              <a:spcBef>
                <a:spcPct val="50000"/>
              </a:spcBef>
              <a:spcAft>
                <a:spcPct val="0"/>
              </a:spcAft>
            </a:pPr>
            <a:r>
              <a:rPr lang="en-US" sz="2400" b="1">
                <a:solidFill>
                  <a:srgbClr val="000000"/>
                </a:solidFill>
                <a:effectLst>
                  <a:outerShdw blurRad="38100" dist="38100" dir="2700000" algn="tl">
                    <a:srgbClr val="C0C0C0"/>
                  </a:outerShdw>
                </a:effectLst>
              </a:rPr>
              <a:t>UDARA</a:t>
            </a:r>
            <a:endParaRPr lang="en-US" sz="2400">
              <a:solidFill>
                <a:srgbClr val="000000"/>
              </a:solidFill>
            </a:endParaRPr>
          </a:p>
        </p:txBody>
      </p:sp>
      <p:sp>
        <p:nvSpPr>
          <p:cNvPr id="115720" name="Text Box 8"/>
          <p:cNvSpPr txBox="1">
            <a:spLocks noChangeArrowheads="1"/>
          </p:cNvSpPr>
          <p:nvPr/>
        </p:nvSpPr>
        <p:spPr bwMode="auto">
          <a:xfrm>
            <a:off x="4572000" y="1295400"/>
            <a:ext cx="3429000" cy="457200"/>
          </a:xfrm>
          <a:prstGeom prst="rect">
            <a:avLst/>
          </a:prstGeom>
          <a:gradFill rotWithShape="0">
            <a:gsLst>
              <a:gs pos="0">
                <a:srgbClr val="FF6600"/>
              </a:gs>
              <a:gs pos="100000">
                <a:srgbClr val="FFFF00"/>
              </a:gs>
            </a:gsLst>
            <a:path path="shape">
              <a:fillToRect l="50000" t="50000" r="50000" b="50000"/>
            </a:path>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FF6600"/>
            </a:extrusionClr>
          </a:sp3d>
        </p:spPr>
        <p:txBody>
          <a:bodyPr>
            <a:spAutoFit/>
            <a:flatTx/>
          </a:bodyPr>
          <a:lstStyle/>
          <a:p>
            <a:pPr algn="ctr" eaLnBrk="0" fontAlgn="base" hangingPunct="0">
              <a:spcBef>
                <a:spcPct val="50000"/>
              </a:spcBef>
              <a:spcAft>
                <a:spcPct val="0"/>
              </a:spcAft>
            </a:pPr>
            <a:r>
              <a:rPr lang="en-US" sz="2400" b="1" dirty="0">
                <a:solidFill>
                  <a:srgbClr val="000000"/>
                </a:solidFill>
                <a:effectLst>
                  <a:outerShdw blurRad="38100" dist="38100" dir="2700000" algn="tl">
                    <a:srgbClr val="FFFFFF"/>
                  </a:outerShdw>
                </a:effectLst>
              </a:rPr>
              <a:t>RADIASI </a:t>
            </a:r>
            <a:r>
              <a:rPr lang="id-ID" sz="2400" b="1" dirty="0" smtClean="0">
                <a:solidFill>
                  <a:srgbClr val="000000"/>
                </a:solidFill>
                <a:effectLst>
                  <a:outerShdw blurRad="38100" dist="38100" dir="2700000" algn="tl">
                    <a:srgbClr val="FFFFFF"/>
                  </a:outerShdw>
                </a:effectLst>
              </a:rPr>
              <a:t> </a:t>
            </a:r>
            <a:r>
              <a:rPr lang="en-US" sz="2400" b="1" dirty="0" smtClean="0">
                <a:solidFill>
                  <a:srgbClr val="000000"/>
                </a:solidFill>
                <a:effectLst>
                  <a:outerShdw blurRad="38100" dist="38100" dir="2700000" algn="tl">
                    <a:srgbClr val="FFFFFF"/>
                  </a:outerShdw>
                </a:effectLst>
              </a:rPr>
              <a:t>MATAHARI</a:t>
            </a:r>
            <a:endParaRPr lang="en-US" sz="2400" dirty="0">
              <a:solidFill>
                <a:srgbClr val="000000"/>
              </a:solidFill>
            </a:endParaRPr>
          </a:p>
        </p:txBody>
      </p:sp>
      <p:sp>
        <p:nvSpPr>
          <p:cNvPr id="115721" name="AutoShape 9"/>
          <p:cNvSpPr>
            <a:spLocks noChangeArrowheads="1"/>
          </p:cNvSpPr>
          <p:nvPr/>
        </p:nvSpPr>
        <p:spPr bwMode="auto">
          <a:xfrm>
            <a:off x="6629400" y="1676400"/>
            <a:ext cx="457200" cy="2057400"/>
          </a:xfrm>
          <a:prstGeom prst="downArrow">
            <a:avLst>
              <a:gd name="adj1" fmla="val 43750"/>
              <a:gd name="adj2" fmla="val 66667"/>
            </a:avLst>
          </a:prstGeom>
          <a:solidFill>
            <a:srgbClr val="FFFF00"/>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5722" name="AutoShape 10"/>
          <p:cNvSpPr>
            <a:spLocks noChangeArrowheads="1"/>
          </p:cNvSpPr>
          <p:nvPr/>
        </p:nvSpPr>
        <p:spPr bwMode="auto">
          <a:xfrm rot="3160774">
            <a:off x="5173663" y="1423988"/>
            <a:ext cx="457200" cy="1676400"/>
          </a:xfrm>
          <a:prstGeom prst="downArrow">
            <a:avLst>
              <a:gd name="adj1" fmla="val 43750"/>
              <a:gd name="adj2" fmla="val 54321"/>
            </a:avLst>
          </a:prstGeom>
          <a:solidFill>
            <a:srgbClr val="FFFF00"/>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5723" name="AutoShape 11"/>
          <p:cNvSpPr>
            <a:spLocks noChangeArrowheads="1"/>
          </p:cNvSpPr>
          <p:nvPr/>
        </p:nvSpPr>
        <p:spPr bwMode="auto">
          <a:xfrm rot="-2915009">
            <a:off x="2286000" y="1524000"/>
            <a:ext cx="457200" cy="1676400"/>
          </a:xfrm>
          <a:prstGeom prst="downArrow">
            <a:avLst>
              <a:gd name="adj1" fmla="val 43750"/>
              <a:gd name="adj2" fmla="val 54321"/>
            </a:avLst>
          </a:prstGeom>
          <a:solidFill>
            <a:srgbClr val="9900FF"/>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5724" name="AutoShape 12"/>
          <p:cNvSpPr>
            <a:spLocks noChangeArrowheads="1"/>
          </p:cNvSpPr>
          <p:nvPr/>
        </p:nvSpPr>
        <p:spPr bwMode="auto">
          <a:xfrm rot="-17042">
            <a:off x="1143000" y="1825625"/>
            <a:ext cx="457200" cy="1982788"/>
          </a:xfrm>
          <a:prstGeom prst="downArrow">
            <a:avLst>
              <a:gd name="adj1" fmla="val 43750"/>
              <a:gd name="adj2" fmla="val 64249"/>
            </a:avLst>
          </a:prstGeom>
          <a:solidFill>
            <a:srgbClr val="CC66FF"/>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5725" name="AutoShape 13"/>
          <p:cNvSpPr>
            <a:spLocks noChangeArrowheads="1"/>
          </p:cNvSpPr>
          <p:nvPr/>
        </p:nvSpPr>
        <p:spPr bwMode="auto">
          <a:xfrm>
            <a:off x="4114800" y="3276600"/>
            <a:ext cx="457200" cy="1828800"/>
          </a:xfrm>
          <a:prstGeom prst="downArrow">
            <a:avLst>
              <a:gd name="adj1" fmla="val 43750"/>
              <a:gd name="adj2" fmla="val 59259"/>
            </a:avLst>
          </a:prstGeom>
          <a:solidFill>
            <a:srgbClr val="006600"/>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5726" name="AutoShape 14"/>
          <p:cNvSpPr>
            <a:spLocks noChangeArrowheads="1"/>
          </p:cNvSpPr>
          <p:nvPr/>
        </p:nvSpPr>
        <p:spPr bwMode="auto">
          <a:xfrm rot="-3380851">
            <a:off x="5434013" y="2835275"/>
            <a:ext cx="304800" cy="1676400"/>
          </a:xfrm>
          <a:prstGeom prst="upDownArrow">
            <a:avLst>
              <a:gd name="adj1" fmla="val 50000"/>
              <a:gd name="adj2" fmla="val 110000"/>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5727" name="AutoShape 15"/>
          <p:cNvSpPr>
            <a:spLocks noChangeArrowheads="1"/>
          </p:cNvSpPr>
          <p:nvPr/>
        </p:nvSpPr>
        <p:spPr bwMode="auto">
          <a:xfrm rot="-1436504">
            <a:off x="1981200" y="3276600"/>
            <a:ext cx="1219200" cy="425450"/>
          </a:xfrm>
          <a:prstGeom prst="leftRightArrow">
            <a:avLst>
              <a:gd name="adj1" fmla="val 50000"/>
              <a:gd name="adj2" fmla="val 57313"/>
            </a:avLst>
          </a:prstGeom>
          <a:solidFill>
            <a:srgbClr val="996633"/>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5728" name="AutoShape 16"/>
          <p:cNvSpPr>
            <a:spLocks noChangeArrowheads="1"/>
          </p:cNvSpPr>
          <p:nvPr/>
        </p:nvSpPr>
        <p:spPr bwMode="auto">
          <a:xfrm rot="1494933">
            <a:off x="1371600" y="4724400"/>
            <a:ext cx="2438400" cy="223838"/>
          </a:xfrm>
          <a:prstGeom prst="leftRightArrow">
            <a:avLst>
              <a:gd name="adj1" fmla="val 59657"/>
              <a:gd name="adj2" fmla="val 173188"/>
            </a:avLst>
          </a:prstGeom>
          <a:solidFill>
            <a:srgbClr val="660033"/>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5729" name="AutoShape 17"/>
          <p:cNvSpPr>
            <a:spLocks noChangeArrowheads="1"/>
          </p:cNvSpPr>
          <p:nvPr/>
        </p:nvSpPr>
        <p:spPr bwMode="auto">
          <a:xfrm rot="8664451">
            <a:off x="5486400" y="4648200"/>
            <a:ext cx="1981200" cy="223838"/>
          </a:xfrm>
          <a:prstGeom prst="leftRightArrow">
            <a:avLst>
              <a:gd name="adj1" fmla="val 59657"/>
              <a:gd name="adj2" fmla="val 140715"/>
            </a:avLst>
          </a:prstGeom>
          <a:solidFill>
            <a:schemeClr val="accent2"/>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5730" name="AutoShape 18"/>
          <p:cNvSpPr>
            <a:spLocks noChangeArrowheads="1"/>
          </p:cNvSpPr>
          <p:nvPr/>
        </p:nvSpPr>
        <p:spPr bwMode="auto">
          <a:xfrm>
            <a:off x="7143768" y="214290"/>
            <a:ext cx="457200" cy="914400"/>
          </a:xfrm>
          <a:prstGeom prst="downArrow">
            <a:avLst>
              <a:gd name="adj1" fmla="val 43750"/>
              <a:gd name="adj2" fmla="val 29630"/>
            </a:avLst>
          </a:prstGeom>
          <a:solidFill>
            <a:srgbClr val="FF0066"/>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5731" name="AutoShape 19"/>
          <p:cNvSpPr>
            <a:spLocks noChangeArrowheads="1"/>
          </p:cNvSpPr>
          <p:nvPr/>
        </p:nvSpPr>
        <p:spPr bwMode="auto">
          <a:xfrm>
            <a:off x="2362200" y="1371600"/>
            <a:ext cx="381000" cy="533400"/>
          </a:xfrm>
          <a:prstGeom prst="curvedRightArrow">
            <a:avLst>
              <a:gd name="adj1" fmla="val 28000"/>
              <a:gd name="adj2" fmla="val 56000"/>
              <a:gd name="adj3" fmla="val 33333"/>
            </a:avLst>
          </a:prstGeom>
          <a:solidFill>
            <a:srgbClr val="9900FF"/>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5732" name="AutoShape 20"/>
          <p:cNvSpPr>
            <a:spLocks noChangeArrowheads="1"/>
          </p:cNvSpPr>
          <p:nvPr/>
        </p:nvSpPr>
        <p:spPr bwMode="auto">
          <a:xfrm>
            <a:off x="7696200" y="3657600"/>
            <a:ext cx="381000" cy="533400"/>
          </a:xfrm>
          <a:prstGeom prst="curvedRightArrow">
            <a:avLst>
              <a:gd name="adj1" fmla="val 28000"/>
              <a:gd name="adj2" fmla="val 56000"/>
              <a:gd name="adj3" fmla="val 33333"/>
            </a:avLst>
          </a:prstGeom>
          <a:solidFill>
            <a:srgbClr val="00FFCC"/>
          </a:solidFill>
          <a:ln w="9525">
            <a:solidFill>
              <a:schemeClr val="tx1"/>
            </a:solidFill>
            <a:miter lim="800000"/>
            <a:headEnd/>
            <a:tailEnd/>
          </a:ln>
          <a:effectLst/>
        </p:spPr>
        <p:txBody>
          <a:bodyPr wrap="none" anchor="ctr"/>
          <a:lstStyle/>
          <a:p>
            <a:pPr algn="ctr" eaLnBrk="0" fontAlgn="base" hangingPunct="0">
              <a:spcBef>
                <a:spcPct val="0"/>
              </a:spcBef>
              <a:spcAft>
                <a:spcPct val="0"/>
              </a:spcAft>
            </a:pPr>
            <a:endParaRPr lang="id-ID" sz="2400">
              <a:solidFill>
                <a:srgbClr val="000000"/>
              </a:solidFill>
            </a:endParaRPr>
          </a:p>
        </p:txBody>
      </p:sp>
      <p:sp>
        <p:nvSpPr>
          <p:cNvPr id="115733" name="Text Box 21"/>
          <p:cNvSpPr txBox="1">
            <a:spLocks noChangeArrowheads="1"/>
          </p:cNvSpPr>
          <p:nvPr/>
        </p:nvSpPr>
        <p:spPr bwMode="auto">
          <a:xfrm>
            <a:off x="3886200" y="5257800"/>
            <a:ext cx="1981200" cy="457200"/>
          </a:xfrm>
          <a:prstGeom prst="rect">
            <a:avLst/>
          </a:prstGeom>
          <a:gradFill rotWithShape="0">
            <a:gsLst>
              <a:gs pos="0">
                <a:srgbClr val="FF99FF"/>
              </a:gs>
              <a:gs pos="100000">
                <a:srgbClr val="FF33CC"/>
              </a:gs>
            </a:gsLst>
            <a:path path="shape">
              <a:fillToRect l="50000" t="50000" r="50000" b="50000"/>
            </a:path>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FF99FF"/>
            </a:extrusionClr>
          </a:sp3d>
        </p:spPr>
        <p:txBody>
          <a:bodyPr>
            <a:spAutoFit/>
            <a:flatTx/>
          </a:bodyPr>
          <a:lstStyle/>
          <a:p>
            <a:pPr algn="ctr" eaLnBrk="0" fontAlgn="base" hangingPunct="0">
              <a:spcBef>
                <a:spcPct val="50000"/>
              </a:spcBef>
              <a:spcAft>
                <a:spcPct val="0"/>
              </a:spcAft>
            </a:pPr>
            <a:r>
              <a:rPr lang="en-US" sz="2400" b="1">
                <a:solidFill>
                  <a:srgbClr val="000000"/>
                </a:solidFill>
                <a:effectLst>
                  <a:outerShdw blurRad="38100" dist="38100" dir="2700000" algn="tl">
                    <a:srgbClr val="FFFFFF"/>
                  </a:outerShdw>
                </a:effectLst>
              </a:rPr>
              <a:t>MINERAL</a:t>
            </a:r>
            <a:endParaRPr lang="en-US" sz="2400">
              <a:solidFill>
                <a:srgbClr val="000000"/>
              </a:solidFill>
            </a:endParaRPr>
          </a:p>
        </p:txBody>
      </p:sp>
      <p:sp>
        <p:nvSpPr>
          <p:cNvPr id="115734" name="Text Box 22"/>
          <p:cNvSpPr txBox="1">
            <a:spLocks noChangeArrowheads="1"/>
          </p:cNvSpPr>
          <p:nvPr/>
        </p:nvSpPr>
        <p:spPr bwMode="auto">
          <a:xfrm>
            <a:off x="4038600" y="5410200"/>
            <a:ext cx="1981200" cy="457200"/>
          </a:xfrm>
          <a:prstGeom prst="rect">
            <a:avLst/>
          </a:prstGeom>
          <a:gradFill rotWithShape="0">
            <a:gsLst>
              <a:gs pos="0">
                <a:srgbClr val="FF99FF"/>
              </a:gs>
              <a:gs pos="100000">
                <a:srgbClr val="FF33CC"/>
              </a:gs>
            </a:gsLst>
            <a:path path="shape">
              <a:fillToRect l="50000" t="50000" r="50000" b="50000"/>
            </a:path>
          </a:gra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FF99FF"/>
            </a:extrusionClr>
          </a:sp3d>
        </p:spPr>
        <p:txBody>
          <a:bodyPr>
            <a:spAutoFit/>
            <a:flatTx/>
          </a:bodyPr>
          <a:lstStyle/>
          <a:p>
            <a:pPr algn="ctr" eaLnBrk="0" fontAlgn="base" hangingPunct="0">
              <a:spcBef>
                <a:spcPct val="50000"/>
              </a:spcBef>
              <a:spcAft>
                <a:spcPct val="0"/>
              </a:spcAft>
            </a:pPr>
            <a:r>
              <a:rPr lang="en-US" sz="2400" b="1">
                <a:solidFill>
                  <a:srgbClr val="000000"/>
                </a:solidFill>
                <a:effectLst>
                  <a:outerShdw blurRad="38100" dist="38100" dir="2700000" algn="tl">
                    <a:srgbClr val="FFFFFF"/>
                  </a:outerShdw>
                </a:effectLst>
              </a:rPr>
              <a:t>MINERAL</a:t>
            </a:r>
            <a:endParaRPr lang="en-US" sz="2400">
              <a:solidFill>
                <a:srgbClr val="000000"/>
              </a:solidFill>
            </a:endParaRPr>
          </a:p>
        </p:txBody>
      </p:sp>
      <p:sp>
        <p:nvSpPr>
          <p:cNvPr id="115735" name="Text Box 23"/>
          <p:cNvSpPr txBox="1">
            <a:spLocks noChangeArrowheads="1"/>
          </p:cNvSpPr>
          <p:nvPr/>
        </p:nvSpPr>
        <p:spPr bwMode="auto">
          <a:xfrm>
            <a:off x="3143240" y="3143248"/>
            <a:ext cx="1785950" cy="466725"/>
          </a:xfrm>
          <a:prstGeom prst="rect">
            <a:avLst/>
          </a:prstGeom>
          <a:solidFill>
            <a:schemeClr val="bg1"/>
          </a:solidFill>
          <a:ln w="9525">
            <a:solidFill>
              <a:schemeClr val="tx2"/>
            </a:solidFill>
            <a:miter lim="800000"/>
            <a:headEnd/>
            <a:tailEnd/>
          </a:ln>
          <a:effectLst/>
        </p:spPr>
        <p:txBody>
          <a:bodyPr wrap="square">
            <a:spAutoFit/>
          </a:bodyPr>
          <a:lstStyle/>
          <a:p>
            <a:pPr algn="ctr" eaLnBrk="0" fontAlgn="base" hangingPunct="0">
              <a:spcBef>
                <a:spcPct val="50000"/>
              </a:spcBef>
              <a:spcAft>
                <a:spcPct val="0"/>
              </a:spcAft>
            </a:pPr>
            <a:r>
              <a:rPr lang="en-US" sz="2400" b="1">
                <a:solidFill>
                  <a:srgbClr val="000000"/>
                </a:solidFill>
                <a:effectLst>
                  <a:outerShdw blurRad="38100" dist="38100" dir="2700000" algn="tl">
                    <a:srgbClr val="C0C0C0"/>
                  </a:outerShdw>
                </a:effectLst>
              </a:rPr>
              <a:t>H U T A N</a:t>
            </a:r>
            <a:endParaRPr lang="en-US" sz="240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0621EB6F-335D-4490-B95F-E6955FA0485E}" type="slidenum">
              <a:rPr lang="en-US">
                <a:solidFill>
                  <a:srgbClr val="000000"/>
                </a:solidFill>
              </a:rPr>
              <a:pPr/>
              <a:t>9</a:t>
            </a:fld>
            <a:endParaRPr lang="en-US">
              <a:solidFill>
                <a:srgbClr val="000000"/>
              </a:solidFill>
            </a:endParaRPr>
          </a:p>
        </p:txBody>
      </p:sp>
      <p:sp>
        <p:nvSpPr>
          <p:cNvPr id="117762" name="Text Box 2"/>
          <p:cNvSpPr txBox="1">
            <a:spLocks noChangeArrowheads="1"/>
          </p:cNvSpPr>
          <p:nvPr/>
        </p:nvSpPr>
        <p:spPr bwMode="auto">
          <a:xfrm>
            <a:off x="838200" y="1371600"/>
            <a:ext cx="3657600" cy="831850"/>
          </a:xfrm>
          <a:prstGeom prst="rect">
            <a:avLst/>
          </a:prstGeom>
          <a:solidFill>
            <a:schemeClr val="bg1"/>
          </a:solidFill>
          <a:ln w="9525">
            <a:solidFill>
              <a:schemeClr val="tx2"/>
            </a:solidFill>
            <a:miter lim="800000"/>
            <a:headEnd/>
            <a:tailEnd/>
          </a:ln>
          <a:effectLst>
            <a:outerShdw dist="107763" dir="18900000" algn="ctr" rotWithShape="0">
              <a:schemeClr val="bg2">
                <a:alpha val="50000"/>
              </a:schemeClr>
            </a:outerShdw>
          </a:effectLst>
        </p:spPr>
        <p:txBody>
          <a:bodyPr>
            <a:spAutoFit/>
          </a:bodyPr>
          <a:lstStyle/>
          <a:p>
            <a:pPr algn="ctr" eaLnBrk="0" fontAlgn="base" hangingPunct="0">
              <a:spcBef>
                <a:spcPct val="0"/>
              </a:spcBef>
              <a:spcAft>
                <a:spcPct val="0"/>
              </a:spcAft>
            </a:pPr>
            <a:r>
              <a:rPr lang="en-US" sz="2400" b="1">
                <a:solidFill>
                  <a:srgbClr val="000000"/>
                </a:solidFill>
              </a:rPr>
              <a:t>Standar Aman Minimum</a:t>
            </a:r>
          </a:p>
          <a:p>
            <a:pPr algn="ctr" eaLnBrk="0" fontAlgn="base" hangingPunct="0">
              <a:spcBef>
                <a:spcPct val="0"/>
              </a:spcBef>
              <a:spcAft>
                <a:spcPct val="0"/>
              </a:spcAft>
            </a:pPr>
            <a:r>
              <a:rPr lang="en-US" sz="2400" b="1">
                <a:solidFill>
                  <a:srgbClr val="000000"/>
                </a:solidFill>
              </a:rPr>
              <a:t>(Baku Mutu Minimum)</a:t>
            </a:r>
            <a:endParaRPr lang="en-US" sz="2400">
              <a:solidFill>
                <a:srgbClr val="000000"/>
              </a:solidFill>
            </a:endParaRPr>
          </a:p>
        </p:txBody>
      </p:sp>
      <p:sp>
        <p:nvSpPr>
          <p:cNvPr id="117763" name="WordArt 3"/>
          <p:cNvSpPr>
            <a:spLocks noChangeArrowheads="1" noChangeShapeType="1" noTextEdit="1"/>
          </p:cNvSpPr>
          <p:nvPr/>
        </p:nvSpPr>
        <p:spPr bwMode="auto">
          <a:xfrm rot="284269">
            <a:off x="754063" y="371475"/>
            <a:ext cx="7472362" cy="87471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eaLnBrk="0" fontAlgn="base" hangingPunct="0">
              <a:spcBef>
                <a:spcPct val="0"/>
              </a:spcBef>
              <a:spcAft>
                <a:spcPct val="0"/>
              </a:spcAft>
            </a:pPr>
            <a:r>
              <a:rPr lang="id-ID" sz="3600" kern="10">
                <a:ln w="9525">
                  <a:round/>
                  <a:headEnd/>
                  <a:tailEnd/>
                </a:ln>
                <a:gradFill rotWithShape="0">
                  <a:gsLst>
                    <a:gs pos="0">
                      <a:srgbClr val="FFE701"/>
                    </a:gs>
                    <a:gs pos="100000">
                      <a:srgbClr val="FE3E02"/>
                    </a:gs>
                  </a:gsLst>
                  <a:lin ang="5115731" scaled="1"/>
                </a:gradFill>
                <a:latin typeface="Impact"/>
              </a:rPr>
              <a:t>RAMBU-RAMBU PEMBANGUNAN EKOSISTEM  </a:t>
            </a:r>
          </a:p>
        </p:txBody>
      </p:sp>
      <p:sp>
        <p:nvSpPr>
          <p:cNvPr id="117764" name="Text Box 4"/>
          <p:cNvSpPr txBox="1">
            <a:spLocks noChangeArrowheads="1"/>
          </p:cNvSpPr>
          <p:nvPr/>
        </p:nvSpPr>
        <p:spPr bwMode="auto">
          <a:xfrm>
            <a:off x="1219200" y="2590800"/>
            <a:ext cx="3657600" cy="1196975"/>
          </a:xfrm>
          <a:prstGeom prst="rect">
            <a:avLst/>
          </a:prstGeom>
          <a:solidFill>
            <a:srgbClr val="FFFF66"/>
          </a:solidFill>
          <a:ln w="9525">
            <a:solidFill>
              <a:schemeClr val="tx2"/>
            </a:solidFill>
            <a:miter lim="800000"/>
            <a:headEnd/>
            <a:tailEnd/>
          </a:ln>
          <a:effectLst>
            <a:outerShdw dist="107763" dir="13500000" algn="ctr" rotWithShape="0">
              <a:schemeClr val="bg2">
                <a:alpha val="50000"/>
              </a:schemeClr>
            </a:outerShdw>
          </a:effectLst>
        </p:spPr>
        <p:txBody>
          <a:bodyPr>
            <a:spAutoFit/>
          </a:bodyPr>
          <a:lstStyle/>
          <a:p>
            <a:pPr algn="ctr" eaLnBrk="0" fontAlgn="base" hangingPunct="0">
              <a:spcBef>
                <a:spcPct val="0"/>
              </a:spcBef>
              <a:spcAft>
                <a:spcPct val="0"/>
              </a:spcAft>
            </a:pPr>
            <a:r>
              <a:rPr lang="en-US" sz="2400" b="1">
                <a:solidFill>
                  <a:srgbClr val="000000"/>
                </a:solidFill>
              </a:rPr>
              <a:t>Hindari gangguan (irreversibel)</a:t>
            </a:r>
          </a:p>
          <a:p>
            <a:pPr algn="ctr" eaLnBrk="0" fontAlgn="base" hangingPunct="0">
              <a:spcBef>
                <a:spcPct val="0"/>
              </a:spcBef>
              <a:spcAft>
                <a:spcPct val="0"/>
              </a:spcAft>
            </a:pPr>
            <a:r>
              <a:rPr lang="en-US" sz="2400" b="1">
                <a:solidFill>
                  <a:srgbClr val="000000"/>
                </a:solidFill>
              </a:rPr>
              <a:t>lingkungan ambien lokal</a:t>
            </a:r>
            <a:endParaRPr lang="en-US" sz="2400">
              <a:solidFill>
                <a:srgbClr val="000000"/>
              </a:solidFill>
            </a:endParaRPr>
          </a:p>
        </p:txBody>
      </p:sp>
      <p:sp>
        <p:nvSpPr>
          <p:cNvPr id="117765" name="Text Box 5"/>
          <p:cNvSpPr txBox="1">
            <a:spLocks noChangeArrowheads="1"/>
          </p:cNvSpPr>
          <p:nvPr/>
        </p:nvSpPr>
        <p:spPr bwMode="auto">
          <a:xfrm>
            <a:off x="5105400" y="1676400"/>
            <a:ext cx="3657600" cy="1196975"/>
          </a:xfrm>
          <a:prstGeom prst="rect">
            <a:avLst/>
          </a:prstGeom>
          <a:solidFill>
            <a:schemeClr val="bg1"/>
          </a:solidFill>
          <a:ln w="9525">
            <a:solidFill>
              <a:schemeClr val="tx2"/>
            </a:solidFill>
            <a:miter lim="800000"/>
            <a:headEnd/>
            <a:tailEnd/>
          </a:ln>
          <a:effectLst>
            <a:outerShdw dist="107763" dir="18900000" algn="ctr" rotWithShape="0">
              <a:schemeClr val="bg2">
                <a:alpha val="50000"/>
              </a:schemeClr>
            </a:outerShdw>
          </a:effectLst>
        </p:spPr>
        <p:txBody>
          <a:bodyPr>
            <a:spAutoFit/>
          </a:bodyPr>
          <a:lstStyle/>
          <a:p>
            <a:pPr algn="ctr" eaLnBrk="0" fontAlgn="base" hangingPunct="0">
              <a:spcBef>
                <a:spcPct val="0"/>
              </a:spcBef>
              <a:spcAft>
                <a:spcPct val="0"/>
              </a:spcAft>
            </a:pPr>
            <a:r>
              <a:rPr lang="en-US" sz="2400" b="1">
                <a:solidFill>
                  <a:srgbClr val="000000"/>
                </a:solidFill>
              </a:rPr>
              <a:t>Hindari gangguan (irreversibel)</a:t>
            </a:r>
          </a:p>
          <a:p>
            <a:pPr algn="ctr" eaLnBrk="0" fontAlgn="base" hangingPunct="0">
              <a:spcBef>
                <a:spcPct val="0"/>
              </a:spcBef>
              <a:spcAft>
                <a:spcPct val="0"/>
              </a:spcAft>
            </a:pPr>
            <a:r>
              <a:rPr lang="en-US" sz="2400" b="1">
                <a:solidFill>
                  <a:srgbClr val="000000"/>
                </a:solidFill>
              </a:rPr>
              <a:t>Common property </a:t>
            </a:r>
            <a:endParaRPr lang="en-US" sz="2400">
              <a:solidFill>
                <a:srgbClr val="000000"/>
              </a:solidFill>
            </a:endParaRPr>
          </a:p>
        </p:txBody>
      </p:sp>
      <p:sp>
        <p:nvSpPr>
          <p:cNvPr id="117766" name="Text Box 6"/>
          <p:cNvSpPr txBox="1">
            <a:spLocks noChangeArrowheads="1"/>
          </p:cNvSpPr>
          <p:nvPr/>
        </p:nvSpPr>
        <p:spPr bwMode="auto">
          <a:xfrm>
            <a:off x="1066800" y="4267200"/>
            <a:ext cx="3657600" cy="831850"/>
          </a:xfrm>
          <a:prstGeom prst="rect">
            <a:avLst/>
          </a:prstGeom>
          <a:solidFill>
            <a:srgbClr val="99FF66"/>
          </a:solidFill>
          <a:ln w="9525">
            <a:solidFill>
              <a:schemeClr val="tx2"/>
            </a:solidFill>
            <a:miter lim="800000"/>
            <a:headEnd/>
            <a:tailEnd/>
          </a:ln>
          <a:effectLst>
            <a:outerShdw dist="107763" dir="13500000" algn="ctr" rotWithShape="0">
              <a:schemeClr val="bg2">
                <a:alpha val="50000"/>
              </a:schemeClr>
            </a:outerShdw>
          </a:effectLst>
        </p:spPr>
        <p:txBody>
          <a:bodyPr>
            <a:spAutoFit/>
          </a:bodyPr>
          <a:lstStyle/>
          <a:p>
            <a:pPr algn="ctr" eaLnBrk="0" fontAlgn="base" hangingPunct="0">
              <a:spcBef>
                <a:spcPct val="0"/>
              </a:spcBef>
              <a:spcAft>
                <a:spcPct val="0"/>
              </a:spcAft>
            </a:pPr>
            <a:r>
              <a:rPr lang="en-US" sz="2400" b="1">
                <a:solidFill>
                  <a:srgbClr val="000000"/>
                </a:solidFill>
              </a:rPr>
              <a:t>Penggunaan SDA non-reversibel secara lestari</a:t>
            </a:r>
            <a:endParaRPr lang="en-US" sz="2400">
              <a:solidFill>
                <a:srgbClr val="000000"/>
              </a:solidFill>
            </a:endParaRPr>
          </a:p>
        </p:txBody>
      </p:sp>
      <p:sp>
        <p:nvSpPr>
          <p:cNvPr id="117767" name="Text Box 7"/>
          <p:cNvSpPr txBox="1">
            <a:spLocks noChangeArrowheads="1"/>
          </p:cNvSpPr>
          <p:nvPr/>
        </p:nvSpPr>
        <p:spPr bwMode="auto">
          <a:xfrm>
            <a:off x="3581400" y="5638800"/>
            <a:ext cx="3657600" cy="831850"/>
          </a:xfrm>
          <a:prstGeom prst="rect">
            <a:avLst/>
          </a:prstGeom>
          <a:solidFill>
            <a:schemeClr val="bg1"/>
          </a:solidFill>
          <a:ln w="9525">
            <a:solidFill>
              <a:schemeClr val="tx2"/>
            </a:solidFill>
            <a:miter lim="800000"/>
            <a:headEnd/>
            <a:tailEnd/>
          </a:ln>
          <a:effectLst>
            <a:outerShdw dist="107763" dir="13500000" algn="ctr" rotWithShape="0">
              <a:schemeClr val="bg2">
                <a:alpha val="50000"/>
              </a:schemeClr>
            </a:outerShdw>
          </a:effectLst>
        </p:spPr>
        <p:txBody>
          <a:bodyPr>
            <a:spAutoFit/>
          </a:bodyPr>
          <a:lstStyle/>
          <a:p>
            <a:pPr algn="ctr" eaLnBrk="0" fontAlgn="base" hangingPunct="0">
              <a:spcBef>
                <a:spcPct val="0"/>
              </a:spcBef>
              <a:spcAft>
                <a:spcPct val="0"/>
              </a:spcAft>
            </a:pPr>
            <a:r>
              <a:rPr lang="en-US" sz="2400" b="1">
                <a:solidFill>
                  <a:srgbClr val="000000"/>
                </a:solidFill>
              </a:rPr>
              <a:t>Dukungan LITBANG </a:t>
            </a:r>
          </a:p>
          <a:p>
            <a:pPr algn="ctr" eaLnBrk="0" fontAlgn="base" hangingPunct="0">
              <a:spcBef>
                <a:spcPct val="0"/>
              </a:spcBef>
              <a:spcAft>
                <a:spcPct val="0"/>
              </a:spcAft>
            </a:pPr>
            <a:r>
              <a:rPr lang="en-US" sz="2400" b="1">
                <a:solidFill>
                  <a:srgbClr val="000000"/>
                </a:solidFill>
              </a:rPr>
              <a:t>yg relevan</a:t>
            </a:r>
            <a:endParaRPr lang="en-US" sz="2400">
              <a:solidFill>
                <a:srgbClr val="000000"/>
              </a:solidFill>
            </a:endParaRPr>
          </a:p>
        </p:txBody>
      </p:sp>
      <p:sp>
        <p:nvSpPr>
          <p:cNvPr id="117768" name="Text Box 8"/>
          <p:cNvSpPr txBox="1">
            <a:spLocks noChangeArrowheads="1"/>
          </p:cNvSpPr>
          <p:nvPr/>
        </p:nvSpPr>
        <p:spPr bwMode="auto">
          <a:xfrm>
            <a:off x="5105400" y="3886200"/>
            <a:ext cx="3657600" cy="1196975"/>
          </a:xfrm>
          <a:prstGeom prst="rect">
            <a:avLst/>
          </a:prstGeom>
          <a:solidFill>
            <a:schemeClr val="bg1"/>
          </a:solidFill>
          <a:ln w="9525">
            <a:solidFill>
              <a:schemeClr val="tx2"/>
            </a:solidFill>
            <a:miter lim="800000"/>
            <a:headEnd/>
            <a:tailEnd/>
          </a:ln>
          <a:effectLst>
            <a:outerShdw dist="107763" dir="18900000" algn="ctr" rotWithShape="0">
              <a:schemeClr val="bg2">
                <a:alpha val="50000"/>
              </a:schemeClr>
            </a:outerShdw>
          </a:effectLst>
        </p:spPr>
        <p:txBody>
          <a:bodyPr>
            <a:spAutoFit/>
          </a:bodyPr>
          <a:lstStyle/>
          <a:p>
            <a:pPr algn="ctr" eaLnBrk="0" fontAlgn="base" hangingPunct="0">
              <a:spcBef>
                <a:spcPct val="0"/>
              </a:spcBef>
              <a:spcAft>
                <a:spcPct val="0"/>
              </a:spcAft>
            </a:pPr>
            <a:r>
              <a:rPr lang="en-US" sz="2400" b="1">
                <a:solidFill>
                  <a:srgbClr val="000000"/>
                </a:solidFill>
              </a:rPr>
              <a:t>Mekanisme pasar yg bersahabat/ ramah lingkungan </a:t>
            </a:r>
            <a:endParaRPr lang="en-US" sz="240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2028</Words>
  <Application>Microsoft Office PowerPoint</Application>
  <PresentationFormat>On-screen Show (4:3)</PresentationFormat>
  <Paragraphs>755</Paragraphs>
  <Slides>63</Slides>
  <Notes>63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NATURAL ECOSYSTEMS AND RESOURCES INFORMATION SYSTEMS </vt:lpstr>
      <vt:lpstr>COMPUTER MAPPING SYSTEMS: Geographic Information System</vt:lpstr>
      <vt:lpstr>Slide 21</vt:lpstr>
      <vt:lpstr>Slide 22</vt:lpstr>
      <vt:lpstr>Slide 23</vt:lpstr>
      <vt:lpstr>ORR planning:  OUTDOOR (Natural Ecosystem) RECREATION RESOURCES</vt:lpstr>
      <vt:lpstr>Contoh: Kriteria Kapabilitas ORR</vt:lpstr>
      <vt:lpstr>Slide 26</vt:lpstr>
      <vt:lpstr>Slide 27</vt:lpstr>
      <vt:lpstr>Slide 28</vt:lpstr>
      <vt:lpstr>Slide 29</vt:lpstr>
      <vt:lpstr>Misi pengembangan  :</vt:lpstr>
      <vt:lpstr>Slide 31</vt:lpstr>
      <vt:lpstr>Strategi   yang perlu dikembangkan: </vt:lpstr>
      <vt:lpstr>Strategi   yang perlu dikembangkan: </vt:lpstr>
      <vt:lpstr>Strategi   yang perlu dikembangkan: </vt:lpstr>
      <vt:lpstr>Strategi   yang perlu dikembangkan: </vt:lpstr>
      <vt:lpstr>Strategi   yang perlu dikembangkan: </vt:lpstr>
      <vt:lpstr>Strategi   yang perlu dikembangkan: </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SISTEM BIO-EKONOMIK BERKELANJUTAN (PRINSIP DASAR)</vt:lpstr>
      <vt:lpstr>Slide 55</vt:lpstr>
      <vt:lpstr>Slide 56</vt:lpstr>
      <vt:lpstr>Slide 57</vt:lpstr>
      <vt:lpstr>Slide 58</vt:lpstr>
      <vt:lpstr>Slide 59</vt:lpstr>
      <vt:lpstr>Slide 60</vt:lpstr>
      <vt:lpstr>Slide 61</vt:lpstr>
      <vt:lpstr>Slide 62</vt:lpstr>
      <vt:lpstr>Slide 63</vt:lpstr>
    </vt:vector>
  </TitlesOfParts>
  <Company>FEM-IPB BOGOR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Sutara Hendrakusuma</dc:creator>
  <cp:lastModifiedBy>Fibri</cp:lastModifiedBy>
  <cp:revision>30</cp:revision>
  <dcterms:created xsi:type="dcterms:W3CDTF">2009-10-18T09:32:08Z</dcterms:created>
  <dcterms:modified xsi:type="dcterms:W3CDTF">2012-10-24T01:56:23Z</dcterms:modified>
</cp:coreProperties>
</file>